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1" r:id="rId4"/>
    <p:sldMasterId id="2147483723" r:id="rId5"/>
    <p:sldMasterId id="2147483733" r:id="rId6"/>
    <p:sldMasterId id="2147483743" r:id="rId7"/>
  </p:sldMasterIdLst>
  <p:notesMasterIdLst>
    <p:notesMasterId r:id="rId47"/>
  </p:notesMasterIdLst>
  <p:handoutMasterIdLst>
    <p:handoutMasterId r:id="rId48"/>
  </p:handoutMasterIdLst>
  <p:sldIdLst>
    <p:sldId id="600" r:id="rId8"/>
    <p:sldId id="602" r:id="rId9"/>
    <p:sldId id="592" r:id="rId10"/>
    <p:sldId id="603" r:id="rId11"/>
    <p:sldId id="586" r:id="rId12"/>
    <p:sldId id="579" r:id="rId13"/>
    <p:sldId id="587" r:id="rId14"/>
    <p:sldId id="588" r:id="rId15"/>
    <p:sldId id="534" r:id="rId16"/>
    <p:sldId id="589" r:id="rId17"/>
    <p:sldId id="581" r:id="rId18"/>
    <p:sldId id="597" r:id="rId19"/>
    <p:sldId id="577" r:id="rId20"/>
    <p:sldId id="598" r:id="rId21"/>
    <p:sldId id="585" r:id="rId22"/>
    <p:sldId id="606" r:id="rId23"/>
    <p:sldId id="590" r:id="rId24"/>
    <p:sldId id="594" r:id="rId25"/>
    <p:sldId id="605" r:id="rId26"/>
    <p:sldId id="607" r:id="rId27"/>
    <p:sldId id="583" r:id="rId28"/>
    <p:sldId id="584" r:id="rId29"/>
    <p:sldId id="608" r:id="rId30"/>
    <p:sldId id="625" r:id="rId31"/>
    <p:sldId id="618" r:id="rId32"/>
    <p:sldId id="619" r:id="rId33"/>
    <p:sldId id="599" r:id="rId34"/>
    <p:sldId id="620" r:id="rId35"/>
    <p:sldId id="621" r:id="rId36"/>
    <p:sldId id="601" r:id="rId37"/>
    <p:sldId id="622" r:id="rId38"/>
    <p:sldId id="623" r:id="rId39"/>
    <p:sldId id="591" r:id="rId40"/>
    <p:sldId id="624" r:id="rId41"/>
    <p:sldId id="613" r:id="rId42"/>
    <p:sldId id="630" r:id="rId43"/>
    <p:sldId id="628" r:id="rId44"/>
    <p:sldId id="626" r:id="rId45"/>
    <p:sldId id="627" r:id="rId46"/>
  </p:sldIdLst>
  <p:sldSz cx="6858000" cy="9906000" type="A4"/>
  <p:notesSz cx="6807200" cy="9939338"/>
  <p:defaultTex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p:defaultTextStyle>
  <p:extLst>
    <p:ext uri="{521415D9-36F7-43E2-AB2F-B90AF26B5E84}">
      <p14:sectionLst xmlns:p14="http://schemas.microsoft.com/office/powerpoint/2010/main">
        <p14:section name="表紙・目次" id="{56F3223C-61A5-4D94-865C-3371F61C77B1}">
          <p14:sldIdLst>
            <p14:sldId id="600"/>
            <p14:sldId id="602"/>
          </p14:sldIdLst>
        </p14:section>
        <p14:section name="収入状況届出の流れ" id="{F62578C1-7512-4A18-8EB3-AF69B187DB5E}">
          <p14:sldIdLst>
            <p14:sldId id="592"/>
          </p14:sldIdLst>
        </p14:section>
        <p14:section name="よくあるご質問" id="{04533590-2244-4B98-80D1-417C206A9BC2}">
          <p14:sldIdLst>
            <p14:sldId id="603"/>
          </p14:sldIdLst>
        </p14:section>
        <p14:section name="操作説明①ログイン" id="{B940029A-0819-4E2F-82AA-DC5EE6D94629}">
          <p14:sldIdLst>
            <p14:sldId id="586"/>
          </p14:sldIdLst>
        </p14:section>
        <p14:section name="操作説明②継続意向登録" id="{AE5E96EB-6EE4-44EE-A913-D50C533032DC}">
          <p14:sldIdLst>
            <p14:sldId id="579"/>
            <p14:sldId id="587"/>
            <p14:sldId id="588"/>
          </p14:sldIdLst>
        </p14:section>
        <p14:section name="操作説明③収入状況届出" id="{E74F36FD-20EC-454C-976B-4CE53C80480D}">
          <p14:sldIdLst>
            <p14:sldId id="534"/>
            <p14:sldId id="589"/>
            <p14:sldId id="581"/>
            <p14:sldId id="597"/>
            <p14:sldId id="577"/>
            <p14:sldId id="598"/>
            <p14:sldId id="585"/>
            <p14:sldId id="606"/>
            <p14:sldId id="590"/>
          </p14:sldIdLst>
        </p14:section>
        <p14:section name="操作説明④保護者等情報変更届出" id="{844C2841-A3BB-47CB-A369-C8ED7DF46581}">
          <p14:sldIdLst>
            <p14:sldId id="594"/>
            <p14:sldId id="605"/>
            <p14:sldId id="607"/>
            <p14:sldId id="583"/>
            <p14:sldId id="584"/>
            <p14:sldId id="608"/>
            <p14:sldId id="625"/>
            <p14:sldId id="618"/>
            <p14:sldId id="619"/>
            <p14:sldId id="599"/>
            <p14:sldId id="620"/>
            <p14:sldId id="621"/>
            <p14:sldId id="601"/>
            <p14:sldId id="622"/>
            <p14:sldId id="623"/>
            <p14:sldId id="591"/>
            <p14:sldId id="624"/>
            <p14:sldId id="613"/>
            <p14:sldId id="630"/>
            <p14:sldId id="628"/>
            <p14:sldId id="626"/>
            <p14:sldId id="627"/>
          </p14:sldIdLst>
        </p14:section>
      </p14:sectionLst>
    </p:ext>
    <p:ext uri="{EFAFB233-063F-42B5-8137-9DF3F51BA10A}">
      <p15:sldGuideLst xmlns:p15="http://schemas.microsoft.com/office/powerpoint/2012/main">
        <p15:guide id="1" orient="horz" pos="1351" userDrawn="1">
          <p15:clr>
            <a:srgbClr val="A4A3A4"/>
          </p15:clr>
        </p15:guide>
        <p15:guide id="2" pos="3135" userDrawn="1">
          <p15:clr>
            <a:srgbClr val="A4A3A4"/>
          </p15:clr>
        </p15:guide>
        <p15:guide id="3" orient="horz" pos="1124" userDrawn="1">
          <p15:clr>
            <a:srgbClr val="A4A3A4"/>
          </p15:clr>
        </p15:guide>
        <p15:guide id="4"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作成者" initials="A"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00"/>
    <a:srgbClr val="0000FF"/>
    <a:srgbClr val="FF00FF"/>
    <a:srgbClr val="F93B07"/>
    <a:srgbClr val="404040"/>
    <a:srgbClr val="EBEBFF"/>
    <a:srgbClr val="F76F09"/>
    <a:srgbClr val="CCCCFF"/>
    <a:srgbClr val="FF6600"/>
    <a:srgbClr val="ABC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6487" autoAdjust="0"/>
  </p:normalViewPr>
  <p:slideViewPr>
    <p:cSldViewPr snapToGrid="0">
      <p:cViewPr varScale="1">
        <p:scale>
          <a:sx n="55" d="100"/>
          <a:sy n="55" d="100"/>
        </p:scale>
        <p:origin x="2046" y="72"/>
      </p:cViewPr>
      <p:guideLst>
        <p:guide orient="horz" pos="1351"/>
        <p:guide pos="3135"/>
        <p:guide orient="horz" pos="1124"/>
        <p:guide pos="2160"/>
      </p:guideLst>
    </p:cSldViewPr>
  </p:slideViewPr>
  <p:outlineViewPr>
    <p:cViewPr>
      <p:scale>
        <a:sx n="33" d="100"/>
        <a:sy n="33" d="100"/>
      </p:scale>
      <p:origin x="0" y="435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0" d="100"/>
          <a:sy n="90" d="100"/>
        </p:scale>
        <p:origin x="3696" y="72"/>
      </p:cViewPr>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1433" tIns="45717" rIns="91433" bIns="45717" rtlCol="0" anchor="b"/>
          <a:lstStyle>
            <a:lvl1pPr algn="r">
              <a:defRPr sz="1200"/>
            </a:lvl1pPr>
          </a:lstStyle>
          <a:p>
            <a:fld id="{3DDF4258-8B54-E846-A716-B40C4AB7CB0A}" type="slidenum">
              <a:rPr kumimoji="1" lang="ja-JP" altLang="en-US" smtClean="0"/>
              <a:t>‹#›</a:t>
            </a:fld>
            <a:endParaRPr kumimoji="1" lang="ja-JP" altLang="en-US"/>
          </a:p>
        </p:txBody>
      </p:sp>
    </p:spTree>
    <p:extLst>
      <p:ext uri="{BB962C8B-B14F-4D97-AF65-F5344CB8AC3E}">
        <p14:creationId xmlns:p14="http://schemas.microsoft.com/office/powerpoint/2010/main" val="2060372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187B8588-1665-0A4A-AD47-68FFFFC620D1}" type="datetimeFigureOut">
              <a:rPr kumimoji="1" lang="ja-JP" altLang="en-US" smtClean="0"/>
              <a:t>2024/6/26</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AF9AAED7-EB68-B44B-A29A-E9CFE7A1147D}" type="slidenum">
              <a:rPr kumimoji="1" lang="ja-JP" altLang="en-US" smtClean="0"/>
              <a:t>‹#›</a:t>
            </a:fld>
            <a:endParaRPr kumimoji="1" lang="ja-JP" altLang="en-US"/>
          </a:p>
        </p:txBody>
      </p:sp>
    </p:spTree>
    <p:extLst>
      <p:ext uri="{BB962C8B-B14F-4D97-AF65-F5344CB8AC3E}">
        <p14:creationId xmlns:p14="http://schemas.microsoft.com/office/powerpoint/2010/main" val="241394081"/>
      </p:ext>
    </p:extLst>
  </p:cSld>
  <p:clrMap bg1="lt1" tx1="dk1" bg2="lt2" tx2="dk2" accent1="accent1" accent2="accent2" accent3="accent3" accent4="accent4" accent5="accent5" accent6="accent6" hlink="hlink" folHlink="folHlink"/>
  <p:notesStyle>
    <a:lvl1pPr marL="0" algn="l" defTabSz="925880" rtl="0" eaLnBrk="1" latinLnBrk="0" hangingPunct="1">
      <a:defRPr kumimoji="1" sz="1215" kern="1200">
        <a:solidFill>
          <a:schemeClr val="tx1"/>
        </a:solidFill>
        <a:latin typeface="+mn-lt"/>
        <a:ea typeface="+mn-ea"/>
        <a:cs typeface="+mn-cs"/>
      </a:defRPr>
    </a:lvl1pPr>
    <a:lvl2pPr marL="462940" algn="l" defTabSz="925880" rtl="0" eaLnBrk="1" latinLnBrk="0" hangingPunct="1">
      <a:defRPr kumimoji="1" sz="1215" kern="1200">
        <a:solidFill>
          <a:schemeClr val="tx1"/>
        </a:solidFill>
        <a:latin typeface="+mn-lt"/>
        <a:ea typeface="+mn-ea"/>
        <a:cs typeface="+mn-cs"/>
      </a:defRPr>
    </a:lvl2pPr>
    <a:lvl3pPr marL="925880" algn="l" defTabSz="925880" rtl="0" eaLnBrk="1" latinLnBrk="0" hangingPunct="1">
      <a:defRPr kumimoji="1" sz="1215" kern="1200">
        <a:solidFill>
          <a:schemeClr val="tx1"/>
        </a:solidFill>
        <a:latin typeface="+mn-lt"/>
        <a:ea typeface="+mn-ea"/>
        <a:cs typeface="+mn-cs"/>
      </a:defRPr>
    </a:lvl3pPr>
    <a:lvl4pPr marL="1388820" algn="l" defTabSz="925880" rtl="0" eaLnBrk="1" latinLnBrk="0" hangingPunct="1">
      <a:defRPr kumimoji="1" sz="1215" kern="1200">
        <a:solidFill>
          <a:schemeClr val="tx1"/>
        </a:solidFill>
        <a:latin typeface="+mn-lt"/>
        <a:ea typeface="+mn-ea"/>
        <a:cs typeface="+mn-cs"/>
      </a:defRPr>
    </a:lvl4pPr>
    <a:lvl5pPr marL="1851759" algn="l" defTabSz="925880" rtl="0" eaLnBrk="1" latinLnBrk="0" hangingPunct="1">
      <a:defRPr kumimoji="1" sz="1215" kern="1200">
        <a:solidFill>
          <a:schemeClr val="tx1"/>
        </a:solidFill>
        <a:latin typeface="+mn-lt"/>
        <a:ea typeface="+mn-ea"/>
        <a:cs typeface="+mn-cs"/>
      </a:defRPr>
    </a:lvl5pPr>
    <a:lvl6pPr marL="2314699" algn="l" defTabSz="925880" rtl="0" eaLnBrk="1" latinLnBrk="0" hangingPunct="1">
      <a:defRPr kumimoji="1" sz="1215" kern="1200">
        <a:solidFill>
          <a:schemeClr val="tx1"/>
        </a:solidFill>
        <a:latin typeface="+mn-lt"/>
        <a:ea typeface="+mn-ea"/>
        <a:cs typeface="+mn-cs"/>
      </a:defRPr>
    </a:lvl6pPr>
    <a:lvl7pPr marL="2777640" algn="l" defTabSz="925880" rtl="0" eaLnBrk="1" latinLnBrk="0" hangingPunct="1">
      <a:defRPr kumimoji="1" sz="1215" kern="1200">
        <a:solidFill>
          <a:schemeClr val="tx1"/>
        </a:solidFill>
        <a:latin typeface="+mn-lt"/>
        <a:ea typeface="+mn-ea"/>
        <a:cs typeface="+mn-cs"/>
      </a:defRPr>
    </a:lvl7pPr>
    <a:lvl8pPr marL="3240579" algn="l" defTabSz="925880" rtl="0" eaLnBrk="1" latinLnBrk="0" hangingPunct="1">
      <a:defRPr kumimoji="1" sz="1215" kern="1200">
        <a:solidFill>
          <a:schemeClr val="tx1"/>
        </a:solidFill>
        <a:latin typeface="+mn-lt"/>
        <a:ea typeface="+mn-ea"/>
        <a:cs typeface="+mn-cs"/>
      </a:defRPr>
    </a:lvl8pPr>
    <a:lvl9pPr marL="3703519" algn="l" defTabSz="925880" rtl="0" eaLnBrk="1" latinLnBrk="0" hangingPunct="1">
      <a:defRPr kumimoji="1" sz="121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25586">
              <a:defRPr/>
            </a:pPr>
            <a:fld id="{AF9AAED7-EB68-B44B-A29A-E9CFE7A1147D}" type="slidenum">
              <a:rPr lang="ja-JP" altLang="en-US">
                <a:solidFill>
                  <a:prstClr val="black"/>
                </a:solidFill>
                <a:latin typeface="Yu Gothic"/>
                <a:ea typeface="Yu Gothic" panose="020B0400000000000000" pitchFamily="50" charset="-128"/>
              </a:rPr>
              <a:pPr defTabSz="925586">
                <a:defRPr/>
              </a:pPr>
              <a:t>2</a:t>
            </a:fld>
            <a:endParaRPr lang="ja-JP" altLang="en-US">
              <a:solidFill>
                <a:prstClr val="black"/>
              </a:solidFill>
              <a:latin typeface="Yu Gothic"/>
              <a:ea typeface="Yu Gothic" panose="020B0400000000000000" pitchFamily="50" charset="-128"/>
            </a:endParaRPr>
          </a:p>
        </p:txBody>
      </p:sp>
    </p:spTree>
    <p:extLst>
      <p:ext uri="{BB962C8B-B14F-4D97-AF65-F5344CB8AC3E}">
        <p14:creationId xmlns:p14="http://schemas.microsoft.com/office/powerpoint/2010/main" val="3799912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12</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1080332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13</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3313857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14</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238125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15</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861824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17</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227522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18</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1608158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19</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2024/6/26</a:t>
            </a:fld>
            <a:endParaRPr lang="en-US">
              <a:solidFill>
                <a:prstClr val="black"/>
              </a:solidFill>
            </a:endParaRPr>
          </a:p>
        </p:txBody>
      </p:sp>
    </p:spTree>
    <p:extLst>
      <p:ext uri="{BB962C8B-B14F-4D97-AF65-F5344CB8AC3E}">
        <p14:creationId xmlns:p14="http://schemas.microsoft.com/office/powerpoint/2010/main" val="3707823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20</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2024/6/26</a:t>
            </a:fld>
            <a:endParaRPr lang="en-US">
              <a:solidFill>
                <a:prstClr val="black"/>
              </a:solidFill>
            </a:endParaRPr>
          </a:p>
        </p:txBody>
      </p:sp>
    </p:spTree>
    <p:extLst>
      <p:ext uri="{BB962C8B-B14F-4D97-AF65-F5344CB8AC3E}">
        <p14:creationId xmlns:p14="http://schemas.microsoft.com/office/powerpoint/2010/main" val="454604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21</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2024/6/26</a:t>
            </a:fld>
            <a:endParaRPr lang="en-US">
              <a:solidFill>
                <a:prstClr val="black"/>
              </a:solidFill>
            </a:endParaRPr>
          </a:p>
        </p:txBody>
      </p:sp>
    </p:spTree>
    <p:extLst>
      <p:ext uri="{BB962C8B-B14F-4D97-AF65-F5344CB8AC3E}">
        <p14:creationId xmlns:p14="http://schemas.microsoft.com/office/powerpoint/2010/main" val="2969279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22</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2024/6/26</a:t>
            </a:fld>
            <a:endParaRPr lang="en-US">
              <a:solidFill>
                <a:prstClr val="black"/>
              </a:solidFill>
            </a:endParaRPr>
          </a:p>
        </p:txBody>
      </p:sp>
    </p:spTree>
    <p:extLst>
      <p:ext uri="{BB962C8B-B14F-4D97-AF65-F5344CB8AC3E}">
        <p14:creationId xmlns:p14="http://schemas.microsoft.com/office/powerpoint/2010/main" val="590863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3</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1578111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23</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2024/6/26</a:t>
            </a:fld>
            <a:endParaRPr lang="en-US">
              <a:solidFill>
                <a:prstClr val="black"/>
              </a:solidFill>
            </a:endParaRPr>
          </a:p>
        </p:txBody>
      </p:sp>
    </p:spTree>
    <p:extLst>
      <p:ext uri="{BB962C8B-B14F-4D97-AF65-F5344CB8AC3E}">
        <p14:creationId xmlns:p14="http://schemas.microsoft.com/office/powerpoint/2010/main" val="3826158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24</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3497343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25</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2024/6/26</a:t>
            </a:fld>
            <a:endParaRPr lang="en-US">
              <a:solidFill>
                <a:prstClr val="black"/>
              </a:solidFill>
            </a:endParaRPr>
          </a:p>
        </p:txBody>
      </p:sp>
    </p:spTree>
    <p:extLst>
      <p:ext uri="{BB962C8B-B14F-4D97-AF65-F5344CB8AC3E}">
        <p14:creationId xmlns:p14="http://schemas.microsoft.com/office/powerpoint/2010/main" val="3299544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26</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2024/6/26</a:t>
            </a:fld>
            <a:endParaRPr lang="en-US">
              <a:solidFill>
                <a:prstClr val="black"/>
              </a:solidFill>
            </a:endParaRPr>
          </a:p>
        </p:txBody>
      </p:sp>
    </p:spTree>
    <p:extLst>
      <p:ext uri="{BB962C8B-B14F-4D97-AF65-F5344CB8AC3E}">
        <p14:creationId xmlns:p14="http://schemas.microsoft.com/office/powerpoint/2010/main" val="40798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27</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2024/6/26</a:t>
            </a:fld>
            <a:endParaRPr lang="en-US">
              <a:solidFill>
                <a:prstClr val="black"/>
              </a:solidFill>
            </a:endParaRPr>
          </a:p>
        </p:txBody>
      </p:sp>
    </p:spTree>
    <p:extLst>
      <p:ext uri="{BB962C8B-B14F-4D97-AF65-F5344CB8AC3E}">
        <p14:creationId xmlns:p14="http://schemas.microsoft.com/office/powerpoint/2010/main" val="1340748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28</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2127209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29</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1713855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30</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4002122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31</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347610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32</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108119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5</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3769489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33</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3906841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34</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2024/6/26</a:t>
            </a:fld>
            <a:endParaRPr lang="en-US">
              <a:solidFill>
                <a:prstClr val="black"/>
              </a:solidFill>
            </a:endParaRPr>
          </a:p>
        </p:txBody>
      </p:sp>
    </p:spTree>
    <p:extLst>
      <p:ext uri="{BB962C8B-B14F-4D97-AF65-F5344CB8AC3E}">
        <p14:creationId xmlns:p14="http://schemas.microsoft.com/office/powerpoint/2010/main" val="1704130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35</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2024/6/26</a:t>
            </a:fld>
            <a:endParaRPr lang="en-US">
              <a:solidFill>
                <a:prstClr val="black"/>
              </a:solidFill>
            </a:endParaRPr>
          </a:p>
        </p:txBody>
      </p:sp>
    </p:spTree>
    <p:extLst>
      <p:ext uri="{BB962C8B-B14F-4D97-AF65-F5344CB8AC3E}">
        <p14:creationId xmlns:p14="http://schemas.microsoft.com/office/powerpoint/2010/main" val="2849865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6</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605841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7</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235320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8</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339811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9</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2979726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10</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1035336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11</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3682934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gi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rgbClr val="FFFFFF"/>
                </a:solidFill>
                <a:latin typeface="HGPGothicE" charset="-128"/>
                <a:ea typeface="HGPGothicE" charset="-128"/>
                <a:cs typeface="Meiryo UI" pitchFamily="50" charset="-128"/>
              </a:rPr>
              <a:t>© 2017 NTT DATA Corporation</a:t>
            </a:r>
          </a:p>
        </p:txBody>
      </p:sp>
    </p:spTree>
    <p:extLst>
      <p:ext uri="{BB962C8B-B14F-4D97-AF65-F5344CB8AC3E}">
        <p14:creationId xmlns:p14="http://schemas.microsoft.com/office/powerpoint/2010/main" val="11573571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tx1"/>
                </a:solidFill>
                <a:latin typeface="HGPGothicE" charset="-128"/>
                <a:ea typeface="HGPGothicE" charset="-128"/>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26689628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algn="r" defTabSz="609555">
              <a:defRPr/>
            </a:pPr>
            <a:r>
              <a:rPr kumimoji="0" lang="en-US" altLang="ja-JP" sz="800" dirty="0">
                <a:solidFill>
                  <a:srgbClr val="FFFFFF"/>
                </a:solidFill>
                <a:cs typeface="Meiryo UI" pitchFamily="50" charset="-128"/>
              </a:rPr>
              <a:t>© 2017 NTT DATA Corporation</a:t>
            </a:r>
          </a:p>
        </p:txBody>
      </p:sp>
    </p:spTree>
    <p:extLst>
      <p:ext uri="{BB962C8B-B14F-4D97-AF65-F5344CB8AC3E}">
        <p14:creationId xmlns:p14="http://schemas.microsoft.com/office/powerpoint/2010/main" val="1020460760"/>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1840477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770573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中扉">
    <p:bg>
      <p:bgPr>
        <a:solidFill>
          <a:srgbClr val="E1EEF0"/>
        </a:solidFill>
        <a:effectLst/>
      </p:bgPr>
    </p:bg>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spTree>
    <p:extLst>
      <p:ext uri="{BB962C8B-B14F-4D97-AF65-F5344CB8AC3E}">
        <p14:creationId xmlns:p14="http://schemas.microsoft.com/office/powerpoint/2010/main" val="425978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2028075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rgbClr val="404040"/>
              </a:solidFill>
            </a:endParaRPr>
          </a:p>
        </p:txBody>
      </p:sp>
      <p:sp>
        <p:nvSpPr>
          <p:cNvPr id="6" name="テキスト プレースホルダー 9"/>
          <p:cNvSpPr>
            <a:spLocks noGrp="1"/>
          </p:cNvSpPr>
          <p:nvPr>
            <p:ph type="body" sz="quarter" idx="10" hasCustomPrompt="1"/>
          </p:nvPr>
        </p:nvSpPr>
        <p:spPr>
          <a:xfrm>
            <a:off x="119207" y="4192"/>
            <a:ext cx="6625475" cy="720000"/>
          </a:xfrm>
          <a:prstGeom prst="rect">
            <a:avLst/>
          </a:prstGeom>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1598067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rgbClr val="404040"/>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71565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C">
    <p:bg>
      <p:bgPr>
        <a:solidFill>
          <a:schemeClr val="tx1">
            <a:lumMod val="50000"/>
          </a:schemeClr>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defTabSz="609555">
              <a:defRPr/>
            </a:pPr>
            <a:r>
              <a:rPr kumimoji="0" lang="en-US" altLang="ja-JP" sz="800" dirty="0">
                <a:solidFill>
                  <a:srgbClr val="FFFFFF"/>
                </a:solidFill>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1493431409"/>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algn="r" defTabSz="609555">
              <a:defRPr/>
            </a:pPr>
            <a:r>
              <a:rPr kumimoji="0" lang="en-US" altLang="ja-JP" sz="800" dirty="0">
                <a:solidFill>
                  <a:srgbClr val="404040"/>
                </a:solidFill>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270441365"/>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2155812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algn="r" defTabSz="609555">
              <a:defRPr/>
            </a:pPr>
            <a:r>
              <a:rPr kumimoji="0" lang="en-US" altLang="ja-JP" sz="800" dirty="0">
                <a:solidFill>
                  <a:srgbClr val="FFFFFF"/>
                </a:solidFill>
                <a:cs typeface="Meiryo UI" pitchFamily="50" charset="-128"/>
              </a:rPr>
              <a:t>© 2017 NTT DATA Corporation</a:t>
            </a:r>
          </a:p>
        </p:txBody>
      </p:sp>
    </p:spTree>
    <p:extLst>
      <p:ext uri="{BB962C8B-B14F-4D97-AF65-F5344CB8AC3E}">
        <p14:creationId xmlns:p14="http://schemas.microsoft.com/office/powerpoint/2010/main" val="2199144309"/>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1834723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4262166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中扉">
    <p:bg>
      <p:bgPr>
        <a:solidFill>
          <a:srgbClr val="E1EEF0"/>
        </a:solidFill>
        <a:effectLst/>
      </p:bgPr>
    </p:bg>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spTree>
    <p:extLst>
      <p:ext uri="{BB962C8B-B14F-4D97-AF65-F5344CB8AC3E}">
        <p14:creationId xmlns:p14="http://schemas.microsoft.com/office/powerpoint/2010/main" val="3755493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3813212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rgbClr val="404040"/>
              </a:solidFill>
            </a:endParaRPr>
          </a:p>
        </p:txBody>
      </p:sp>
      <p:sp>
        <p:nvSpPr>
          <p:cNvPr id="6" name="テキスト プレースホルダー 9"/>
          <p:cNvSpPr>
            <a:spLocks noGrp="1"/>
          </p:cNvSpPr>
          <p:nvPr>
            <p:ph type="body" sz="quarter" idx="10" hasCustomPrompt="1"/>
          </p:nvPr>
        </p:nvSpPr>
        <p:spPr>
          <a:xfrm>
            <a:off x="119207" y="4192"/>
            <a:ext cx="6625475" cy="720000"/>
          </a:xfrm>
          <a:prstGeom prst="rect">
            <a:avLst/>
          </a:prstGeom>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4013181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rgbClr val="404040"/>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1223312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C">
    <p:bg>
      <p:bgPr>
        <a:solidFill>
          <a:schemeClr val="tx1">
            <a:lumMod val="50000"/>
          </a:schemeClr>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defTabSz="609555">
              <a:defRPr/>
            </a:pPr>
            <a:r>
              <a:rPr kumimoji="0" lang="en-US" altLang="ja-JP" sz="800" dirty="0">
                <a:solidFill>
                  <a:srgbClr val="FFFFFF"/>
                </a:solidFill>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8917577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algn="r" defTabSz="609555">
              <a:defRPr/>
            </a:pPr>
            <a:r>
              <a:rPr kumimoji="0" lang="en-US" altLang="ja-JP" sz="800" dirty="0">
                <a:solidFill>
                  <a:srgbClr val="404040"/>
                </a:solidFill>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1445561540"/>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rgbClr val="FFFFFF"/>
                </a:solidFill>
                <a:latin typeface="HGPGothicE" charset="-128"/>
                <a:ea typeface="HGPGothicE" charset="-128"/>
                <a:cs typeface="Meiryo UI" pitchFamily="50" charset="-128"/>
              </a:rPr>
              <a:t>© 2017 NTT DATA Corporation</a:t>
            </a:r>
          </a:p>
        </p:txBody>
      </p:sp>
    </p:spTree>
    <p:extLst>
      <p:ext uri="{BB962C8B-B14F-4D97-AF65-F5344CB8AC3E}">
        <p14:creationId xmlns:p14="http://schemas.microsoft.com/office/powerpoint/2010/main" val="239359462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2191901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2209186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3732671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4107747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中扉">
    <p:bg>
      <p:bgPr>
        <a:solidFill>
          <a:srgbClr val="E1EEF0"/>
        </a:solidFill>
        <a:effectLst/>
      </p:bgPr>
    </p:bg>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2849037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3134713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chemeClr val="tx1"/>
              </a:solidFill>
            </a:endParaRPr>
          </a:p>
        </p:txBody>
      </p:sp>
      <p:sp>
        <p:nvSpPr>
          <p:cNvPr id="6" name="テキスト プレースホルダー 9"/>
          <p:cNvSpPr>
            <a:spLocks noGrp="1"/>
          </p:cNvSpPr>
          <p:nvPr>
            <p:ph type="body" sz="quarter" idx="10" hasCustomPrompt="1"/>
          </p:nvPr>
        </p:nvSpPr>
        <p:spPr>
          <a:xfrm>
            <a:off x="119207" y="4192"/>
            <a:ext cx="6625475" cy="720000"/>
          </a:xfrm>
          <a:prstGeom prst="rect">
            <a:avLst/>
          </a:prstGeom>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787563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chemeClr val="tx1"/>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978475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C">
    <p:bg>
      <p:bgPr>
        <a:solidFill>
          <a:schemeClr val="tx1">
            <a:lumMod val="50000"/>
          </a:schemeClr>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marL="0" marR="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HGPGothicE" charset="-128"/>
                <a:ea typeface="HGPGothicE" charset="-128"/>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424176411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tx1"/>
                </a:solidFill>
                <a:latin typeface="HGPGothicE" charset="-128"/>
                <a:ea typeface="HGPGothicE" charset="-128"/>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343647487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382782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34287029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3BBD2-BDEA-41A8-B281-77CD780431FD}" type="datetimeFigureOut">
              <a:rPr kumimoji="1" lang="ja-JP" altLang="en-US" smtClean="0"/>
              <a:t>2024/6/26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C4E09C2-B76E-418C-9AEA-6829A9D994C4}" type="slidenum">
              <a:rPr kumimoji="1" lang="ja-JP" altLang="en-US" smtClean="0"/>
              <a:t>‹#›</a:t>
            </a:fld>
            <a:endParaRPr kumimoji="1" lang="ja-JP" altLang="en-US"/>
          </a:p>
        </p:txBody>
      </p:sp>
    </p:spTree>
    <p:extLst>
      <p:ext uri="{BB962C8B-B14F-4D97-AF65-F5344CB8AC3E}">
        <p14:creationId xmlns:p14="http://schemas.microsoft.com/office/powerpoint/2010/main" val="363641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中扉">
    <p:bg>
      <p:bgPr>
        <a:solidFill>
          <a:srgbClr val="E1EEF0"/>
        </a:solidFill>
        <a:effectLst/>
      </p:bgPr>
    </p:bg>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95243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2215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chemeClr val="tx1"/>
              </a:solidFill>
            </a:endParaRPr>
          </a:p>
        </p:txBody>
      </p:sp>
      <p:sp>
        <p:nvSpPr>
          <p:cNvPr id="6" name="テキスト プレースホルダー 9"/>
          <p:cNvSpPr>
            <a:spLocks noGrp="1"/>
          </p:cNvSpPr>
          <p:nvPr>
            <p:ph type="body" sz="quarter" idx="10" hasCustomPrompt="1"/>
          </p:nvPr>
        </p:nvSpPr>
        <p:spPr>
          <a:xfrm>
            <a:off x="119207" y="4192"/>
            <a:ext cx="6625475" cy="720000"/>
          </a:xfrm>
          <a:prstGeom prst="rect">
            <a:avLst/>
          </a:prstGeom>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269620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chemeClr val="tx1"/>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280001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C">
    <p:bg>
      <p:bgPr>
        <a:solidFill>
          <a:schemeClr val="tx1">
            <a:lumMod val="50000"/>
          </a:schemeClr>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marL="0" marR="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HGPGothicE" charset="-128"/>
                <a:ea typeface="HGPGothicE" charset="-128"/>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3507471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637220"/>
            <a:ext cx="6858000" cy="270113"/>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11" name="TextBox 16"/>
          <p:cNvSpPr txBox="1"/>
          <p:nvPr/>
        </p:nvSpPr>
        <p:spPr>
          <a:xfrm>
            <a:off x="3196997" y="9679943"/>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3697792214"/>
      </p:ext>
    </p:extLst>
  </p:cSld>
  <p:clrMap bg1="lt1" tx1="dk1" bg2="lt2" tx2="dk2" accent1="accent1" accent2="accent2" accent3="accent3" accent4="accent4" accent5="accent5" accent6="accent6" hlink="hlink" folHlink="folHlink"/>
  <p:sldLayoutIdLst>
    <p:sldLayoutId id="2147483712" r:id="rId1"/>
    <p:sldLayoutId id="2147483722" r:id="rId2"/>
    <p:sldLayoutId id="2147483713" r:id="rId3"/>
    <p:sldLayoutId id="2147483714" r:id="rId4"/>
    <p:sldLayoutId id="2147483715" r:id="rId5"/>
    <p:sldLayoutId id="2147483716" r:id="rId6"/>
    <p:sldLayoutId id="2147483717" r:id="rId7"/>
    <p:sldLayoutId id="2147483721" r:id="rId8"/>
    <p:sldLayoutId id="2147483718" r:id="rId9"/>
    <p:sldLayoutId id="2147483719" r:id="rId10"/>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592959"/>
            <a:ext cx="6858000" cy="314375"/>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404040"/>
              </a:solidFill>
            </a:endParaRPr>
          </a:p>
        </p:txBody>
      </p:sp>
      <p:sp>
        <p:nvSpPr>
          <p:cNvPr id="11" name="TextBox 16"/>
          <p:cNvSpPr txBox="1"/>
          <p:nvPr/>
        </p:nvSpPr>
        <p:spPr>
          <a:xfrm>
            <a:off x="3208047" y="9666111"/>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343234129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3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592959"/>
            <a:ext cx="6858000" cy="314375"/>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404040"/>
              </a:solidFill>
            </a:endParaRPr>
          </a:p>
        </p:txBody>
      </p:sp>
      <p:sp>
        <p:nvSpPr>
          <p:cNvPr id="11" name="TextBox 16"/>
          <p:cNvSpPr txBox="1"/>
          <p:nvPr/>
        </p:nvSpPr>
        <p:spPr>
          <a:xfrm>
            <a:off x="3208047" y="9666111"/>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107131369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3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637220"/>
            <a:ext cx="6858000" cy="270113"/>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11" name="TextBox 16"/>
          <p:cNvSpPr txBox="1"/>
          <p:nvPr/>
        </p:nvSpPr>
        <p:spPr>
          <a:xfrm>
            <a:off x="3196997" y="9679943"/>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204119785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hyperlink" Target="https://img.myna.go.jp/manual/02/0027.html" TargetMode="External"/><Relationship Id="rId3" Type="http://schemas.openxmlformats.org/officeDocument/2006/relationships/image" Target="../media/image44.png"/><Relationship Id="rId7" Type="http://schemas.openxmlformats.org/officeDocument/2006/relationships/hyperlink" Target="https://img.myna.go.jp/manual/02/0026.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img.myna.go.jp/manual/02/0006.html" TargetMode="External"/><Relationship Id="rId11" Type="http://schemas.openxmlformats.org/officeDocument/2006/relationships/image" Target="../media/image49.png"/><Relationship Id="rId5" Type="http://schemas.openxmlformats.org/officeDocument/2006/relationships/image" Target="../media/image46.png"/><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58.png"/><Relationship Id="rId10" Type="http://schemas.openxmlformats.org/officeDocument/2006/relationships/image" Target="../media/image69.png"/><Relationship Id="rId4" Type="http://schemas.openxmlformats.org/officeDocument/2006/relationships/image" Target="../media/image64.png"/><Relationship Id="rId9" Type="http://schemas.openxmlformats.org/officeDocument/2006/relationships/image" Target="../media/image6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jpg"/><Relationship Id="rId7"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jp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e-shien.mext.go.jp/" TargetMode="Externa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hyperlink" Target="https://www.mext.go.jp/a_menu/shotou/mushouka/1342674.htm" TargetMode="External"/><Relationship Id="rId4" Type="http://schemas.openxmlformats.org/officeDocument/2006/relationships/hyperlink" Target="https://www.mext.go.jp/a_menu/shotou/mushouka/01753.html" TargetMode="External"/><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5.jpg"/><Relationship Id="rId5" Type="http://schemas.openxmlformats.org/officeDocument/2006/relationships/image" Target="../media/image84.PNG"/><Relationship Id="rId4" Type="http://schemas.openxmlformats.org/officeDocument/2006/relationships/image" Target="../media/image87.png"/></Relationships>
</file>

<file path=ppt/slides/_rels/slide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87.png"/></Relationships>
</file>

<file path=ppt/slides/_rels/slide2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23.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2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0.png"/><Relationship Id="rId4" Type="http://schemas.openxmlformats.org/officeDocument/2006/relationships/hyperlink" Target="https://www.mhlw.go.jp/stf/seisakunitsuite/bunya/hukushi_kaigo/seikatsuhogo/fukusijimusyo/index.html"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01.png"/><Relationship Id="rId7" Type="http://schemas.openxmlformats.org/officeDocument/2006/relationships/image" Target="../media/image9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5.png"/></Relationships>
</file>

<file path=ppt/slides/_rels/slide2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107.png"/></Relationships>
</file>

<file path=ppt/slides/_rels/slide27.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png"/><Relationship Id="rId10" Type="http://schemas.openxmlformats.org/officeDocument/2006/relationships/image" Target="../media/image98.png"/><Relationship Id="rId4" Type="http://schemas.openxmlformats.org/officeDocument/2006/relationships/image" Target="../media/image109.png"/><Relationship Id="rId9" Type="http://schemas.openxmlformats.org/officeDocument/2006/relationships/image" Target="../media/image114.png"/></Relationships>
</file>

<file path=ppt/slides/_rels/slide28.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5.png"/><Relationship Id="rId7"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hyperlink" Target="https://img.myna.go.jp/manual/02/0027.html" TargetMode="External"/><Relationship Id="rId5" Type="http://schemas.openxmlformats.org/officeDocument/2006/relationships/image" Target="../media/image45.png"/><Relationship Id="rId10" Type="http://schemas.openxmlformats.org/officeDocument/2006/relationships/hyperlink" Target="https://img.myna.go.jp/manual/02/0026.html" TargetMode="External"/><Relationship Id="rId4" Type="http://schemas.openxmlformats.org/officeDocument/2006/relationships/image" Target="../media/image116.png"/><Relationship Id="rId9" Type="http://schemas.openxmlformats.org/officeDocument/2006/relationships/hyperlink" Target="https://img.myna.go.jp/manual/02/0006.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58.png"/><Relationship Id="rId10" Type="http://schemas.openxmlformats.org/officeDocument/2006/relationships/image" Target="../media/image69.png"/><Relationship Id="rId4" Type="http://schemas.openxmlformats.org/officeDocument/2006/relationships/image" Target="../media/image64.png"/><Relationship Id="rId9" Type="http://schemas.openxmlformats.org/officeDocument/2006/relationships/image" Target="../media/image68.png"/></Relationships>
</file>

<file path=ppt/slides/_rels/slide33.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08.png"/><Relationship Id="rId7" Type="http://schemas.openxmlformats.org/officeDocument/2006/relationships/image" Target="../media/image12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21.png"/><Relationship Id="rId11" Type="http://schemas.openxmlformats.org/officeDocument/2006/relationships/image" Target="../media/image98.png"/><Relationship Id="rId5" Type="http://schemas.openxmlformats.org/officeDocument/2006/relationships/image" Target="../media/image120.png"/><Relationship Id="rId10" Type="http://schemas.openxmlformats.org/officeDocument/2006/relationships/image" Target="../media/image124.png"/><Relationship Id="rId4" Type="http://schemas.openxmlformats.org/officeDocument/2006/relationships/image" Target="../media/image119.png"/><Relationship Id="rId9" Type="http://schemas.openxmlformats.org/officeDocument/2006/relationships/image" Target="../media/image96.png"/></Relationships>
</file>

<file path=ppt/slides/_rels/slide3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26.png"/></Relationships>
</file>

<file path=ppt/slides/_rels/slide35.xml.rels><?xml version="1.0" encoding="UTF-8" standalone="yes"?>
<Relationships xmlns="http://schemas.openxmlformats.org/package/2006/relationships"><Relationship Id="rId3" Type="http://schemas.openxmlformats.org/officeDocument/2006/relationships/image" Target="../media/image127.PNG"/><Relationship Id="rId7"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128.png"/></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g"/><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07.png"/><Relationship Id="rId1" Type="http://schemas.openxmlformats.org/officeDocument/2006/relationships/slideLayout" Target="../slideLayouts/slideLayout7.xml"/><Relationship Id="rId5" Type="http://schemas.openxmlformats.org/officeDocument/2006/relationships/image" Target="../media/image111.png"/><Relationship Id="rId4" Type="http://schemas.openxmlformats.org/officeDocument/2006/relationships/image" Target="../media/image10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 Id="rId4" Type="http://schemas.openxmlformats.org/officeDocument/2006/relationships/image" Target="../media/image1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hyperlink" Target="https://www.e-shien.mext.go.jp/"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407D4D5-43E8-4970-86BA-8A3F18905BF1}"/>
              </a:ext>
            </a:extLst>
          </p:cNvPr>
          <p:cNvSpPr/>
          <p:nvPr/>
        </p:nvSpPr>
        <p:spPr>
          <a:xfrm>
            <a:off x="0" y="0"/>
            <a:ext cx="6858000" cy="6100010"/>
          </a:xfrm>
          <a:prstGeom prst="rect">
            <a:avLst/>
          </a:prstGeom>
          <a:no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a:extLst>
              <a:ext uri="{FF2B5EF4-FFF2-40B4-BE49-F238E27FC236}">
                <a16:creationId xmlns:a16="http://schemas.microsoft.com/office/drawing/2014/main" id="{1DDA4BFC-3D0C-4FEF-91A1-61E44800BC2F}"/>
              </a:ext>
            </a:extLst>
          </p:cNvPr>
          <p:cNvSpPr/>
          <p:nvPr/>
        </p:nvSpPr>
        <p:spPr>
          <a:xfrm>
            <a:off x="0" y="6100010"/>
            <a:ext cx="6858000" cy="3805989"/>
          </a:xfrm>
          <a:prstGeom prst="rect">
            <a:avLst/>
          </a:prstGeom>
          <a:solidFill>
            <a:srgbClr val="1290AE"/>
          </a:solidFill>
          <a:ln>
            <a:solidFill>
              <a:schemeClr val="tx1">
                <a:lumMod val="50000"/>
              </a:schemeClr>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テキスト プレースホルダー 2"/>
          <p:cNvSpPr>
            <a:spLocks noGrp="1"/>
          </p:cNvSpPr>
          <p:nvPr>
            <p:ph type="body" idx="16"/>
          </p:nvPr>
        </p:nvSpPr>
        <p:spPr>
          <a:xfrm>
            <a:off x="1" y="1381760"/>
            <a:ext cx="6858000" cy="6441440"/>
          </a:xfrm>
          <a:noFill/>
        </p:spPr>
        <p:txBody>
          <a:bodyPr>
            <a:normAutofit/>
          </a:bodyPr>
          <a:lstStyle/>
          <a:p>
            <a:r>
              <a:rPr lang="ja-JP" altLang="en-US" sz="4000" b="1" dirty="0">
                <a:solidFill>
                  <a:srgbClr val="000000"/>
                </a:solidFill>
              </a:rPr>
              <a:t>　　高等学校等就学支援金</a:t>
            </a:r>
            <a:endParaRPr lang="en-US" altLang="ja-JP" sz="4000" b="1" dirty="0">
              <a:solidFill>
                <a:srgbClr val="000000"/>
              </a:solidFill>
            </a:endParaRPr>
          </a:p>
          <a:p>
            <a:r>
              <a:rPr lang="ja-JP" altLang="en-US" sz="4000" b="1" dirty="0">
                <a:solidFill>
                  <a:srgbClr val="000000"/>
                </a:solidFill>
              </a:rPr>
              <a:t>　　オンライン申請システム</a:t>
            </a:r>
            <a:endParaRPr lang="en-US" altLang="ja-JP" sz="4000" b="1" dirty="0">
              <a:solidFill>
                <a:srgbClr val="000000"/>
              </a:solidFill>
            </a:endParaRPr>
          </a:p>
          <a:p>
            <a:r>
              <a:rPr lang="ja-JP" altLang="en-US" sz="4000" b="1" dirty="0">
                <a:solidFill>
                  <a:srgbClr val="000000"/>
                </a:solidFill>
              </a:rPr>
              <a:t>　　（</a:t>
            </a:r>
            <a:r>
              <a:rPr lang="en-US" altLang="ja-JP" sz="4000" b="1" dirty="0">
                <a:solidFill>
                  <a:srgbClr val="000000"/>
                </a:solidFill>
              </a:rPr>
              <a:t>e-Shien</a:t>
            </a:r>
            <a:r>
              <a:rPr lang="ja-JP" altLang="en-US" sz="4000" b="1" dirty="0">
                <a:solidFill>
                  <a:srgbClr val="000000"/>
                </a:solidFill>
              </a:rPr>
              <a:t>）</a:t>
            </a:r>
            <a:r>
              <a:rPr kumimoji="1" lang="ja-JP" altLang="en-US" sz="4000" b="1" dirty="0">
                <a:solidFill>
                  <a:srgbClr val="000000"/>
                </a:solidFill>
              </a:rPr>
              <a:t>マニュアル</a:t>
            </a:r>
            <a:endParaRPr kumimoji="1" lang="en-US" altLang="ja-JP" sz="4000" b="1" dirty="0">
              <a:solidFill>
                <a:srgbClr val="000000"/>
              </a:solidFill>
            </a:endParaRPr>
          </a:p>
          <a:p>
            <a:endParaRPr kumimoji="1" lang="en-US" altLang="ja-JP" sz="1400" b="1" dirty="0">
              <a:solidFill>
                <a:srgbClr val="000000"/>
              </a:solidFill>
            </a:endParaRPr>
          </a:p>
          <a:p>
            <a:endParaRPr lang="en-US" altLang="ja-JP" sz="3600" b="1" dirty="0">
              <a:solidFill>
                <a:srgbClr val="000000"/>
              </a:solidFill>
            </a:endParaRPr>
          </a:p>
          <a:p>
            <a:r>
              <a:rPr lang="ja-JP" altLang="en-US" sz="3600" b="1" dirty="0">
                <a:solidFill>
                  <a:srgbClr val="000000"/>
                </a:solidFill>
              </a:rPr>
              <a:t>７月継続届出編</a:t>
            </a:r>
            <a:endParaRPr lang="en-US" altLang="ja-JP" sz="3600" b="1" dirty="0">
              <a:solidFill>
                <a:srgbClr val="000000"/>
              </a:solidFill>
            </a:endParaRPr>
          </a:p>
          <a:p>
            <a:r>
              <a:rPr lang="en-US" altLang="ja-JP" sz="3600" b="1" dirty="0">
                <a:solidFill>
                  <a:srgbClr val="000000"/>
                </a:solidFill>
              </a:rPr>
              <a:t>(</a:t>
            </a:r>
            <a:r>
              <a:rPr lang="ja-JP" altLang="en-US" sz="3600" b="1" u="sng" dirty="0">
                <a:solidFill>
                  <a:srgbClr val="FF0000"/>
                </a:solidFill>
              </a:rPr>
              <a:t>認定中</a:t>
            </a:r>
            <a:r>
              <a:rPr lang="ja-JP" altLang="en-US" sz="3600" b="1" dirty="0">
                <a:solidFill>
                  <a:srgbClr val="000000"/>
                </a:solidFill>
              </a:rPr>
              <a:t>又は</a:t>
            </a:r>
            <a:r>
              <a:rPr lang="ja-JP" altLang="en-US" sz="3600" b="1" u="sng" dirty="0">
                <a:solidFill>
                  <a:srgbClr val="FF0000"/>
                </a:solidFill>
              </a:rPr>
              <a:t>支払差止中</a:t>
            </a:r>
            <a:r>
              <a:rPr lang="ja-JP" altLang="en-US" sz="3600" b="1" dirty="0">
                <a:solidFill>
                  <a:srgbClr val="000000"/>
                </a:solidFill>
              </a:rPr>
              <a:t>の生徒</a:t>
            </a:r>
            <a:r>
              <a:rPr lang="en-US" altLang="ja-JP" sz="3600" b="1" dirty="0">
                <a:solidFill>
                  <a:srgbClr val="000000"/>
                </a:solidFill>
              </a:rPr>
              <a:t>)</a:t>
            </a:r>
          </a:p>
        </p:txBody>
      </p:sp>
      <p:sp>
        <p:nvSpPr>
          <p:cNvPr id="2" name="正方形/長方形 1">
            <a:extLst>
              <a:ext uri="{FF2B5EF4-FFF2-40B4-BE49-F238E27FC236}">
                <a16:creationId xmlns:a16="http://schemas.microsoft.com/office/drawing/2014/main" id="{7EA2EEE3-03A3-496B-B1D0-A00C1EF0E388}"/>
              </a:ext>
            </a:extLst>
          </p:cNvPr>
          <p:cNvSpPr/>
          <p:nvPr/>
        </p:nvSpPr>
        <p:spPr>
          <a:xfrm>
            <a:off x="521939" y="6641029"/>
            <a:ext cx="5814121" cy="2723951"/>
          </a:xfrm>
          <a:prstGeom prst="rect">
            <a:avLst/>
          </a:prstGeom>
          <a:solidFill>
            <a:schemeClr val="bg1"/>
          </a:solidFill>
          <a:ln w="12700">
            <a:solidFill>
              <a:schemeClr val="tx1">
                <a:lumMod val="50000"/>
              </a:schemeClr>
            </a:solidFill>
            <a:prstDash val="soli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テキスト プレースホルダー 2">
            <a:extLst>
              <a:ext uri="{FF2B5EF4-FFF2-40B4-BE49-F238E27FC236}">
                <a16:creationId xmlns:a16="http://schemas.microsoft.com/office/drawing/2014/main" id="{C1D47201-EA96-4E6C-A8A2-7C20AD947B7B}"/>
              </a:ext>
            </a:extLst>
          </p:cNvPr>
          <p:cNvSpPr txBox="1">
            <a:spLocks/>
          </p:cNvSpPr>
          <p:nvPr/>
        </p:nvSpPr>
        <p:spPr>
          <a:xfrm>
            <a:off x="632780" y="6893790"/>
            <a:ext cx="6092416" cy="2741700"/>
          </a:xfrm>
          <a:prstGeom prst="rect">
            <a:avLst/>
          </a:prstGeom>
          <a:noFill/>
          <a:effectLst/>
        </p:spPr>
        <p:txBody>
          <a:bodyPr anchor="t">
            <a:normAutofit/>
          </a:bodyPr>
          <a:lstStyle>
            <a:lvl1pPr marL="0" indent="0" algn="l" defTabSz="484862" rtl="0" eaLnBrk="1" fontAlgn="ctr" hangingPunct="1">
              <a:spcBef>
                <a:spcPts val="0"/>
              </a:spcBef>
              <a:spcAft>
                <a:spcPct val="0"/>
              </a:spcAft>
              <a:buFont typeface="Arial" pitchFamily="34" charset="0"/>
              <a:buNone/>
              <a:defRPr kumimoji="1" sz="2400" b="0" i="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base" hangingPunct="1">
              <a:spcBef>
                <a:spcPct val="20000"/>
              </a:spcBef>
              <a:spcAft>
                <a:spcPct val="0"/>
              </a:spcAft>
              <a:buFont typeface="Arial" pitchFamily="34" charset="0"/>
              <a:buNone/>
              <a:defRPr kumimoji="1" sz="1400" kern="1200">
                <a:solidFill>
                  <a:schemeClr val="bg1"/>
                </a:solidFill>
                <a:latin typeface="MS PGothic" charset="-128"/>
                <a:ea typeface="MS PGothic" charset="-128"/>
                <a:cs typeface="MS PGothic" charset="-128"/>
              </a:defRPr>
            </a:lvl2pPr>
            <a:lvl3pPr marL="1219110" indent="0" algn="l" defTabSz="484862" rtl="0" eaLnBrk="1" fontAlgn="base" hangingPunct="1">
              <a:spcBef>
                <a:spcPct val="20000"/>
              </a:spcBef>
              <a:spcAft>
                <a:spcPct val="0"/>
              </a:spcAft>
              <a:buFont typeface="Arial" pitchFamily="34" charset="0"/>
              <a:buNone/>
              <a:defRPr kumimoji="1" sz="1400" kern="1200">
                <a:solidFill>
                  <a:schemeClr val="bg1"/>
                </a:solidFill>
                <a:latin typeface="MS PGothic" charset="-128"/>
                <a:ea typeface="MS PGothic" charset="-128"/>
                <a:cs typeface="MS PGothic" charset="-128"/>
              </a:defRPr>
            </a:lvl3pPr>
            <a:lvl4pPr marL="1828664" indent="0" algn="l" defTabSz="484862" rtl="0" eaLnBrk="1" fontAlgn="base" hangingPunct="1">
              <a:spcBef>
                <a:spcPct val="20000"/>
              </a:spcBef>
              <a:spcAft>
                <a:spcPct val="0"/>
              </a:spcAft>
              <a:buFont typeface="Arial" pitchFamily="34" charset="0"/>
              <a:buNone/>
              <a:defRPr kumimoji="1" sz="1867" kern="1200">
                <a:solidFill>
                  <a:schemeClr val="tx1">
                    <a:tint val="75000"/>
                  </a:schemeClr>
                </a:solidFill>
                <a:latin typeface="Arial"/>
                <a:ea typeface="+mn-ea"/>
                <a:cs typeface="Arial"/>
              </a:defRPr>
            </a:lvl4pPr>
            <a:lvl5pPr marL="2438218" indent="0" algn="l" defTabSz="484862" rtl="0" eaLnBrk="1" fontAlgn="base" hangingPunct="1">
              <a:spcBef>
                <a:spcPct val="20000"/>
              </a:spcBef>
              <a:spcAft>
                <a:spcPct val="0"/>
              </a:spcAft>
              <a:buFont typeface="Arial" pitchFamily="34" charset="0"/>
              <a:buNone/>
              <a:defRPr kumimoji="1" sz="1867" kern="1200">
                <a:solidFill>
                  <a:schemeClr val="tx1">
                    <a:tint val="75000"/>
                  </a:schemeClr>
                </a:solidFill>
                <a:latin typeface="Arial"/>
                <a:ea typeface="+mn-ea"/>
                <a:cs typeface="Arial"/>
              </a:defRPr>
            </a:lvl5pPr>
            <a:lvl6pPr marL="3047772" indent="0" algn="l" defTabSz="484862" rtl="0" eaLnBrk="1" latinLnBrk="0" hangingPunct="1">
              <a:spcBef>
                <a:spcPct val="20000"/>
              </a:spcBef>
              <a:buFont typeface="Arial"/>
              <a:buNone/>
              <a:defRPr kumimoji="1" sz="1867" kern="1200">
                <a:solidFill>
                  <a:schemeClr val="tx1">
                    <a:tint val="75000"/>
                  </a:schemeClr>
                </a:solidFill>
                <a:latin typeface="+mn-lt"/>
                <a:ea typeface="+mn-ea"/>
                <a:cs typeface="+mn-cs"/>
              </a:defRPr>
            </a:lvl6pPr>
            <a:lvl7pPr marL="3657327" indent="0" algn="l" defTabSz="484862" rtl="0" eaLnBrk="1" latinLnBrk="0" hangingPunct="1">
              <a:spcBef>
                <a:spcPct val="20000"/>
              </a:spcBef>
              <a:buFont typeface="Arial"/>
              <a:buNone/>
              <a:defRPr kumimoji="1" sz="1867" kern="1200">
                <a:solidFill>
                  <a:schemeClr val="tx1">
                    <a:tint val="75000"/>
                  </a:schemeClr>
                </a:solidFill>
                <a:latin typeface="+mn-lt"/>
                <a:ea typeface="+mn-ea"/>
                <a:cs typeface="+mn-cs"/>
              </a:defRPr>
            </a:lvl7pPr>
            <a:lvl8pPr marL="4266880" indent="0" algn="l" defTabSz="484862" rtl="0" eaLnBrk="1" latinLnBrk="0" hangingPunct="1">
              <a:spcBef>
                <a:spcPct val="20000"/>
              </a:spcBef>
              <a:buFont typeface="Arial"/>
              <a:buNone/>
              <a:defRPr kumimoji="1" sz="1867" kern="1200">
                <a:solidFill>
                  <a:schemeClr val="tx1">
                    <a:tint val="75000"/>
                  </a:schemeClr>
                </a:solidFill>
                <a:latin typeface="+mn-lt"/>
                <a:ea typeface="+mn-ea"/>
                <a:cs typeface="+mn-cs"/>
              </a:defRPr>
            </a:lvl8pPr>
            <a:lvl9pPr marL="4876435" indent="0" algn="l" defTabSz="484862" rtl="0" eaLnBrk="1" latinLnBrk="0" hangingPunct="1">
              <a:spcBef>
                <a:spcPct val="20000"/>
              </a:spcBef>
              <a:buFont typeface="Arial"/>
              <a:buNone/>
              <a:defRPr kumimoji="1" sz="1867" kern="1200">
                <a:solidFill>
                  <a:schemeClr val="tx1">
                    <a:tint val="75000"/>
                  </a:schemeClr>
                </a:solidFill>
                <a:latin typeface="+mn-lt"/>
                <a:ea typeface="+mn-ea"/>
                <a:cs typeface="+mn-cs"/>
              </a:defRPr>
            </a:lvl9pPr>
          </a:lstStyle>
          <a:p>
            <a:r>
              <a:rPr lang="ja-JP" altLang="en-US" sz="2800" dirty="0"/>
              <a:t>・</a:t>
            </a:r>
            <a:r>
              <a:rPr lang="ja-JP" altLang="en-US" sz="2800" b="1" u="sng" dirty="0"/>
              <a:t>令和６年</a:t>
            </a:r>
            <a:r>
              <a:rPr lang="ja-JP" altLang="en-US" sz="2800" b="1" u="sng" dirty="0" smtClean="0"/>
              <a:t>７月</a:t>
            </a:r>
            <a:r>
              <a:rPr lang="en-US" altLang="ja-JP" sz="2800" b="1" u="sng" dirty="0"/>
              <a:t>10</a:t>
            </a:r>
            <a:r>
              <a:rPr lang="ja-JP" altLang="en-US" sz="2800" b="1" u="sng" dirty="0" smtClean="0"/>
              <a:t>日（水）</a:t>
            </a:r>
            <a:r>
              <a:rPr lang="ja-JP" altLang="en-US" sz="2800" dirty="0"/>
              <a:t>までに</a:t>
            </a:r>
            <a:endParaRPr lang="en-US" altLang="ja-JP" sz="2800" dirty="0"/>
          </a:p>
          <a:p>
            <a:r>
              <a:rPr lang="ja-JP" altLang="en-US" sz="2800" dirty="0"/>
              <a:t>　必ず入力を完了させてください。</a:t>
            </a:r>
            <a:endParaRPr lang="en-US" altLang="ja-JP" sz="2800" dirty="0"/>
          </a:p>
          <a:p>
            <a:endParaRPr lang="en-US" altLang="ja-JP" sz="2800" dirty="0"/>
          </a:p>
          <a:p>
            <a:r>
              <a:rPr lang="ja-JP" altLang="en-US" sz="2800" dirty="0"/>
              <a:t>・</a:t>
            </a:r>
            <a:r>
              <a:rPr lang="ja-JP" altLang="en-US" sz="2800" b="1" u="sng" dirty="0"/>
              <a:t>７月以降の継続受給を希望されない</a:t>
            </a:r>
            <a:endParaRPr lang="en-US" altLang="ja-JP" sz="2800" b="1" u="sng" dirty="0"/>
          </a:p>
          <a:p>
            <a:r>
              <a:rPr lang="ja-JP" altLang="en-US" sz="2800" b="1" dirty="0"/>
              <a:t>　</a:t>
            </a:r>
            <a:r>
              <a:rPr lang="ja-JP" altLang="en-US" sz="2800" b="1" u="sng" dirty="0"/>
              <a:t>方も入力が必要です。</a:t>
            </a:r>
            <a:endParaRPr lang="en-US" altLang="ja-JP" sz="2800" b="1" u="sng" dirty="0"/>
          </a:p>
        </p:txBody>
      </p:sp>
      <p:pic>
        <p:nvPicPr>
          <p:cNvPr id="5" name="図 4">
            <a:extLst>
              <a:ext uri="{FF2B5EF4-FFF2-40B4-BE49-F238E27FC236}">
                <a16:creationId xmlns:a16="http://schemas.microsoft.com/office/drawing/2014/main" id="{A065CF29-65C8-43B2-9F5A-44AF3050692E}"/>
              </a:ext>
            </a:extLst>
          </p:cNvPr>
          <p:cNvPicPr>
            <a:picLocks noChangeAspect="1"/>
          </p:cNvPicPr>
          <p:nvPr/>
        </p:nvPicPr>
        <p:blipFill>
          <a:blip r:embed="rId2"/>
          <a:stretch>
            <a:fillRect/>
          </a:stretch>
        </p:blipFill>
        <p:spPr>
          <a:xfrm>
            <a:off x="743343" y="496090"/>
            <a:ext cx="2426578" cy="810591"/>
          </a:xfrm>
          <a:prstGeom prst="rect">
            <a:avLst/>
          </a:prstGeom>
        </p:spPr>
      </p:pic>
    </p:spTree>
    <p:extLst>
      <p:ext uri="{BB962C8B-B14F-4D97-AF65-F5344CB8AC3E}">
        <p14:creationId xmlns:p14="http://schemas.microsoft.com/office/powerpoint/2010/main" val="614858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2101" y="3541594"/>
            <a:ext cx="4345200" cy="3336878"/>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 </a:t>
            </a:r>
            <a:r>
              <a:rPr lang="ja-JP" altLang="en-US" dirty="0">
                <a:solidFill>
                  <a:srgbClr val="000000"/>
                </a:solidFill>
              </a:rPr>
              <a:t>収入状況の届出をする</a:t>
            </a:r>
          </a:p>
        </p:txBody>
      </p:sp>
      <p:sp>
        <p:nvSpPr>
          <p:cNvPr id="34" name="正方形/長方形 33"/>
          <p:cNvSpPr/>
          <p:nvPr/>
        </p:nvSpPr>
        <p:spPr>
          <a:xfrm>
            <a:off x="194400" y="839661"/>
            <a:ext cx="6551854"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収入状況届出 </a:t>
            </a:r>
            <a:r>
              <a:rPr lang="en-US" altLang="zh-TW"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a:t>
            </a:r>
            <a:r>
              <a:rPr lang="zh-TW"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情報</a:t>
            </a:r>
            <a:r>
              <a:rPr lang="en-US" altLang="zh-TW"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7" name="正方形/長方形 16"/>
          <p:cNvSpPr/>
          <p:nvPr/>
        </p:nvSpPr>
        <p:spPr>
          <a:xfrm>
            <a:off x="4664073" y="1428689"/>
            <a:ext cx="2124075" cy="381265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前回の申請時に登録した保護者等情報が表示されるので、正しいことを確認します。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「入力内容を保存して収入状況の取得へ進む」ボタンをクリックします。</a:t>
            </a: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・個人番号カードを使用して自己情報を提出する場合</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ページへ</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・個人番号カードを使用して自己情報を提出しない場合</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ページへ。</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664073" y="5578620"/>
            <a:ext cx="2124000" cy="3812658"/>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メールアドレス、電話番号に変更がある場合、この画面で修正します。それ以外に変更がある場合は、別途「保護者等情報変更届出」を行う必要があるため、本手続を中断し、学校に問い合わせてください。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詳細は</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個人番号カードを使用して自己情報を取得しない場合、「入力内容を保存して確認へ進む」ボタンが表示されます。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4820504" y="1300845"/>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4820504" y="5482007"/>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6" name="グループ化 125"/>
          <p:cNvGrpSpPr/>
          <p:nvPr/>
        </p:nvGrpSpPr>
        <p:grpSpPr>
          <a:xfrm>
            <a:off x="4707498" y="1630257"/>
            <a:ext cx="198178" cy="281733"/>
            <a:chOff x="4707498" y="1706457"/>
            <a:chExt cx="198178" cy="281733"/>
          </a:xfrm>
        </p:grpSpPr>
        <p:sp>
          <p:nvSpPr>
            <p:cNvPr id="127" name="円/楕円 126"/>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8"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53" name="グループ化 52"/>
          <p:cNvGrpSpPr/>
          <p:nvPr/>
        </p:nvGrpSpPr>
        <p:grpSpPr>
          <a:xfrm>
            <a:off x="4707498" y="2702274"/>
            <a:ext cx="198178" cy="281733"/>
            <a:chOff x="4707498" y="2767507"/>
            <a:chExt cx="198178" cy="281733"/>
          </a:xfrm>
        </p:grpSpPr>
        <p:sp>
          <p:nvSpPr>
            <p:cNvPr id="54" name="円/楕円 39"/>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5"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28" name="グループ化 27"/>
          <p:cNvGrpSpPr/>
          <p:nvPr/>
        </p:nvGrpSpPr>
        <p:grpSpPr>
          <a:xfrm>
            <a:off x="4715296" y="5802950"/>
            <a:ext cx="198178" cy="281733"/>
            <a:chOff x="1417887" y="6988436"/>
            <a:chExt cx="198178" cy="281733"/>
          </a:xfrm>
        </p:grpSpPr>
        <p:sp>
          <p:nvSpPr>
            <p:cNvPr id="29"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0"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36" name="グループ化 35"/>
          <p:cNvGrpSpPr/>
          <p:nvPr/>
        </p:nvGrpSpPr>
        <p:grpSpPr>
          <a:xfrm>
            <a:off x="4727328" y="7913036"/>
            <a:ext cx="198178" cy="281733"/>
            <a:chOff x="1417887" y="6988436"/>
            <a:chExt cx="198178" cy="281733"/>
          </a:xfrm>
        </p:grpSpPr>
        <p:sp>
          <p:nvSpPr>
            <p:cNvPr id="37"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8"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41" name="右矢印 40"/>
          <p:cNvSpPr/>
          <p:nvPr/>
        </p:nvSpPr>
        <p:spPr>
          <a:xfrm>
            <a:off x="4957485" y="4074303"/>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右矢印 41"/>
          <p:cNvSpPr/>
          <p:nvPr/>
        </p:nvSpPr>
        <p:spPr>
          <a:xfrm>
            <a:off x="4967217" y="4814415"/>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 name="テキスト ボックス 63"/>
          <p:cNvSpPr txBox="1"/>
          <p:nvPr/>
        </p:nvSpPr>
        <p:spPr>
          <a:xfrm>
            <a:off x="5175585" y="4003603"/>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11</a:t>
            </a:r>
            <a:r>
              <a:rPr lang="ja-JP" altLang="en-US" sz="1200" dirty="0">
                <a:solidFill>
                  <a:srgbClr val="000000"/>
                </a:solidFill>
              </a:rPr>
              <a:t>ページへ</a:t>
            </a:r>
            <a:endParaRPr kumimoji="1" lang="ja-JP" altLang="en-US" sz="1200" dirty="0">
              <a:solidFill>
                <a:srgbClr val="000000"/>
              </a:solidFill>
            </a:endParaRPr>
          </a:p>
        </p:txBody>
      </p:sp>
      <p:sp>
        <p:nvSpPr>
          <p:cNvPr id="65" name="テキスト ボックス 64"/>
          <p:cNvSpPr txBox="1"/>
          <p:nvPr/>
        </p:nvSpPr>
        <p:spPr>
          <a:xfrm>
            <a:off x="5190338" y="4746099"/>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17</a:t>
            </a:r>
            <a:r>
              <a:rPr lang="ja-JP" altLang="en-US" sz="1200" dirty="0">
                <a:solidFill>
                  <a:srgbClr val="000000"/>
                </a:solidFill>
              </a:rPr>
              <a:t>ページへ</a:t>
            </a:r>
            <a:endParaRPr kumimoji="1" lang="ja-JP" altLang="en-US" sz="1200" dirty="0">
              <a:solidFill>
                <a:srgbClr val="000000"/>
              </a:solidFill>
            </a:endParaRPr>
          </a:p>
        </p:txBody>
      </p:sp>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89600" y="5917681"/>
            <a:ext cx="305626" cy="100186"/>
          </a:xfrm>
          <a:prstGeom prst="rect">
            <a:avLst/>
          </a:prstGeom>
        </p:spPr>
      </p:pic>
      <p:pic>
        <p:nvPicPr>
          <p:cNvPr id="60" name="図 5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354268" y="5817495"/>
            <a:ext cx="305626" cy="100186"/>
          </a:xfrm>
          <a:prstGeom prst="rect">
            <a:avLst/>
          </a:prstGeom>
        </p:spPr>
      </p:pic>
      <p:pic>
        <p:nvPicPr>
          <p:cNvPr id="61" name="図 60"/>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13989" y="3678277"/>
            <a:ext cx="566672" cy="792051"/>
          </a:xfrm>
          <a:prstGeom prst="rect">
            <a:avLst/>
          </a:prstGeom>
        </p:spPr>
      </p:pic>
      <p:sp>
        <p:nvSpPr>
          <p:cNvPr id="47" name="テキスト ボックス 46"/>
          <p:cNvSpPr txBox="1"/>
          <p:nvPr/>
        </p:nvSpPr>
        <p:spPr>
          <a:xfrm>
            <a:off x="1073067" y="3701744"/>
            <a:ext cx="412232" cy="184666"/>
          </a:xfrm>
          <a:prstGeom prst="rect">
            <a:avLst/>
          </a:prstGeom>
          <a:noFill/>
        </p:spPr>
        <p:txBody>
          <a:bodyPr wrap="square" rtlCol="0">
            <a:spAutoFit/>
          </a:bodyPr>
          <a:lstStyle/>
          <a:p>
            <a:r>
              <a:rPr lang="ja-JP" altLang="en-US" sz="600" dirty="0"/>
              <a:t>文科</a:t>
            </a:r>
            <a:endParaRPr kumimoji="1" lang="ja-JP" altLang="en-US" sz="600" dirty="0"/>
          </a:p>
        </p:txBody>
      </p:sp>
      <p:sp>
        <p:nvSpPr>
          <p:cNvPr id="48" name="テキスト ボックス 47"/>
          <p:cNvSpPr txBox="1"/>
          <p:nvPr/>
        </p:nvSpPr>
        <p:spPr>
          <a:xfrm>
            <a:off x="1078366" y="3904865"/>
            <a:ext cx="344915" cy="184666"/>
          </a:xfrm>
          <a:prstGeom prst="rect">
            <a:avLst/>
          </a:prstGeom>
          <a:noFill/>
        </p:spPr>
        <p:txBody>
          <a:bodyPr wrap="square" rtlCol="0">
            <a:spAutoFit/>
          </a:bodyPr>
          <a:lstStyle>
            <a:defPPr>
              <a:defRPr lang="ja-JP"/>
            </a:defPPr>
            <a:lvl1pPr>
              <a:defRPr sz="500"/>
            </a:lvl1pPr>
          </a:lstStyle>
          <a:p>
            <a:r>
              <a:rPr lang="ja-JP" altLang="en-US" sz="600" dirty="0"/>
              <a:t>太郎</a:t>
            </a:r>
            <a:endParaRPr lang="ja-JP" altLang="en-US" dirty="0"/>
          </a:p>
        </p:txBody>
      </p:sp>
      <p:sp>
        <p:nvSpPr>
          <p:cNvPr id="51" name="テキスト ボックス 50"/>
          <p:cNvSpPr txBox="1"/>
          <p:nvPr/>
        </p:nvSpPr>
        <p:spPr>
          <a:xfrm>
            <a:off x="1071303" y="4067938"/>
            <a:ext cx="412232" cy="184666"/>
          </a:xfrm>
          <a:prstGeom prst="rect">
            <a:avLst/>
          </a:prstGeom>
          <a:noFill/>
        </p:spPr>
        <p:txBody>
          <a:bodyPr wrap="square" rtlCol="0">
            <a:spAutoFit/>
          </a:bodyPr>
          <a:lstStyle/>
          <a:p>
            <a:r>
              <a:rPr lang="ja-JP" altLang="en-US" sz="600" dirty="0"/>
              <a:t>もんか</a:t>
            </a:r>
            <a:endParaRPr kumimoji="1" lang="ja-JP" altLang="en-US" sz="600" dirty="0"/>
          </a:p>
        </p:txBody>
      </p:sp>
      <p:sp>
        <p:nvSpPr>
          <p:cNvPr id="52" name="テキスト ボックス 51"/>
          <p:cNvSpPr txBox="1"/>
          <p:nvPr/>
        </p:nvSpPr>
        <p:spPr>
          <a:xfrm>
            <a:off x="1071435" y="4250353"/>
            <a:ext cx="515708" cy="184666"/>
          </a:xfrm>
          <a:prstGeom prst="rect">
            <a:avLst/>
          </a:prstGeom>
          <a:noFill/>
        </p:spPr>
        <p:txBody>
          <a:bodyPr wrap="square" rtlCol="0">
            <a:spAutoFit/>
          </a:bodyPr>
          <a:lstStyle>
            <a:defPPr>
              <a:defRPr lang="ja-JP"/>
            </a:defPPr>
            <a:lvl1pPr>
              <a:defRPr sz="500"/>
            </a:lvl1pPr>
          </a:lstStyle>
          <a:p>
            <a:r>
              <a:rPr lang="ja-JP" altLang="en-US" sz="600" dirty="0"/>
              <a:t>たろう</a:t>
            </a:r>
            <a:endParaRPr lang="ja-JP" altLang="en-US" dirty="0"/>
          </a:p>
        </p:txBody>
      </p:sp>
      <p:pic>
        <p:nvPicPr>
          <p:cNvPr id="66" name="図 65"/>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40840" y="3669661"/>
            <a:ext cx="566672" cy="792051"/>
          </a:xfrm>
          <a:prstGeom prst="rect">
            <a:avLst/>
          </a:prstGeom>
        </p:spPr>
      </p:pic>
      <p:sp>
        <p:nvSpPr>
          <p:cNvPr id="49" name="テキスト ボックス 48"/>
          <p:cNvSpPr txBox="1"/>
          <p:nvPr/>
        </p:nvSpPr>
        <p:spPr>
          <a:xfrm>
            <a:off x="3270873" y="3700175"/>
            <a:ext cx="412232" cy="184666"/>
          </a:xfrm>
          <a:prstGeom prst="rect">
            <a:avLst/>
          </a:prstGeom>
          <a:noFill/>
        </p:spPr>
        <p:txBody>
          <a:bodyPr wrap="square" rtlCol="0">
            <a:spAutoFit/>
          </a:bodyPr>
          <a:lstStyle/>
          <a:p>
            <a:r>
              <a:rPr lang="ja-JP" altLang="en-US" sz="600" dirty="0"/>
              <a:t>文科</a:t>
            </a:r>
            <a:endParaRPr kumimoji="1" lang="ja-JP" altLang="en-US" sz="600" dirty="0"/>
          </a:p>
        </p:txBody>
      </p:sp>
      <p:sp>
        <p:nvSpPr>
          <p:cNvPr id="50" name="テキスト ボックス 49"/>
          <p:cNvSpPr txBox="1"/>
          <p:nvPr/>
        </p:nvSpPr>
        <p:spPr>
          <a:xfrm>
            <a:off x="3269109" y="3876833"/>
            <a:ext cx="344915" cy="184666"/>
          </a:xfrm>
          <a:prstGeom prst="rect">
            <a:avLst/>
          </a:prstGeom>
          <a:noFill/>
        </p:spPr>
        <p:txBody>
          <a:bodyPr wrap="square" rtlCol="0">
            <a:spAutoFit/>
          </a:bodyPr>
          <a:lstStyle>
            <a:defPPr>
              <a:defRPr lang="ja-JP"/>
            </a:defPPr>
            <a:lvl1pPr>
              <a:defRPr sz="500"/>
            </a:lvl1pPr>
          </a:lstStyle>
          <a:p>
            <a:r>
              <a:rPr lang="ja-JP" altLang="en-US" sz="600" dirty="0"/>
              <a:t>花子</a:t>
            </a:r>
            <a:endParaRPr lang="ja-JP" altLang="en-US" dirty="0"/>
          </a:p>
        </p:txBody>
      </p:sp>
      <p:sp>
        <p:nvSpPr>
          <p:cNvPr id="62" name="テキスト ボックス 61"/>
          <p:cNvSpPr txBox="1"/>
          <p:nvPr/>
        </p:nvSpPr>
        <p:spPr>
          <a:xfrm>
            <a:off x="3270873" y="4065687"/>
            <a:ext cx="412232" cy="184666"/>
          </a:xfrm>
          <a:prstGeom prst="rect">
            <a:avLst/>
          </a:prstGeom>
          <a:noFill/>
        </p:spPr>
        <p:txBody>
          <a:bodyPr wrap="square" rtlCol="0">
            <a:spAutoFit/>
          </a:bodyPr>
          <a:lstStyle/>
          <a:p>
            <a:r>
              <a:rPr lang="ja-JP" altLang="en-US" sz="600" dirty="0"/>
              <a:t>もんか</a:t>
            </a:r>
            <a:endParaRPr kumimoji="1" lang="ja-JP" altLang="en-US" sz="600" dirty="0"/>
          </a:p>
        </p:txBody>
      </p:sp>
      <p:sp>
        <p:nvSpPr>
          <p:cNvPr id="63" name="テキスト ボックス 62"/>
          <p:cNvSpPr txBox="1"/>
          <p:nvPr/>
        </p:nvSpPr>
        <p:spPr>
          <a:xfrm>
            <a:off x="3269109" y="4234036"/>
            <a:ext cx="413996" cy="184666"/>
          </a:xfrm>
          <a:prstGeom prst="rect">
            <a:avLst/>
          </a:prstGeom>
          <a:noFill/>
        </p:spPr>
        <p:txBody>
          <a:bodyPr wrap="square" rtlCol="0">
            <a:spAutoFit/>
          </a:bodyPr>
          <a:lstStyle>
            <a:defPPr>
              <a:defRPr lang="ja-JP"/>
            </a:defPPr>
            <a:lvl1pPr>
              <a:defRPr sz="500"/>
            </a:lvl1pPr>
          </a:lstStyle>
          <a:p>
            <a:r>
              <a:rPr lang="ja-JP" altLang="en-US" sz="600" dirty="0"/>
              <a:t>はなこ</a:t>
            </a:r>
            <a:endParaRPr lang="ja-JP" altLang="en-US" dirty="0"/>
          </a:p>
        </p:txBody>
      </p:sp>
      <p:pic>
        <p:nvPicPr>
          <p:cNvPr id="3" name="図 2"/>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460676" y="5344647"/>
            <a:ext cx="2019301" cy="180976"/>
          </a:xfrm>
          <a:prstGeom prst="rect">
            <a:avLst/>
          </a:prstGeom>
        </p:spPr>
      </p:pic>
      <p:pic>
        <p:nvPicPr>
          <p:cNvPr id="68" name="図 67"/>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02101" y="5513069"/>
            <a:ext cx="4345200" cy="1700705"/>
          </a:xfrm>
          <a:prstGeom prst="rect">
            <a:avLst/>
          </a:prstGeom>
        </p:spPr>
      </p:pic>
      <p:pic>
        <p:nvPicPr>
          <p:cNvPr id="69" name="図 68"/>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03534" y="5372101"/>
            <a:ext cx="763267" cy="144397"/>
          </a:xfrm>
          <a:prstGeom prst="rect">
            <a:avLst/>
          </a:prstGeom>
        </p:spPr>
      </p:pic>
      <p:sp>
        <p:nvSpPr>
          <p:cNvPr id="56" name="正方形/長方形 55"/>
          <p:cNvSpPr/>
          <p:nvPr/>
        </p:nvSpPr>
        <p:spPr>
          <a:xfrm>
            <a:off x="3419960" y="6775405"/>
            <a:ext cx="1139732" cy="55945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7" name="グループ化 56"/>
          <p:cNvGrpSpPr/>
          <p:nvPr/>
        </p:nvGrpSpPr>
        <p:grpSpPr>
          <a:xfrm>
            <a:off x="3242949" y="6697321"/>
            <a:ext cx="198178" cy="281733"/>
            <a:chOff x="4707498" y="2767507"/>
            <a:chExt cx="198178" cy="281733"/>
          </a:xfrm>
        </p:grpSpPr>
        <p:sp>
          <p:nvSpPr>
            <p:cNvPr id="58" name="円/楕円 5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9"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31" name="正方形/長方形 30"/>
          <p:cNvSpPr/>
          <p:nvPr/>
        </p:nvSpPr>
        <p:spPr>
          <a:xfrm>
            <a:off x="3622983" y="6849654"/>
            <a:ext cx="905266" cy="381498"/>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2" name="グループ化 31"/>
          <p:cNvGrpSpPr/>
          <p:nvPr/>
        </p:nvGrpSpPr>
        <p:grpSpPr>
          <a:xfrm>
            <a:off x="3435966" y="6856858"/>
            <a:ext cx="198178" cy="281733"/>
            <a:chOff x="1417887" y="6988436"/>
            <a:chExt cx="198178" cy="281733"/>
          </a:xfrm>
        </p:grpSpPr>
        <p:sp>
          <p:nvSpPr>
            <p:cNvPr id="33"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5"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pic>
        <p:nvPicPr>
          <p:cNvPr id="70" name="図 69"/>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104277" y="5343707"/>
            <a:ext cx="1152768" cy="189874"/>
          </a:xfrm>
          <a:prstGeom prst="rect">
            <a:avLst/>
          </a:prstGeom>
        </p:spPr>
      </p:pic>
      <p:pic>
        <p:nvPicPr>
          <p:cNvPr id="67" name="図 66"/>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163740" y="1277034"/>
            <a:ext cx="4345200" cy="2025424"/>
          </a:xfrm>
          <a:prstGeom prst="rect">
            <a:avLst/>
          </a:prstGeom>
        </p:spPr>
      </p:pic>
      <p:pic>
        <p:nvPicPr>
          <p:cNvPr id="5" name="図 4"/>
          <p:cNvPicPr>
            <a:picLocks noChangeAspect="1"/>
          </p:cNvPicPr>
          <p:nvPr/>
        </p:nvPicPr>
        <p:blipFill>
          <a:blip r:embed="rId11"/>
          <a:stretch>
            <a:fillRect/>
          </a:stretch>
        </p:blipFill>
        <p:spPr>
          <a:xfrm>
            <a:off x="237690" y="3085480"/>
            <a:ext cx="2075606" cy="483463"/>
          </a:xfrm>
          <a:prstGeom prst="rect">
            <a:avLst/>
          </a:prstGeom>
        </p:spPr>
      </p:pic>
      <p:pic>
        <p:nvPicPr>
          <p:cNvPr id="6" name="図 5"/>
          <p:cNvPicPr>
            <a:picLocks noChangeAspect="1"/>
          </p:cNvPicPr>
          <p:nvPr/>
        </p:nvPicPr>
        <p:blipFill>
          <a:blip r:embed="rId12"/>
          <a:stretch>
            <a:fillRect/>
          </a:stretch>
        </p:blipFill>
        <p:spPr>
          <a:xfrm>
            <a:off x="2430068" y="3294825"/>
            <a:ext cx="2049909" cy="262894"/>
          </a:xfrm>
          <a:prstGeom prst="rect">
            <a:avLst/>
          </a:prstGeom>
        </p:spPr>
      </p:pic>
      <p:sp>
        <p:nvSpPr>
          <p:cNvPr id="71" name="正方形/長方形 70"/>
          <p:cNvSpPr/>
          <p:nvPr/>
        </p:nvSpPr>
        <p:spPr>
          <a:xfrm>
            <a:off x="292153" y="4792844"/>
            <a:ext cx="4187824" cy="537145"/>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 name="正方形/長方形 74"/>
          <p:cNvSpPr/>
          <p:nvPr/>
        </p:nvSpPr>
        <p:spPr>
          <a:xfrm>
            <a:off x="202101" y="2593075"/>
            <a:ext cx="4345200" cy="4142701"/>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6" name="グループ化 75"/>
          <p:cNvGrpSpPr/>
          <p:nvPr/>
        </p:nvGrpSpPr>
        <p:grpSpPr>
          <a:xfrm>
            <a:off x="85329" y="2381746"/>
            <a:ext cx="209880" cy="281733"/>
            <a:chOff x="4707498" y="1706457"/>
            <a:chExt cx="198178" cy="281733"/>
          </a:xfrm>
        </p:grpSpPr>
        <p:sp>
          <p:nvSpPr>
            <p:cNvPr id="77"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8"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2" name="グループ化 71"/>
          <p:cNvGrpSpPr/>
          <p:nvPr/>
        </p:nvGrpSpPr>
        <p:grpSpPr>
          <a:xfrm>
            <a:off x="91679" y="4606506"/>
            <a:ext cx="198178" cy="281733"/>
            <a:chOff x="1417887" y="6988436"/>
            <a:chExt cx="198178" cy="281733"/>
          </a:xfrm>
        </p:grpSpPr>
        <p:sp>
          <p:nvSpPr>
            <p:cNvPr id="73"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pic>
        <p:nvPicPr>
          <p:cNvPr id="7" name="図 6"/>
          <p:cNvPicPr>
            <a:picLocks noChangeAspect="1"/>
          </p:cNvPicPr>
          <p:nvPr/>
        </p:nvPicPr>
        <p:blipFill>
          <a:blip r:embed="rId13"/>
          <a:stretch>
            <a:fillRect/>
          </a:stretch>
        </p:blipFill>
        <p:spPr>
          <a:xfrm>
            <a:off x="260837" y="5917583"/>
            <a:ext cx="2176284" cy="779738"/>
          </a:xfrm>
          <a:prstGeom prst="rect">
            <a:avLst/>
          </a:prstGeom>
        </p:spPr>
      </p:pic>
      <p:pic>
        <p:nvPicPr>
          <p:cNvPr id="79" name="図 78"/>
          <p:cNvPicPr>
            <a:picLocks noChangeAspect="1"/>
          </p:cNvPicPr>
          <p:nvPr/>
        </p:nvPicPr>
        <p:blipFill>
          <a:blip r:embed="rId13"/>
          <a:stretch>
            <a:fillRect/>
          </a:stretch>
        </p:blipFill>
        <p:spPr>
          <a:xfrm>
            <a:off x="2408888" y="5812587"/>
            <a:ext cx="2122875" cy="779738"/>
          </a:xfrm>
          <a:prstGeom prst="rect">
            <a:avLst/>
          </a:prstGeom>
        </p:spPr>
      </p:pic>
      <p:sp>
        <p:nvSpPr>
          <p:cNvPr id="83" name="テキスト ボックス 82">
            <a:extLst>
              <a:ext uri="{FF2B5EF4-FFF2-40B4-BE49-F238E27FC236}">
                <a16:creationId xmlns:a16="http://schemas.microsoft.com/office/drawing/2014/main" id="{267263C2-BFDB-4BC5-885C-D94719E87733}"/>
              </a:ext>
            </a:extLst>
          </p:cNvPr>
          <p:cNvSpPr txBox="1"/>
          <p:nvPr/>
        </p:nvSpPr>
        <p:spPr>
          <a:xfrm>
            <a:off x="5726073" y="7696831"/>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16</a:t>
            </a:r>
            <a:r>
              <a:rPr lang="ja-JP" altLang="en-US" sz="1200" dirty="0">
                <a:solidFill>
                  <a:srgbClr val="000000"/>
                </a:solidFill>
              </a:rPr>
              <a:t>ページへ</a:t>
            </a:r>
            <a:endParaRPr kumimoji="1" lang="ja-JP" altLang="en-US" sz="1200" dirty="0">
              <a:solidFill>
                <a:srgbClr val="000000"/>
              </a:solidFill>
            </a:endParaRPr>
          </a:p>
        </p:txBody>
      </p:sp>
    </p:spTree>
    <p:extLst>
      <p:ext uri="{BB962C8B-B14F-4D97-AF65-F5344CB8AC3E}">
        <p14:creationId xmlns:p14="http://schemas.microsoft.com/office/powerpoint/2010/main" val="101436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4847" y="8719254"/>
            <a:ext cx="4492640" cy="641247"/>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7578" y="5821251"/>
            <a:ext cx="4492640" cy="2190561"/>
          </a:xfrm>
          <a:prstGeom prst="rect">
            <a:avLst/>
          </a:prstGeom>
        </p:spPr>
      </p:pic>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70719" y="1791923"/>
            <a:ext cx="4289777" cy="4029328"/>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 </a:t>
            </a:r>
            <a:r>
              <a:rPr lang="ja-JP" altLang="en-US" dirty="0">
                <a:solidFill>
                  <a:srgbClr val="000000"/>
                </a:solidFill>
              </a:rPr>
              <a:t>収入状況の届出をする</a:t>
            </a:r>
          </a:p>
        </p:txBody>
      </p:sp>
      <p:sp>
        <p:nvSpPr>
          <p:cNvPr id="34" name="正方形/長方形 33"/>
          <p:cNvSpPr/>
          <p:nvPr/>
        </p:nvSpPr>
        <p:spPr>
          <a:xfrm>
            <a:off x="194400" y="1220400"/>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(1/9)</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601205" y="1868516"/>
            <a:ext cx="2124075" cy="148266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個人番号カードをスマートフォン又は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カードリーダライタにかざし、「個人番号カード事前チェック」ボタンをクリックします。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601205" y="4002806"/>
            <a:ext cx="2124000" cy="5357695"/>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0975" indent="-85725">
              <a:buFont typeface="Arial" panose="020B0604020202020204" pitchFamily="34" charset="0"/>
              <a:buChar cha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端末（パソコン、スマートフォン等）にマイナポータルアプリをインストールする必要があります。</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5250"/>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indent="-85725">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下記のサイトよりマイナポータルアプリをダウンロードし、ご使用中の端末にインストールしてください。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hlinkClick r:id="rId6"/>
              </a:rPr>
              <a:t>https://img.myna.go.jp/manual/02/0006.html</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スマートフォンの場合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95250"/>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Android</a:t>
            </a:r>
          </a:p>
          <a:p>
            <a:pPr marL="95250"/>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hlinkClick r:id="rId7"/>
              </a:rPr>
              <a:t>https://img.myna.go.jp/manual/02/0026.html</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iPhone</a:t>
            </a:r>
          </a:p>
          <a:p>
            <a:pPr marL="95250"/>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hlinkClick r:id="rId8"/>
              </a:rPr>
              <a:t>https://img.myna.go.jp/manual/02/0027.html</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4756979" y="1740671"/>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4756979" y="3860899"/>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5" name="グループ化 74"/>
          <p:cNvGrpSpPr/>
          <p:nvPr/>
        </p:nvGrpSpPr>
        <p:grpSpPr>
          <a:xfrm>
            <a:off x="4645823" y="2075553"/>
            <a:ext cx="209880" cy="281733"/>
            <a:chOff x="4707498" y="1706457"/>
            <a:chExt cx="198178" cy="281733"/>
          </a:xfrm>
        </p:grpSpPr>
        <p:sp>
          <p:nvSpPr>
            <p:cNvPr id="76"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26" name="テキスト ボックス 25"/>
          <p:cNvSpPr txBox="1"/>
          <p:nvPr/>
        </p:nvSpPr>
        <p:spPr>
          <a:xfrm>
            <a:off x="5781583" y="3245717"/>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12</a:t>
            </a:r>
            <a:r>
              <a:rPr lang="ja-JP" altLang="en-US" sz="1200" dirty="0">
                <a:solidFill>
                  <a:srgbClr val="000000"/>
                </a:solidFill>
              </a:rPr>
              <a:t>ページへ</a:t>
            </a:r>
            <a:endParaRPr kumimoji="1" lang="ja-JP" altLang="en-US" sz="1200" dirty="0">
              <a:solidFill>
                <a:srgbClr val="000000"/>
              </a:solidFill>
            </a:endParaRPr>
          </a:p>
        </p:txBody>
      </p:sp>
      <p:pic>
        <p:nvPicPr>
          <p:cNvPr id="20" name="図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8355" y="3351180"/>
            <a:ext cx="300036" cy="101829"/>
          </a:xfrm>
          <a:prstGeom prst="rect">
            <a:avLst/>
          </a:prstGeom>
        </p:spPr>
      </p:pic>
      <p:pic>
        <p:nvPicPr>
          <p:cNvPr id="5" name="図 4"/>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17578" y="3019626"/>
            <a:ext cx="4276640" cy="4416224"/>
          </a:xfrm>
          <a:prstGeom prst="rect">
            <a:avLst/>
          </a:prstGeom>
        </p:spPr>
      </p:pic>
      <p:pic>
        <p:nvPicPr>
          <p:cNvPr id="39" name="図 38"/>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17578" y="5227738"/>
            <a:ext cx="4276640" cy="3395562"/>
          </a:xfrm>
          <a:prstGeom prst="rect">
            <a:avLst/>
          </a:prstGeom>
        </p:spPr>
      </p:pic>
      <p:sp>
        <p:nvSpPr>
          <p:cNvPr id="38" name="フローチャート: せん孔テープ 37"/>
          <p:cNvSpPr/>
          <p:nvPr/>
        </p:nvSpPr>
        <p:spPr>
          <a:xfrm>
            <a:off x="290495" y="5103980"/>
            <a:ext cx="4130805" cy="247515"/>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 name="正方形/長方形 70"/>
          <p:cNvSpPr/>
          <p:nvPr/>
        </p:nvSpPr>
        <p:spPr>
          <a:xfrm>
            <a:off x="575970" y="7169940"/>
            <a:ext cx="751860" cy="32954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2" name="グループ化 71"/>
          <p:cNvGrpSpPr/>
          <p:nvPr/>
        </p:nvGrpSpPr>
        <p:grpSpPr>
          <a:xfrm>
            <a:off x="375618" y="6888207"/>
            <a:ext cx="209880" cy="281733"/>
            <a:chOff x="4707498" y="1706457"/>
            <a:chExt cx="198178" cy="281733"/>
          </a:xfrm>
        </p:grpSpPr>
        <p:sp>
          <p:nvSpPr>
            <p:cNvPr id="73"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28" name="正方形/長方形 27">
            <a:extLst>
              <a:ext uri="{FF2B5EF4-FFF2-40B4-BE49-F238E27FC236}">
                <a16:creationId xmlns:a16="http://schemas.microsoft.com/office/drawing/2014/main" id="{251F1C01-FDB8-4DE5-AE11-9C0622822C86}"/>
              </a:ext>
            </a:extLst>
          </p:cNvPr>
          <p:cNvSpPr/>
          <p:nvPr/>
        </p:nvSpPr>
        <p:spPr>
          <a:xfrm>
            <a:off x="3920490" y="102894"/>
            <a:ext cx="2738854" cy="57643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spcBef>
                <a:spcPts val="600"/>
              </a:spcBef>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　　自己情報を提出する場合</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6026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949B2FC5-0462-4F52-B438-02C45111AC78}"/>
              </a:ext>
            </a:extLst>
          </p:cNvPr>
          <p:cNvSpPr/>
          <p:nvPr/>
        </p:nvSpPr>
        <p:spPr>
          <a:xfrm>
            <a:off x="4468834" y="7478651"/>
            <a:ext cx="2272814" cy="2113903"/>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793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券面事項入力補助用パスワードは、個人番号カードを市区町村窓口で受け取った際に設定した数字です。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793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正しいパスワードを入力してもエラーが出る場合、入力した保護者等の生年月日に誤りがある可能性があります。「キャンセル」をクリックし、前画面に戻って生年月日を確認してください。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プレースホルダー 10"/>
          <p:cNvSpPr>
            <a:spLocks noGrp="1"/>
          </p:cNvSpPr>
          <p:nvPr>
            <p:ph type="body" sz="quarter" idx="10"/>
          </p:nvPr>
        </p:nvSpPr>
        <p:spPr/>
        <p:txBody>
          <a:bodyPr>
            <a:normAutofit fontScale="85000" lnSpcReduction="20000"/>
          </a:bodyPr>
          <a:lstStyle/>
          <a:p>
            <a:pPr>
              <a:tabLst>
                <a:tab pos="1346200" algn="l"/>
              </a:tabLst>
            </a:pPr>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 </a:t>
            </a:r>
            <a:r>
              <a:rPr lang="zh-CN" altLang="en-US" dirty="0">
                <a:solidFill>
                  <a:srgbClr val="000000"/>
                </a:solidFill>
              </a:rPr>
              <a:t>収入状況</a:t>
            </a:r>
            <a:r>
              <a:rPr lang="ja-JP" altLang="en-US" dirty="0">
                <a:solidFill>
                  <a:srgbClr val="000000"/>
                </a:solidFill>
              </a:rPr>
              <a:t>の</a:t>
            </a:r>
            <a:r>
              <a:rPr lang="zh-CN" altLang="en-US" dirty="0">
                <a:solidFill>
                  <a:srgbClr val="000000"/>
                </a:solidFill>
              </a:rPr>
              <a:t>届出</a:t>
            </a:r>
            <a:r>
              <a:rPr lang="ja-JP" altLang="en-US" dirty="0">
                <a:solidFill>
                  <a:srgbClr val="000000"/>
                </a:solidFill>
              </a:rPr>
              <a:t>をする</a:t>
            </a:r>
          </a:p>
        </p:txBody>
      </p:sp>
      <p:sp>
        <p:nvSpPr>
          <p:cNvPr id="23" name="正方形/長方形 22"/>
          <p:cNvSpPr/>
          <p:nvPr/>
        </p:nvSpPr>
        <p:spPr>
          <a:xfrm>
            <a:off x="192754" y="1070268"/>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pic>
        <p:nvPicPr>
          <p:cNvPr id="79" name="図 78">
            <a:extLst>
              <a:ext uri="{FF2B5EF4-FFF2-40B4-BE49-F238E27FC236}">
                <a16:creationId xmlns:a16="http://schemas.microsoft.com/office/drawing/2014/main" id="{E172DA47-345D-486D-A8D2-607CE529B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78" y="5993816"/>
            <a:ext cx="3651629" cy="2905674"/>
          </a:xfrm>
          <a:prstGeom prst="rect">
            <a:avLst/>
          </a:prstGeom>
        </p:spPr>
      </p:pic>
      <p:sp>
        <p:nvSpPr>
          <p:cNvPr id="80" name="正方形/長方形 79">
            <a:extLst>
              <a:ext uri="{FF2B5EF4-FFF2-40B4-BE49-F238E27FC236}">
                <a16:creationId xmlns:a16="http://schemas.microsoft.com/office/drawing/2014/main" id="{7F2BE082-288D-4C4D-8738-94669F28D5C0}"/>
              </a:ext>
            </a:extLst>
          </p:cNvPr>
          <p:cNvSpPr/>
          <p:nvPr/>
        </p:nvSpPr>
        <p:spPr>
          <a:xfrm>
            <a:off x="192754" y="5494944"/>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(3/9)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81" name="正方形/長方形 80">
            <a:extLst>
              <a:ext uri="{FF2B5EF4-FFF2-40B4-BE49-F238E27FC236}">
                <a16:creationId xmlns:a16="http://schemas.microsoft.com/office/drawing/2014/main" id="{34202D15-4D40-4EA8-A4EB-6DB791D3804D}"/>
              </a:ext>
            </a:extLst>
          </p:cNvPr>
          <p:cNvSpPr/>
          <p:nvPr/>
        </p:nvSpPr>
        <p:spPr>
          <a:xfrm>
            <a:off x="4468834" y="6069319"/>
            <a:ext cx="2272814" cy="1198683"/>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個人番号カードの券面事項入力補助用パスワードを入力します。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OK</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」ボタンをクリックします。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a:extLst>
              <a:ext uri="{FF2B5EF4-FFF2-40B4-BE49-F238E27FC236}">
                <a16:creationId xmlns:a16="http://schemas.microsoft.com/office/drawing/2014/main" id="{029D1980-F887-4B80-9245-3BDDB6436B6B}"/>
              </a:ext>
            </a:extLst>
          </p:cNvPr>
          <p:cNvSpPr/>
          <p:nvPr/>
        </p:nvSpPr>
        <p:spPr>
          <a:xfrm>
            <a:off x="1808448" y="7170152"/>
            <a:ext cx="386462" cy="13812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角丸四角形 28">
            <a:extLst>
              <a:ext uri="{FF2B5EF4-FFF2-40B4-BE49-F238E27FC236}">
                <a16:creationId xmlns:a16="http://schemas.microsoft.com/office/drawing/2014/main" id="{6EEE5755-AAEB-417D-B30F-0D2B81814BFF}"/>
              </a:ext>
            </a:extLst>
          </p:cNvPr>
          <p:cNvSpPr/>
          <p:nvPr/>
        </p:nvSpPr>
        <p:spPr>
          <a:xfrm>
            <a:off x="4630895" y="5933010"/>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29">
            <a:extLst>
              <a:ext uri="{FF2B5EF4-FFF2-40B4-BE49-F238E27FC236}">
                <a16:creationId xmlns:a16="http://schemas.microsoft.com/office/drawing/2014/main" id="{B01EF1C9-53DD-4CE4-B8CD-7282A2A46279}"/>
              </a:ext>
            </a:extLst>
          </p:cNvPr>
          <p:cNvSpPr/>
          <p:nvPr/>
        </p:nvSpPr>
        <p:spPr>
          <a:xfrm>
            <a:off x="4630895" y="7358633"/>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6" name="グループ化 85">
            <a:extLst>
              <a:ext uri="{FF2B5EF4-FFF2-40B4-BE49-F238E27FC236}">
                <a16:creationId xmlns:a16="http://schemas.microsoft.com/office/drawing/2014/main" id="{5068F4A5-8FB5-4BF4-980F-7C5888F61B30}"/>
              </a:ext>
            </a:extLst>
          </p:cNvPr>
          <p:cNvGrpSpPr/>
          <p:nvPr/>
        </p:nvGrpSpPr>
        <p:grpSpPr>
          <a:xfrm>
            <a:off x="4516231" y="6819053"/>
            <a:ext cx="198178" cy="281733"/>
            <a:chOff x="4707498" y="2754060"/>
            <a:chExt cx="198178" cy="281733"/>
          </a:xfrm>
        </p:grpSpPr>
        <p:sp>
          <p:nvSpPr>
            <p:cNvPr id="87" name="円/楕円 61">
              <a:extLst>
                <a:ext uri="{FF2B5EF4-FFF2-40B4-BE49-F238E27FC236}">
                  <a16:creationId xmlns:a16="http://schemas.microsoft.com/office/drawing/2014/main" id="{48BF5549-F785-45D7-81FD-D35229A29C7F}"/>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8" name="コンテンツ プレースホルダー 2">
              <a:extLst>
                <a:ext uri="{FF2B5EF4-FFF2-40B4-BE49-F238E27FC236}">
                  <a16:creationId xmlns:a16="http://schemas.microsoft.com/office/drawing/2014/main" id="{214334D5-2EFC-49D5-AF11-D7F2B3BDDBA2}"/>
                </a:ext>
              </a:extLst>
            </p:cNvPr>
            <p:cNvSpPr txBox="1">
              <a:spLocks/>
            </p:cNvSpPr>
            <p:nvPr/>
          </p:nvSpPr>
          <p:spPr>
            <a:xfrm>
              <a:off x="4763587" y="2754060"/>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89" name="グループ化 88">
            <a:extLst>
              <a:ext uri="{FF2B5EF4-FFF2-40B4-BE49-F238E27FC236}">
                <a16:creationId xmlns:a16="http://schemas.microsoft.com/office/drawing/2014/main" id="{C8D14647-35C3-409B-9EA4-E0222CAF9F71}"/>
              </a:ext>
            </a:extLst>
          </p:cNvPr>
          <p:cNvGrpSpPr/>
          <p:nvPr/>
        </p:nvGrpSpPr>
        <p:grpSpPr>
          <a:xfrm>
            <a:off x="2207239" y="7010075"/>
            <a:ext cx="209880" cy="281733"/>
            <a:chOff x="4707498" y="1706457"/>
            <a:chExt cx="198178" cy="281733"/>
          </a:xfrm>
        </p:grpSpPr>
        <p:sp>
          <p:nvSpPr>
            <p:cNvPr id="90" name="円/楕円 129">
              <a:extLst>
                <a:ext uri="{FF2B5EF4-FFF2-40B4-BE49-F238E27FC236}">
                  <a16:creationId xmlns:a16="http://schemas.microsoft.com/office/drawing/2014/main" id="{8DC73AE7-96F5-4300-AE0A-7AF2D6B6E4A3}"/>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1" name="コンテンツ プレースホルダー 2">
              <a:extLst>
                <a:ext uri="{FF2B5EF4-FFF2-40B4-BE49-F238E27FC236}">
                  <a16:creationId xmlns:a16="http://schemas.microsoft.com/office/drawing/2014/main" id="{2060F170-12BB-4F3D-BD81-73F83884CDF0}"/>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92" name="グループ化 91">
            <a:extLst>
              <a:ext uri="{FF2B5EF4-FFF2-40B4-BE49-F238E27FC236}">
                <a16:creationId xmlns:a16="http://schemas.microsoft.com/office/drawing/2014/main" id="{42B54762-6DC5-41D8-9A10-D923DE2E5025}"/>
              </a:ext>
            </a:extLst>
          </p:cNvPr>
          <p:cNvGrpSpPr/>
          <p:nvPr/>
        </p:nvGrpSpPr>
        <p:grpSpPr>
          <a:xfrm>
            <a:off x="4504293" y="6177648"/>
            <a:ext cx="209880" cy="281733"/>
            <a:chOff x="4707498" y="1706457"/>
            <a:chExt cx="198178" cy="281733"/>
          </a:xfrm>
        </p:grpSpPr>
        <p:sp>
          <p:nvSpPr>
            <p:cNvPr id="93" name="円/楕円 129">
              <a:extLst>
                <a:ext uri="{FF2B5EF4-FFF2-40B4-BE49-F238E27FC236}">
                  <a16:creationId xmlns:a16="http://schemas.microsoft.com/office/drawing/2014/main" id="{0BBB1BC2-7956-4CAE-AA99-1453AA9F31D7}"/>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4" name="コンテンツ プレースホルダー 2">
              <a:extLst>
                <a:ext uri="{FF2B5EF4-FFF2-40B4-BE49-F238E27FC236}">
                  <a16:creationId xmlns:a16="http://schemas.microsoft.com/office/drawing/2014/main" id="{539D682A-72EB-41EB-A3B1-537B5E72BD9E}"/>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p>
          </p:txBody>
        </p:sp>
      </p:grpSp>
      <p:sp>
        <p:nvSpPr>
          <p:cNvPr id="95" name="正方形/長方形 94">
            <a:extLst>
              <a:ext uri="{FF2B5EF4-FFF2-40B4-BE49-F238E27FC236}">
                <a16:creationId xmlns:a16="http://schemas.microsoft.com/office/drawing/2014/main" id="{30E50132-D85C-43CB-9A4A-CF9948DB730F}"/>
              </a:ext>
            </a:extLst>
          </p:cNvPr>
          <p:cNvSpPr/>
          <p:nvPr/>
        </p:nvSpPr>
        <p:spPr>
          <a:xfrm>
            <a:off x="1615216" y="7402982"/>
            <a:ext cx="341567" cy="15294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96" name="グループ化 95">
            <a:extLst>
              <a:ext uri="{FF2B5EF4-FFF2-40B4-BE49-F238E27FC236}">
                <a16:creationId xmlns:a16="http://schemas.microsoft.com/office/drawing/2014/main" id="{2399C030-63BC-4265-92A7-D55D33E0396B}"/>
              </a:ext>
            </a:extLst>
          </p:cNvPr>
          <p:cNvGrpSpPr/>
          <p:nvPr/>
        </p:nvGrpSpPr>
        <p:grpSpPr>
          <a:xfrm>
            <a:off x="1362042" y="7353195"/>
            <a:ext cx="198178" cy="281733"/>
            <a:chOff x="4707498" y="2767507"/>
            <a:chExt cx="198178" cy="281733"/>
          </a:xfrm>
        </p:grpSpPr>
        <p:sp>
          <p:nvSpPr>
            <p:cNvPr id="97" name="円/楕円 61">
              <a:extLst>
                <a:ext uri="{FF2B5EF4-FFF2-40B4-BE49-F238E27FC236}">
                  <a16:creationId xmlns:a16="http://schemas.microsoft.com/office/drawing/2014/main" id="{9A39196B-3ABA-48DB-9085-C491813C61CA}"/>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8" name="コンテンツ プレースホルダー 2">
              <a:extLst>
                <a:ext uri="{FF2B5EF4-FFF2-40B4-BE49-F238E27FC236}">
                  <a16:creationId xmlns:a16="http://schemas.microsoft.com/office/drawing/2014/main" id="{E9A30ED6-4ED6-4293-9F80-E41DFFB6C5D4}"/>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99" name="正方形/長方形 98">
            <a:extLst>
              <a:ext uri="{FF2B5EF4-FFF2-40B4-BE49-F238E27FC236}">
                <a16:creationId xmlns:a16="http://schemas.microsoft.com/office/drawing/2014/main" id="{809305E2-9DEA-4243-AF8A-DBD4A80FFD06}"/>
              </a:ext>
            </a:extLst>
          </p:cNvPr>
          <p:cNvSpPr/>
          <p:nvPr/>
        </p:nvSpPr>
        <p:spPr>
          <a:xfrm>
            <a:off x="1003075" y="6957892"/>
            <a:ext cx="1986271" cy="43124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00" name="グループ化 99">
            <a:extLst>
              <a:ext uri="{FF2B5EF4-FFF2-40B4-BE49-F238E27FC236}">
                <a16:creationId xmlns:a16="http://schemas.microsoft.com/office/drawing/2014/main" id="{94001BDE-9883-4A43-89C0-CA00F584AEA6}"/>
              </a:ext>
            </a:extLst>
          </p:cNvPr>
          <p:cNvGrpSpPr/>
          <p:nvPr/>
        </p:nvGrpSpPr>
        <p:grpSpPr>
          <a:xfrm>
            <a:off x="871770" y="6670662"/>
            <a:ext cx="198178" cy="281733"/>
            <a:chOff x="1417887" y="6988436"/>
            <a:chExt cx="198178" cy="281733"/>
          </a:xfrm>
        </p:grpSpPr>
        <p:sp>
          <p:nvSpPr>
            <p:cNvPr id="101" name="円/楕円 99">
              <a:extLst>
                <a:ext uri="{FF2B5EF4-FFF2-40B4-BE49-F238E27FC236}">
                  <a16:creationId xmlns:a16="http://schemas.microsoft.com/office/drawing/2014/main" id="{96D3D24B-0BEC-4BAE-BA1D-59F017189D0E}"/>
                </a:ext>
              </a:extLst>
            </p:cNvPr>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02" name="コンテンツ プレースホルダー 2">
              <a:extLst>
                <a:ext uri="{FF2B5EF4-FFF2-40B4-BE49-F238E27FC236}">
                  <a16:creationId xmlns:a16="http://schemas.microsoft.com/office/drawing/2014/main" id="{76B0EA26-BEF7-4135-A443-07404A507055}"/>
                </a:ext>
              </a:extLst>
            </p:cNvPr>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103" name="グループ化 102">
            <a:extLst>
              <a:ext uri="{FF2B5EF4-FFF2-40B4-BE49-F238E27FC236}">
                <a16:creationId xmlns:a16="http://schemas.microsoft.com/office/drawing/2014/main" id="{0C44EF0B-2C49-4E72-9E97-3F91DA395B61}"/>
              </a:ext>
            </a:extLst>
          </p:cNvPr>
          <p:cNvGrpSpPr/>
          <p:nvPr/>
        </p:nvGrpSpPr>
        <p:grpSpPr>
          <a:xfrm>
            <a:off x="4509148" y="7617280"/>
            <a:ext cx="198178" cy="281733"/>
            <a:chOff x="1417887" y="6988436"/>
            <a:chExt cx="198178" cy="281733"/>
          </a:xfrm>
        </p:grpSpPr>
        <p:sp>
          <p:nvSpPr>
            <p:cNvPr id="104" name="円/楕円 99">
              <a:extLst>
                <a:ext uri="{FF2B5EF4-FFF2-40B4-BE49-F238E27FC236}">
                  <a16:creationId xmlns:a16="http://schemas.microsoft.com/office/drawing/2014/main" id="{A2194758-B1A2-4631-AAC7-77E2EC29E801}"/>
                </a:ext>
              </a:extLst>
            </p:cNvPr>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05" name="コンテンツ プレースホルダー 2">
              <a:extLst>
                <a:ext uri="{FF2B5EF4-FFF2-40B4-BE49-F238E27FC236}">
                  <a16:creationId xmlns:a16="http://schemas.microsoft.com/office/drawing/2014/main" id="{B5183C24-85B0-40C4-9D6D-1535012D3EB7}"/>
                </a:ext>
              </a:extLst>
            </p:cNvPr>
            <p:cNvSpPr txBox="1">
              <a:spLocks/>
            </p:cNvSpPr>
            <p:nvPr/>
          </p:nvSpPr>
          <p:spPr>
            <a:xfrm>
              <a:off x="1474899"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pic>
        <p:nvPicPr>
          <p:cNvPr id="112" name="図 111"/>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a:stretch/>
        </p:blipFill>
        <p:spPr>
          <a:xfrm>
            <a:off x="3018355" y="6541299"/>
            <a:ext cx="532933" cy="297321"/>
          </a:xfrm>
          <a:prstGeom prst="rect">
            <a:avLst/>
          </a:prstGeom>
        </p:spPr>
      </p:pic>
      <p:sp>
        <p:nvSpPr>
          <p:cNvPr id="119" name="テキスト ボックス 118"/>
          <p:cNvSpPr txBox="1"/>
          <p:nvPr/>
        </p:nvSpPr>
        <p:spPr>
          <a:xfrm>
            <a:off x="5794201" y="7133270"/>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13</a:t>
            </a:r>
            <a:r>
              <a:rPr lang="ja-JP" altLang="en-US" sz="1200" dirty="0">
                <a:solidFill>
                  <a:srgbClr val="000000"/>
                </a:solidFill>
              </a:rPr>
              <a:t>ページへ</a:t>
            </a:r>
            <a:endParaRPr kumimoji="1" lang="ja-JP" altLang="en-US" sz="1200" dirty="0">
              <a:solidFill>
                <a:srgbClr val="000000"/>
              </a:solidFill>
            </a:endParaRPr>
          </a:p>
        </p:txBody>
      </p:sp>
      <p:sp>
        <p:nvSpPr>
          <p:cNvPr id="57" name="正方形/長方形 56"/>
          <p:cNvSpPr/>
          <p:nvPr/>
        </p:nvSpPr>
        <p:spPr>
          <a:xfrm>
            <a:off x="4468833" y="1670165"/>
            <a:ext cx="2274136" cy="2077156"/>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スマートフォンの場合</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スマートフォンを直接、個人番号カードの上にかざします。（左側上図参照）</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の場合</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カードリーダライタをパソコンに接続し、個人番号カードをかざして、「次へ」ボタンをクリックします。（左側下図参照）</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4625264" y="1551844"/>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9" name="グループ化 58"/>
          <p:cNvGrpSpPr/>
          <p:nvPr/>
        </p:nvGrpSpPr>
        <p:grpSpPr>
          <a:xfrm>
            <a:off x="4507412" y="1774522"/>
            <a:ext cx="209880" cy="281733"/>
            <a:chOff x="4707498" y="1706457"/>
            <a:chExt cx="198178" cy="281733"/>
          </a:xfrm>
        </p:grpSpPr>
        <p:sp>
          <p:nvSpPr>
            <p:cNvPr id="60"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62" name="正方形/長方形 61"/>
          <p:cNvSpPr/>
          <p:nvPr/>
        </p:nvSpPr>
        <p:spPr>
          <a:xfrm>
            <a:off x="4472470" y="4070353"/>
            <a:ext cx="2269178" cy="1192935"/>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936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うまく読み取れない場合は</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268288" indent="-920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一度スマートフォンを離し、再度近づけてください。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8288" indent="-92075">
              <a:buFont typeface="Arial" panose="020B0604020202020204" pitchFamily="34" charset="0"/>
              <a:buChar char="•"/>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カードリーダライタの接続を確認してください。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4630895" y="3911263"/>
            <a:ext cx="748280" cy="308736"/>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2" name="図 51"/>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18380" y="3747321"/>
            <a:ext cx="3311086" cy="1615246"/>
          </a:xfrm>
          <a:prstGeom prst="rect">
            <a:avLst/>
          </a:prstGeom>
        </p:spPr>
      </p:pic>
      <p:sp>
        <p:nvSpPr>
          <p:cNvPr id="56" name="正方形/長方形 55"/>
          <p:cNvSpPr/>
          <p:nvPr/>
        </p:nvSpPr>
        <p:spPr>
          <a:xfrm>
            <a:off x="3621318" y="5208574"/>
            <a:ext cx="216598" cy="15269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63" name="図 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333" y="1792637"/>
            <a:ext cx="1247110" cy="1704086"/>
          </a:xfrm>
          <a:prstGeom prst="rect">
            <a:avLst/>
          </a:prstGeom>
          <a:ln>
            <a:solidFill>
              <a:schemeClr val="tx1"/>
            </a:solidFill>
          </a:ln>
        </p:spPr>
      </p:pic>
      <p:pic>
        <p:nvPicPr>
          <p:cNvPr id="64" name="図 6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0946" y="1785210"/>
            <a:ext cx="1269911" cy="1706324"/>
          </a:xfrm>
          <a:prstGeom prst="rect">
            <a:avLst/>
          </a:prstGeom>
          <a:ln>
            <a:solidFill>
              <a:schemeClr val="tx1"/>
            </a:solidFill>
          </a:ln>
        </p:spPr>
      </p:pic>
      <p:sp>
        <p:nvSpPr>
          <p:cNvPr id="65" name="正方形/長方形 64"/>
          <p:cNvSpPr/>
          <p:nvPr/>
        </p:nvSpPr>
        <p:spPr>
          <a:xfrm>
            <a:off x="223489" y="1595920"/>
            <a:ext cx="3643833" cy="379889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6" name="グループ化 65"/>
          <p:cNvGrpSpPr/>
          <p:nvPr/>
        </p:nvGrpSpPr>
        <p:grpSpPr>
          <a:xfrm>
            <a:off x="100583" y="2369463"/>
            <a:ext cx="209880" cy="281733"/>
            <a:chOff x="4707498" y="1706457"/>
            <a:chExt cx="198178" cy="281733"/>
          </a:xfrm>
        </p:grpSpPr>
        <p:sp>
          <p:nvSpPr>
            <p:cNvPr id="68"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9"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sp>
        <p:nvSpPr>
          <p:cNvPr id="70" name="正方形/長方形 69"/>
          <p:cNvSpPr/>
          <p:nvPr/>
        </p:nvSpPr>
        <p:spPr>
          <a:xfrm>
            <a:off x="264682" y="1639892"/>
            <a:ext cx="1234249" cy="273369"/>
          </a:xfrm>
          <a:prstGeom prst="rect">
            <a:avLst/>
          </a:prstGeom>
          <a:solidFill>
            <a:schemeClr val="bg1"/>
          </a:solidFill>
          <a:ln w="19050">
            <a:solidFill>
              <a:schemeClr val="tx1"/>
            </a:solidFill>
            <a:prstDash val="soli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スマートフォンの場合</a:t>
            </a:r>
          </a:p>
        </p:txBody>
      </p:sp>
      <p:sp>
        <p:nvSpPr>
          <p:cNvPr id="71" name="正方形/長方形 70"/>
          <p:cNvSpPr/>
          <p:nvPr/>
        </p:nvSpPr>
        <p:spPr>
          <a:xfrm>
            <a:off x="264682" y="3636619"/>
            <a:ext cx="1234249" cy="291394"/>
          </a:xfrm>
          <a:prstGeom prst="rect">
            <a:avLst/>
          </a:prstGeom>
          <a:solidFill>
            <a:schemeClr val="bg1"/>
          </a:solidFill>
          <a:ln w="19050">
            <a:solidFill>
              <a:schemeClr val="tx1"/>
            </a:solidFill>
            <a:prstDash val="soli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の場合</a:t>
            </a:r>
          </a:p>
        </p:txBody>
      </p:sp>
      <p:sp>
        <p:nvSpPr>
          <p:cNvPr id="53" name="正方形/長方形 52">
            <a:extLst>
              <a:ext uri="{FF2B5EF4-FFF2-40B4-BE49-F238E27FC236}">
                <a16:creationId xmlns:a16="http://schemas.microsoft.com/office/drawing/2014/main" id="{9A611CA9-A034-4644-A0EF-2AEFBD7515D6}"/>
              </a:ext>
            </a:extLst>
          </p:cNvPr>
          <p:cNvSpPr/>
          <p:nvPr/>
        </p:nvSpPr>
        <p:spPr>
          <a:xfrm>
            <a:off x="3920490" y="102894"/>
            <a:ext cx="2738854" cy="57643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spcBef>
                <a:spcPts val="600"/>
              </a:spcBef>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　　自己情報を提出する場合</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16538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 </a:t>
            </a:r>
            <a:r>
              <a:rPr lang="zh-CN" altLang="en-US" dirty="0">
                <a:solidFill>
                  <a:srgbClr val="000000"/>
                </a:solidFill>
              </a:rPr>
              <a:t>収入状況</a:t>
            </a:r>
            <a:r>
              <a:rPr lang="ja-JP" altLang="en-US" dirty="0">
                <a:solidFill>
                  <a:srgbClr val="000000"/>
                </a:solidFill>
              </a:rPr>
              <a:t>の</a:t>
            </a:r>
            <a:r>
              <a:rPr lang="zh-CN" altLang="en-US" dirty="0">
                <a:solidFill>
                  <a:srgbClr val="000000"/>
                </a:solidFill>
              </a:rPr>
              <a:t>届出</a:t>
            </a:r>
            <a:r>
              <a:rPr lang="ja-JP" altLang="en-US" dirty="0">
                <a:solidFill>
                  <a:srgbClr val="000000"/>
                </a:solidFill>
              </a:rPr>
              <a:t>をする</a:t>
            </a:r>
          </a:p>
        </p:txBody>
      </p:sp>
      <p:sp>
        <p:nvSpPr>
          <p:cNvPr id="39" name="正方形/長方形 38"/>
          <p:cNvSpPr/>
          <p:nvPr/>
        </p:nvSpPr>
        <p:spPr>
          <a:xfrm>
            <a:off x="192754" y="1178918"/>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(4/9)</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4478300" y="1789609"/>
            <a:ext cx="2276669" cy="76695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「マイナポータルから自己情報を取得する」ボタンをクリックします。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41193" y="1661373"/>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8" name="グループ化 47"/>
          <p:cNvGrpSpPr/>
          <p:nvPr/>
        </p:nvGrpSpPr>
        <p:grpSpPr>
          <a:xfrm>
            <a:off x="4513281" y="1943012"/>
            <a:ext cx="209880" cy="281733"/>
            <a:chOff x="4707498" y="1706457"/>
            <a:chExt cx="198178" cy="281733"/>
          </a:xfrm>
        </p:grpSpPr>
        <p:sp>
          <p:nvSpPr>
            <p:cNvPr id="49"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200" dirty="0">
                  <a:solidFill>
                    <a:schemeClr val="bg1"/>
                  </a:solidFill>
                </a:rPr>
                <a:t>1</a:t>
              </a:r>
            </a:p>
          </p:txBody>
        </p:sp>
      </p:grpSp>
      <p:sp>
        <p:nvSpPr>
          <p:cNvPr id="46" name="正方形/長方形 45">
            <a:extLst>
              <a:ext uri="{FF2B5EF4-FFF2-40B4-BE49-F238E27FC236}">
                <a16:creationId xmlns:a16="http://schemas.microsoft.com/office/drawing/2014/main" id="{2C8F0082-36E0-4459-B2D1-CB396C5D7286}"/>
              </a:ext>
            </a:extLst>
          </p:cNvPr>
          <p:cNvSpPr/>
          <p:nvPr/>
        </p:nvSpPr>
        <p:spPr>
          <a:xfrm>
            <a:off x="192754" y="6397145"/>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(5/9)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47" name="正方形/長方形 46">
            <a:extLst>
              <a:ext uri="{FF2B5EF4-FFF2-40B4-BE49-F238E27FC236}">
                <a16:creationId xmlns:a16="http://schemas.microsoft.com/office/drawing/2014/main" id="{B1125247-C57F-45EE-8E6A-507A5C82F2B1}"/>
              </a:ext>
            </a:extLst>
          </p:cNvPr>
          <p:cNvSpPr/>
          <p:nvPr/>
        </p:nvSpPr>
        <p:spPr>
          <a:xfrm>
            <a:off x="4418520" y="7008264"/>
            <a:ext cx="2326162" cy="123348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内容を確認し、「次へ」ボタンをクリックします。その後、再度個人番号カードを読み取ります。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28">
            <a:extLst>
              <a:ext uri="{FF2B5EF4-FFF2-40B4-BE49-F238E27FC236}">
                <a16:creationId xmlns:a16="http://schemas.microsoft.com/office/drawing/2014/main" id="{CF4317A3-7199-4659-8622-726D8BFCE9A5}"/>
              </a:ext>
            </a:extLst>
          </p:cNvPr>
          <p:cNvSpPr/>
          <p:nvPr/>
        </p:nvSpPr>
        <p:spPr>
          <a:xfrm>
            <a:off x="4574951" y="6880419"/>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7" name="グループ化 56">
            <a:extLst>
              <a:ext uri="{FF2B5EF4-FFF2-40B4-BE49-F238E27FC236}">
                <a16:creationId xmlns:a16="http://schemas.microsoft.com/office/drawing/2014/main" id="{34642301-059E-469E-B875-A2FC3FA34344}"/>
              </a:ext>
            </a:extLst>
          </p:cNvPr>
          <p:cNvGrpSpPr/>
          <p:nvPr/>
        </p:nvGrpSpPr>
        <p:grpSpPr>
          <a:xfrm>
            <a:off x="4457099" y="7220198"/>
            <a:ext cx="209880" cy="281733"/>
            <a:chOff x="4707498" y="1706457"/>
            <a:chExt cx="198178" cy="281733"/>
          </a:xfrm>
        </p:grpSpPr>
        <p:sp>
          <p:nvSpPr>
            <p:cNvPr id="65" name="円/楕円 129">
              <a:extLst>
                <a:ext uri="{FF2B5EF4-FFF2-40B4-BE49-F238E27FC236}">
                  <a16:creationId xmlns:a16="http://schemas.microsoft.com/office/drawing/2014/main" id="{3464DF0E-794E-4468-8473-BFB0D83EAFA4}"/>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6" name="コンテンツ プレースホルダー 2">
              <a:extLst>
                <a:ext uri="{FF2B5EF4-FFF2-40B4-BE49-F238E27FC236}">
                  <a16:creationId xmlns:a16="http://schemas.microsoft.com/office/drawing/2014/main" id="{D8A0D816-408D-4A26-9727-B7E5D48AF4C7}"/>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67" name="正方形/長方形 66">
            <a:extLst>
              <a:ext uri="{FF2B5EF4-FFF2-40B4-BE49-F238E27FC236}">
                <a16:creationId xmlns:a16="http://schemas.microsoft.com/office/drawing/2014/main" id="{12671A7A-C599-44A8-900F-B6047268F6AD}"/>
              </a:ext>
            </a:extLst>
          </p:cNvPr>
          <p:cNvSpPr/>
          <p:nvPr/>
        </p:nvSpPr>
        <p:spPr>
          <a:xfrm>
            <a:off x="4415486" y="8574133"/>
            <a:ext cx="2326162" cy="1028018"/>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4625" indent="-93663">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個人番号カードの読み取りについては、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30">
            <a:extLst>
              <a:ext uri="{FF2B5EF4-FFF2-40B4-BE49-F238E27FC236}">
                <a16:creationId xmlns:a16="http://schemas.microsoft.com/office/drawing/2014/main" id="{32F8D198-C5E3-4988-AF37-95EC3F0D2B90}"/>
              </a:ext>
            </a:extLst>
          </p:cNvPr>
          <p:cNvSpPr/>
          <p:nvPr/>
        </p:nvSpPr>
        <p:spPr>
          <a:xfrm>
            <a:off x="4630895" y="8415043"/>
            <a:ext cx="748280" cy="308736"/>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789321" y="8105961"/>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14</a:t>
            </a:r>
            <a:r>
              <a:rPr lang="ja-JP" altLang="en-US" sz="1200" dirty="0">
                <a:solidFill>
                  <a:srgbClr val="000000"/>
                </a:solidFill>
              </a:rPr>
              <a:t>ページへ</a:t>
            </a:r>
            <a:endParaRPr kumimoji="1" lang="ja-JP" altLang="en-US" sz="1200" dirty="0">
              <a:solidFill>
                <a:srgbClr val="000000"/>
              </a:solidFill>
            </a:endParaRPr>
          </a:p>
        </p:txBody>
      </p:sp>
      <p:pic>
        <p:nvPicPr>
          <p:cNvPr id="43" name="図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52" y="7155032"/>
            <a:ext cx="4101303" cy="2061981"/>
          </a:xfrm>
          <a:prstGeom prst="rect">
            <a:avLst/>
          </a:prstGeom>
          <a:ln>
            <a:solidFill>
              <a:schemeClr val="tx1"/>
            </a:solidFill>
          </a:ln>
        </p:spPr>
      </p:pic>
      <p:sp>
        <p:nvSpPr>
          <p:cNvPr id="58" name="正方形/長方形 57">
            <a:extLst>
              <a:ext uri="{FF2B5EF4-FFF2-40B4-BE49-F238E27FC236}">
                <a16:creationId xmlns:a16="http://schemas.microsoft.com/office/drawing/2014/main" id="{F2AAE0E9-4CA4-4E0A-A36E-2F53E1CFAFE4}"/>
              </a:ext>
            </a:extLst>
          </p:cNvPr>
          <p:cNvSpPr/>
          <p:nvPr/>
        </p:nvSpPr>
        <p:spPr>
          <a:xfrm>
            <a:off x="4057165" y="8438787"/>
            <a:ext cx="204537" cy="15926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9" name="グループ化 58">
            <a:extLst>
              <a:ext uri="{FF2B5EF4-FFF2-40B4-BE49-F238E27FC236}">
                <a16:creationId xmlns:a16="http://schemas.microsoft.com/office/drawing/2014/main" id="{E7CC889B-41A0-465C-AB62-E77D433DA20A}"/>
              </a:ext>
            </a:extLst>
          </p:cNvPr>
          <p:cNvGrpSpPr/>
          <p:nvPr/>
        </p:nvGrpSpPr>
        <p:grpSpPr>
          <a:xfrm>
            <a:off x="3844521" y="8224122"/>
            <a:ext cx="209880" cy="281733"/>
            <a:chOff x="4707498" y="1706457"/>
            <a:chExt cx="198178" cy="281733"/>
          </a:xfrm>
        </p:grpSpPr>
        <p:sp>
          <p:nvSpPr>
            <p:cNvPr id="60" name="円/楕円 129">
              <a:extLst>
                <a:ext uri="{FF2B5EF4-FFF2-40B4-BE49-F238E27FC236}">
                  <a16:creationId xmlns:a16="http://schemas.microsoft.com/office/drawing/2014/main" id="{D5BFA1D3-51F9-41AF-AD6A-ED5D29F63EFC}"/>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rgbClr val="FFFFFF"/>
                </a:solidFill>
              </a:endParaRPr>
            </a:p>
          </p:txBody>
        </p:sp>
        <p:sp>
          <p:nvSpPr>
            <p:cNvPr id="61" name="コンテンツ プレースホルダー 2">
              <a:extLst>
                <a:ext uri="{FF2B5EF4-FFF2-40B4-BE49-F238E27FC236}">
                  <a16:creationId xmlns:a16="http://schemas.microsoft.com/office/drawing/2014/main" id="{A9F5C48C-33E9-4798-8432-B0072AAB9053}"/>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p>
          </p:txBody>
        </p:sp>
      </p:grpSp>
      <p:sp>
        <p:nvSpPr>
          <p:cNvPr id="62" name="正方形/長方形 61"/>
          <p:cNvSpPr/>
          <p:nvPr/>
        </p:nvSpPr>
        <p:spPr>
          <a:xfrm>
            <a:off x="192754" y="7749370"/>
            <a:ext cx="3311928" cy="1076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 name="テキスト ボックス 62"/>
          <p:cNvSpPr txBox="1"/>
          <p:nvPr/>
        </p:nvSpPr>
        <p:spPr>
          <a:xfrm>
            <a:off x="115795" y="7721381"/>
            <a:ext cx="4022889" cy="153888"/>
          </a:xfrm>
          <a:prstGeom prst="rect">
            <a:avLst/>
          </a:prstGeom>
          <a:noFill/>
        </p:spPr>
        <p:txBody>
          <a:bodyPr wrap="square" rtlCol="0">
            <a:spAutoFit/>
          </a:bodyPr>
          <a:lstStyle/>
          <a:p>
            <a:r>
              <a:rPr lang="ja-JP" altLang="en-US" sz="400" dirty="0">
                <a:latin typeface="Meiryo UI" panose="020B0604030504040204" pitchFamily="50" charset="-128"/>
                <a:ea typeface="Meiryo UI" panose="020B0604030504040204" pitchFamily="50" charset="-128"/>
              </a:rPr>
              <a:t>都道府県又は文部科学省が高等学校等就学支援金の支給可否の判定及び支給額の算出を行うためにマイナポータルを通じて、以下の情報を取得します。</a:t>
            </a:r>
            <a:endParaRPr kumimoji="1" lang="ja-JP" altLang="en-US" sz="400" dirty="0">
              <a:latin typeface="Meiryo UI" panose="020B0604030504040204" pitchFamily="50" charset="-128"/>
              <a:ea typeface="Meiryo UI" panose="020B0604030504040204" pitchFamily="50" charset="-128"/>
            </a:endParaRPr>
          </a:p>
        </p:txBody>
      </p:sp>
      <p:sp>
        <p:nvSpPr>
          <p:cNvPr id="69" name="正方形/長方形 68"/>
          <p:cNvSpPr/>
          <p:nvPr/>
        </p:nvSpPr>
        <p:spPr>
          <a:xfrm>
            <a:off x="193524" y="7996719"/>
            <a:ext cx="4044106" cy="2197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 name="テキスト ボックス 69"/>
          <p:cNvSpPr txBox="1"/>
          <p:nvPr/>
        </p:nvSpPr>
        <p:spPr>
          <a:xfrm>
            <a:off x="120962" y="8024512"/>
            <a:ext cx="4022889" cy="153888"/>
          </a:xfrm>
          <a:prstGeom prst="rect">
            <a:avLst/>
          </a:prstGeom>
          <a:noFill/>
        </p:spPr>
        <p:txBody>
          <a:bodyPr wrap="square" rtlCol="0">
            <a:spAutoFit/>
          </a:bodyPr>
          <a:lstStyle/>
          <a:p>
            <a:r>
              <a:rPr lang="ja-JP" altLang="en-US" sz="400" dirty="0">
                <a:latin typeface="Meiryo UI" panose="020B0604030504040204" pitchFamily="50" charset="-128"/>
                <a:ea typeface="Meiryo UI" panose="020B0604030504040204" pitchFamily="50" charset="-128"/>
              </a:rPr>
              <a:t>マイナポータルの</a:t>
            </a:r>
            <a:r>
              <a:rPr lang="ja-JP" altLang="en-US" sz="400" u="sng" dirty="0">
                <a:solidFill>
                  <a:srgbClr val="0000FF"/>
                </a:solidFill>
                <a:latin typeface="Meiryo UI" panose="020B0604030504040204" pitchFamily="50" charset="-128"/>
                <a:ea typeface="Meiryo UI" panose="020B0604030504040204" pitchFamily="50" charset="-128"/>
              </a:rPr>
              <a:t>利用規約</a:t>
            </a:r>
            <a:r>
              <a:rPr lang="ja-JP" altLang="en-US" sz="400" dirty="0">
                <a:latin typeface="Meiryo UI" panose="020B0604030504040204" pitchFamily="50" charset="-128"/>
                <a:ea typeface="Meiryo UI" panose="020B0604030504040204" pitchFamily="50" charset="-128"/>
              </a:rPr>
              <a:t>にご同意いただき、上記情報を都道府県又は文部科学省に提供することにご同意いただくことで、マイナンバーカードを利用した本人確認のお手続きに進みます。</a:t>
            </a:r>
            <a:endParaRPr kumimoji="1" lang="ja-JP" altLang="en-US" sz="400" dirty="0">
              <a:latin typeface="Meiryo UI" panose="020B0604030504040204" pitchFamily="50" charset="-128"/>
              <a:ea typeface="Meiryo UI" panose="020B0604030504040204" pitchFamily="50" charset="-128"/>
            </a:endParaRPr>
          </a:p>
        </p:txBody>
      </p:sp>
      <p:pic>
        <p:nvPicPr>
          <p:cNvPr id="71" name="図 7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35987" y="4547116"/>
            <a:ext cx="3657253" cy="358260"/>
          </a:xfrm>
          <a:prstGeom prst="rect">
            <a:avLst/>
          </a:prstGeom>
        </p:spPr>
      </p:pic>
      <p:pic>
        <p:nvPicPr>
          <p:cNvPr id="72" name="図 71"/>
          <p:cNvPicPr>
            <a:picLocks noChangeAspect="1"/>
          </p:cNvPicPr>
          <p:nvPr/>
        </p:nvPicPr>
        <p:blipFill rotWithShape="1">
          <a:blip r:embed="rId5"/>
          <a:srcRect b="29953"/>
          <a:stretch/>
        </p:blipFill>
        <p:spPr>
          <a:xfrm>
            <a:off x="345825" y="1667683"/>
            <a:ext cx="3730619" cy="2905603"/>
          </a:xfrm>
          <a:prstGeom prst="rect">
            <a:avLst/>
          </a:prstGeom>
        </p:spPr>
      </p:pic>
      <p:pic>
        <p:nvPicPr>
          <p:cNvPr id="73" name="図 72"/>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335128" y="2266826"/>
            <a:ext cx="224788" cy="228414"/>
          </a:xfrm>
          <a:prstGeom prst="rect">
            <a:avLst/>
          </a:prstGeom>
        </p:spPr>
      </p:pic>
      <p:pic>
        <p:nvPicPr>
          <p:cNvPr id="74" name="図 73"/>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077376" y="2276351"/>
            <a:ext cx="224788" cy="228414"/>
          </a:xfrm>
          <a:prstGeom prst="rect">
            <a:avLst/>
          </a:prstGeom>
        </p:spPr>
      </p:pic>
      <p:grpSp>
        <p:nvGrpSpPr>
          <p:cNvPr id="75" name="グループ化 74"/>
          <p:cNvGrpSpPr/>
          <p:nvPr/>
        </p:nvGrpSpPr>
        <p:grpSpPr>
          <a:xfrm>
            <a:off x="1169802" y="4313526"/>
            <a:ext cx="198178" cy="281733"/>
            <a:chOff x="4707498" y="2767507"/>
            <a:chExt cx="198178" cy="281733"/>
          </a:xfrm>
        </p:grpSpPr>
        <p:sp>
          <p:nvSpPr>
            <p:cNvPr id="76" name="円/楕円 6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p>
          </p:txBody>
        </p:sp>
      </p:grpSp>
      <p:sp>
        <p:nvSpPr>
          <p:cNvPr id="82" name="正方形/長方形 81"/>
          <p:cNvSpPr/>
          <p:nvPr/>
        </p:nvSpPr>
        <p:spPr>
          <a:xfrm>
            <a:off x="1335128" y="4577803"/>
            <a:ext cx="740285" cy="27520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 name="テキスト ボックス 82"/>
          <p:cNvSpPr txBox="1"/>
          <p:nvPr/>
        </p:nvSpPr>
        <p:spPr>
          <a:xfrm>
            <a:off x="3006502" y="2225910"/>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84" name="テキスト ボックス 83"/>
          <p:cNvSpPr txBox="1"/>
          <p:nvPr/>
        </p:nvSpPr>
        <p:spPr>
          <a:xfrm>
            <a:off x="3016892" y="2373214"/>
            <a:ext cx="344915" cy="184666"/>
          </a:xfrm>
          <a:prstGeom prst="rect">
            <a:avLst/>
          </a:prstGeom>
          <a:noFill/>
        </p:spPr>
        <p:txBody>
          <a:bodyPr wrap="square" rtlCol="0">
            <a:spAutoFit/>
          </a:bodyPr>
          <a:lstStyle>
            <a:defPPr>
              <a:defRPr lang="ja-JP"/>
            </a:defPPr>
            <a:lvl1pPr>
              <a:defRPr sz="500"/>
            </a:lvl1pPr>
          </a:lstStyle>
          <a:p>
            <a:r>
              <a:rPr lang="ja-JP" altLang="en-US" sz="600" dirty="0"/>
              <a:t>花子</a:t>
            </a:r>
          </a:p>
        </p:txBody>
      </p:sp>
      <p:sp>
        <p:nvSpPr>
          <p:cNvPr id="85" name="テキスト ボックス 84"/>
          <p:cNvSpPr txBox="1"/>
          <p:nvPr/>
        </p:nvSpPr>
        <p:spPr>
          <a:xfrm>
            <a:off x="1276738" y="2367023"/>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sp>
        <p:nvSpPr>
          <p:cNvPr id="86" name="テキスト ボックス 85"/>
          <p:cNvSpPr txBox="1"/>
          <p:nvPr/>
        </p:nvSpPr>
        <p:spPr>
          <a:xfrm>
            <a:off x="1271128" y="2216494"/>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88" name="正方形/長方形 87"/>
          <p:cNvSpPr/>
          <p:nvPr/>
        </p:nvSpPr>
        <p:spPr>
          <a:xfrm>
            <a:off x="215900" y="7868615"/>
            <a:ext cx="538162" cy="10494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 name="テキスト ボックス 88"/>
          <p:cNvSpPr txBox="1"/>
          <p:nvPr/>
        </p:nvSpPr>
        <p:spPr>
          <a:xfrm>
            <a:off x="335003" y="7797245"/>
            <a:ext cx="1171575" cy="276999"/>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a:t>
            </a:r>
            <a:r>
              <a:rPr kumimoji="1" lang="ja-JP" altLang="en-US" sz="400" dirty="0">
                <a:latin typeface="Meiryo UI" panose="020B0604030504040204" pitchFamily="50" charset="-128"/>
                <a:ea typeface="Meiryo UI" panose="020B0604030504040204" pitchFamily="50" charset="-128"/>
              </a:rPr>
              <a:t>地方税情報</a:t>
            </a:r>
            <a:endParaRPr kumimoji="1" lang="en-US" altLang="ja-JP" sz="400" dirty="0">
              <a:latin typeface="Meiryo UI" panose="020B0604030504040204" pitchFamily="50" charset="-128"/>
              <a:ea typeface="Meiryo UI" panose="020B0604030504040204" pitchFamily="50" charset="-128"/>
            </a:endParaRPr>
          </a:p>
          <a:p>
            <a:r>
              <a:rPr lang="ja-JP" altLang="en-US" sz="600" dirty="0">
                <a:latin typeface="Meiryo UI" panose="020B0604030504040204" pitchFamily="50" charset="-128"/>
                <a:ea typeface="Meiryo UI" panose="020B0604030504040204" pitchFamily="50" charset="-128"/>
              </a:rPr>
              <a:t>・</a:t>
            </a:r>
            <a:r>
              <a:rPr lang="ja-JP" altLang="en-US" sz="400" dirty="0">
                <a:latin typeface="Meiryo UI" panose="020B0604030504040204" pitchFamily="50" charset="-128"/>
                <a:ea typeface="Meiryo UI" panose="020B0604030504040204" pitchFamily="50" charset="-128"/>
              </a:rPr>
              <a:t>生活保護関係情報</a:t>
            </a:r>
            <a:endParaRPr kumimoji="1" lang="ja-JP" altLang="en-US" sz="400" dirty="0">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B626149A-722A-9BA6-C577-7EBEDD59AAB0}"/>
              </a:ext>
            </a:extLst>
          </p:cNvPr>
          <p:cNvSpPr/>
          <p:nvPr/>
        </p:nvSpPr>
        <p:spPr>
          <a:xfrm>
            <a:off x="4457099" y="2839605"/>
            <a:ext cx="2297870" cy="3300994"/>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以下の操作を行った場合、システムエラーが発生することがあります。正しい手順を確認してください。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名分のカードを逆に登録</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・異なる順番で操作を実施</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正しい手順</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➀保護者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➁保護者</a:t>
            </a:r>
            <a:r>
              <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の税額を取得</a:t>
            </a:r>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誤った手順</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➀保護者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➁保護者</a:t>
            </a:r>
            <a:r>
              <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の税額を取得</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30">
            <a:extLst>
              <a:ext uri="{FF2B5EF4-FFF2-40B4-BE49-F238E27FC236}">
                <a16:creationId xmlns:a16="http://schemas.microsoft.com/office/drawing/2014/main" id="{F134FCB3-D5FC-5C9D-5122-40E3406ECEE9}"/>
              </a:ext>
            </a:extLst>
          </p:cNvPr>
          <p:cNvSpPr/>
          <p:nvPr/>
        </p:nvSpPr>
        <p:spPr>
          <a:xfrm>
            <a:off x="4592258" y="2704443"/>
            <a:ext cx="748280" cy="308736"/>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a:extLst>
              <a:ext uri="{FF2B5EF4-FFF2-40B4-BE49-F238E27FC236}">
                <a16:creationId xmlns:a16="http://schemas.microsoft.com/office/drawing/2014/main" id="{C8484A12-EA72-474F-BF2A-28DD7069DC18}"/>
              </a:ext>
            </a:extLst>
          </p:cNvPr>
          <p:cNvSpPr/>
          <p:nvPr/>
        </p:nvSpPr>
        <p:spPr>
          <a:xfrm>
            <a:off x="3920490" y="102894"/>
            <a:ext cx="2738854" cy="57643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spcBef>
                <a:spcPts val="600"/>
              </a:spcBef>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　　自己情報を提出する場合</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61816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 y="1794022"/>
            <a:ext cx="3985223" cy="3283200"/>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収入状況の届出をする</a:t>
            </a:r>
          </a:p>
        </p:txBody>
      </p:sp>
      <p:sp>
        <p:nvSpPr>
          <p:cNvPr id="34" name="正方形/長方形 33"/>
          <p:cNvSpPr/>
          <p:nvPr/>
        </p:nvSpPr>
        <p:spPr>
          <a:xfrm>
            <a:off x="210820" y="1176545"/>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13" name="正方形/長方形 12"/>
          <p:cNvSpPr/>
          <p:nvPr/>
        </p:nvSpPr>
        <p:spPr>
          <a:xfrm>
            <a:off x="4519475" y="1630120"/>
            <a:ext cx="2124075" cy="151696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個人番号カードの利用者証明用電子証明書パスワードを入力します。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OK</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」ボタンをクリックします</a:t>
            </a:r>
            <a:r>
              <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正方形/長方形 14"/>
          <p:cNvSpPr/>
          <p:nvPr/>
        </p:nvSpPr>
        <p:spPr>
          <a:xfrm>
            <a:off x="1993760" y="3167233"/>
            <a:ext cx="397981" cy="12941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p:nvSpPr>
        <p:spPr>
          <a:xfrm>
            <a:off x="1322303" y="2991114"/>
            <a:ext cx="1777158" cy="32961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角丸四角形 28"/>
          <p:cNvSpPr/>
          <p:nvPr/>
        </p:nvSpPr>
        <p:spPr>
          <a:xfrm>
            <a:off x="4675906" y="1502275"/>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1042334" y="2770095"/>
            <a:ext cx="198178" cy="281733"/>
            <a:chOff x="1417887" y="6988436"/>
            <a:chExt cx="198178" cy="281733"/>
          </a:xfrm>
        </p:grpSpPr>
        <p:sp>
          <p:nvSpPr>
            <p:cNvPr id="100"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01"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61" name="グループ化 60"/>
          <p:cNvGrpSpPr/>
          <p:nvPr/>
        </p:nvGrpSpPr>
        <p:grpSpPr>
          <a:xfrm>
            <a:off x="4571501" y="2563936"/>
            <a:ext cx="198178" cy="281733"/>
            <a:chOff x="4707498" y="2767507"/>
            <a:chExt cx="198178" cy="281733"/>
          </a:xfrm>
        </p:grpSpPr>
        <p:sp>
          <p:nvSpPr>
            <p:cNvPr id="62" name="円/楕円 6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2" name="グループ化 71"/>
          <p:cNvGrpSpPr/>
          <p:nvPr/>
        </p:nvGrpSpPr>
        <p:grpSpPr>
          <a:xfrm>
            <a:off x="2403176" y="3014919"/>
            <a:ext cx="209880" cy="281733"/>
            <a:chOff x="4707498" y="1706457"/>
            <a:chExt cx="198178" cy="281733"/>
          </a:xfrm>
        </p:grpSpPr>
        <p:sp>
          <p:nvSpPr>
            <p:cNvPr id="73"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5" name="グループ化 74"/>
          <p:cNvGrpSpPr/>
          <p:nvPr/>
        </p:nvGrpSpPr>
        <p:grpSpPr>
          <a:xfrm>
            <a:off x="4571501" y="1801713"/>
            <a:ext cx="209880" cy="281733"/>
            <a:chOff x="4707498" y="1706457"/>
            <a:chExt cx="198178" cy="281733"/>
          </a:xfrm>
        </p:grpSpPr>
        <p:sp>
          <p:nvSpPr>
            <p:cNvPr id="76"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49" name="正方形/長方形 48"/>
          <p:cNvSpPr/>
          <p:nvPr/>
        </p:nvSpPr>
        <p:spPr>
          <a:xfrm>
            <a:off x="1830850" y="3414284"/>
            <a:ext cx="397981" cy="12941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0" name="グループ化 49"/>
          <p:cNvGrpSpPr/>
          <p:nvPr/>
        </p:nvGrpSpPr>
        <p:grpSpPr>
          <a:xfrm>
            <a:off x="1551130" y="3260976"/>
            <a:ext cx="209880" cy="281733"/>
            <a:chOff x="4707498" y="1706457"/>
            <a:chExt cx="198178" cy="281733"/>
          </a:xfrm>
        </p:grpSpPr>
        <p:sp>
          <p:nvSpPr>
            <p:cNvPr id="52"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3"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46" name="正方形/長方形 45"/>
          <p:cNvSpPr/>
          <p:nvPr/>
        </p:nvSpPr>
        <p:spPr>
          <a:xfrm>
            <a:off x="204414" y="5227472"/>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(7/9)</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60" name="正方形/長方形 59"/>
          <p:cNvSpPr/>
          <p:nvPr/>
        </p:nvSpPr>
        <p:spPr>
          <a:xfrm>
            <a:off x="4519475" y="3313694"/>
            <a:ext cx="2124000" cy="1586554"/>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利用者証明用電子証明書パスワードは、個人番号カードを市区町村窓口で受け取った際に設定した数字であり、</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ページで入力したものと同じです。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a:off x="4676621" y="3244597"/>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64"/>
          <p:cNvGrpSpPr/>
          <p:nvPr/>
        </p:nvGrpSpPr>
        <p:grpSpPr>
          <a:xfrm>
            <a:off x="4577532" y="3513317"/>
            <a:ext cx="198178" cy="281733"/>
            <a:chOff x="1417887" y="6988436"/>
            <a:chExt cx="198178" cy="281733"/>
          </a:xfrm>
        </p:grpSpPr>
        <p:sp>
          <p:nvSpPr>
            <p:cNvPr id="66"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7"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70" name="正方形/長方形 69"/>
          <p:cNvSpPr/>
          <p:nvPr/>
        </p:nvSpPr>
        <p:spPr>
          <a:xfrm>
            <a:off x="4510868" y="7040151"/>
            <a:ext cx="2124000" cy="2497790"/>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情報を取得できるまで、</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秒程度かかる場合があります。エラーが表示されていない場合は正常に処理が行われているため、このまましばらくお待ちください。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エラーの場合はメッセージが表示されます（画像は例）。</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4669293" y="6905768"/>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9" name="グループ化 78"/>
          <p:cNvGrpSpPr/>
          <p:nvPr/>
        </p:nvGrpSpPr>
        <p:grpSpPr>
          <a:xfrm>
            <a:off x="4570204" y="7250688"/>
            <a:ext cx="198178" cy="281733"/>
            <a:chOff x="1417887" y="6988436"/>
            <a:chExt cx="198178" cy="281733"/>
          </a:xfrm>
        </p:grpSpPr>
        <p:sp>
          <p:nvSpPr>
            <p:cNvPr id="80"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1"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82" name="正方形/長方形 81"/>
          <p:cNvSpPr/>
          <p:nvPr/>
        </p:nvSpPr>
        <p:spPr>
          <a:xfrm>
            <a:off x="4519475" y="5768375"/>
            <a:ext cx="2124075" cy="97554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自己情報</a:t>
            </a:r>
            <a:r>
              <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取得中の画面が表示されるので、完了するまで待ちます。</a:t>
            </a:r>
          </a:p>
        </p:txBody>
      </p:sp>
      <p:sp>
        <p:nvSpPr>
          <p:cNvPr id="83" name="角丸四角形 82"/>
          <p:cNvSpPr/>
          <p:nvPr/>
        </p:nvSpPr>
        <p:spPr>
          <a:xfrm>
            <a:off x="4675906" y="5669106"/>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4" name="グループ化 83"/>
          <p:cNvGrpSpPr/>
          <p:nvPr/>
        </p:nvGrpSpPr>
        <p:grpSpPr>
          <a:xfrm>
            <a:off x="4380033" y="5949237"/>
            <a:ext cx="606263" cy="248659"/>
            <a:chOff x="4526702" y="1715725"/>
            <a:chExt cx="572460" cy="248659"/>
          </a:xfrm>
        </p:grpSpPr>
        <p:sp>
          <p:nvSpPr>
            <p:cNvPr id="85"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6"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54" name="図 5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70829" y="5754229"/>
            <a:ext cx="3978394" cy="1463798"/>
          </a:xfrm>
          <a:prstGeom prst="rect">
            <a:avLst/>
          </a:prstGeom>
        </p:spPr>
      </p:pic>
      <p:sp>
        <p:nvSpPr>
          <p:cNvPr id="55" name="正方形/長方形 54"/>
          <p:cNvSpPr/>
          <p:nvPr/>
        </p:nvSpPr>
        <p:spPr>
          <a:xfrm>
            <a:off x="346036" y="5907947"/>
            <a:ext cx="3768643" cy="121415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kumimoji="1" lang="ja-JP" altLang="en-US"/>
          </a:p>
        </p:txBody>
      </p:sp>
      <p:grpSp>
        <p:nvGrpSpPr>
          <p:cNvPr id="56" name="グループ化 55"/>
          <p:cNvGrpSpPr/>
          <p:nvPr/>
        </p:nvGrpSpPr>
        <p:grpSpPr>
          <a:xfrm>
            <a:off x="61239" y="5739085"/>
            <a:ext cx="606263" cy="248659"/>
            <a:chOff x="4526702" y="1715725"/>
            <a:chExt cx="572460" cy="248659"/>
          </a:xfrm>
        </p:grpSpPr>
        <p:sp>
          <p:nvSpPr>
            <p:cNvPr id="57" name="円/楕円 129"/>
            <p:cNvSpPr/>
            <p:nvPr/>
          </p:nvSpPr>
          <p:spPr>
            <a:xfrm flipV="1">
              <a:off x="4695671"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58" name="コンテンツ プレースホルダー 2"/>
            <p:cNvSpPr txBox="1">
              <a:spLocks/>
            </p:cNvSpPr>
            <p:nvPr/>
          </p:nvSpPr>
          <p:spPr>
            <a:xfrm>
              <a:off x="4526702" y="1715725"/>
              <a:ext cx="572460" cy="229601"/>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59" name="図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898" y="7647144"/>
            <a:ext cx="2725758" cy="968794"/>
          </a:xfrm>
          <a:prstGeom prst="rect">
            <a:avLst/>
          </a:prstGeom>
        </p:spPr>
      </p:pic>
      <p:pic>
        <p:nvPicPr>
          <p:cNvPr id="68" name="図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495" y="8721424"/>
            <a:ext cx="2714161" cy="716796"/>
          </a:xfrm>
          <a:prstGeom prst="rect">
            <a:avLst/>
          </a:prstGeom>
        </p:spPr>
      </p:pic>
      <p:sp>
        <p:nvSpPr>
          <p:cNvPr id="71" name="正方形/長方形 70">
            <a:extLst>
              <a:ext uri="{FF2B5EF4-FFF2-40B4-BE49-F238E27FC236}">
                <a16:creationId xmlns:a16="http://schemas.microsoft.com/office/drawing/2014/main" id="{809305E2-9DEA-4243-AF8A-DBD4A80FFD06}"/>
              </a:ext>
            </a:extLst>
          </p:cNvPr>
          <p:cNvSpPr/>
          <p:nvPr/>
        </p:nvSpPr>
        <p:spPr>
          <a:xfrm>
            <a:off x="386916" y="7634617"/>
            <a:ext cx="3727763" cy="187066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kumimoji="1" lang="ja-JP" altLang="en-US"/>
          </a:p>
        </p:txBody>
      </p:sp>
      <p:grpSp>
        <p:nvGrpSpPr>
          <p:cNvPr id="98" name="グループ化 97"/>
          <p:cNvGrpSpPr/>
          <p:nvPr/>
        </p:nvGrpSpPr>
        <p:grpSpPr>
          <a:xfrm>
            <a:off x="252481" y="7428328"/>
            <a:ext cx="198178" cy="281733"/>
            <a:chOff x="1417887" y="6988436"/>
            <a:chExt cx="198178" cy="281733"/>
          </a:xfrm>
        </p:grpSpPr>
        <p:sp>
          <p:nvSpPr>
            <p:cNvPr id="99"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102" name="コンテンツ プレースホルダー 2"/>
            <p:cNvSpPr txBox="1">
              <a:spLocks/>
            </p:cNvSpPr>
            <p:nvPr/>
          </p:nvSpPr>
          <p:spPr>
            <a:xfrm>
              <a:off x="1461452" y="6988436"/>
              <a:ext cx="125593" cy="281733"/>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69" name="正方形/長方形 68">
            <a:extLst>
              <a:ext uri="{FF2B5EF4-FFF2-40B4-BE49-F238E27FC236}">
                <a16:creationId xmlns:a16="http://schemas.microsoft.com/office/drawing/2014/main" id="{02C2A5EA-BF89-4BC5-BBFC-B6263756A7E4}"/>
              </a:ext>
            </a:extLst>
          </p:cNvPr>
          <p:cNvSpPr/>
          <p:nvPr/>
        </p:nvSpPr>
        <p:spPr>
          <a:xfrm>
            <a:off x="3920490" y="102894"/>
            <a:ext cx="2738854" cy="57643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spcBef>
                <a:spcPts val="600"/>
              </a:spcBef>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　　自己情報を提出する場合</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64910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 </a:t>
            </a:r>
            <a:r>
              <a:rPr lang="ja-JP" altLang="en-US" dirty="0">
                <a:solidFill>
                  <a:srgbClr val="000000"/>
                </a:solidFill>
              </a:rPr>
              <a:t>収入状況の届出をする</a:t>
            </a:r>
          </a:p>
        </p:txBody>
      </p:sp>
      <p:sp>
        <p:nvSpPr>
          <p:cNvPr id="34" name="正方形/長方形 33"/>
          <p:cNvSpPr/>
          <p:nvPr/>
        </p:nvSpPr>
        <p:spPr>
          <a:xfrm>
            <a:off x="192755" y="1144200"/>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(8/9)</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620607" y="1740957"/>
            <a:ext cx="2124075" cy="133549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ページと同様の手順で、</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人目の保護者等の個人番号カード事前チェックと自己情報の取得を行います。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4777038" y="1613111"/>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4620532" y="3390920"/>
            <a:ext cx="2124000" cy="939483"/>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マイナポータルから取得した自己情報（課税情報等）が転記されます。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4830241" y="3259959"/>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1" name="グループ化 50"/>
          <p:cNvGrpSpPr/>
          <p:nvPr/>
        </p:nvGrpSpPr>
        <p:grpSpPr>
          <a:xfrm>
            <a:off x="4645689" y="3540254"/>
            <a:ext cx="198178" cy="281733"/>
            <a:chOff x="1417887" y="7452032"/>
            <a:chExt cx="198178" cy="281733"/>
          </a:xfrm>
        </p:grpSpPr>
        <p:sp>
          <p:nvSpPr>
            <p:cNvPr id="61" name="円/楕円 117"/>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2"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35" name="正方形/長方形 34"/>
          <p:cNvSpPr/>
          <p:nvPr/>
        </p:nvSpPr>
        <p:spPr>
          <a:xfrm>
            <a:off x="178199" y="5355357"/>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(9/9)</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4473828" y="1892873"/>
            <a:ext cx="606263" cy="248659"/>
            <a:chOff x="4526702" y="1715725"/>
            <a:chExt cx="572460" cy="248659"/>
          </a:xfrm>
        </p:grpSpPr>
        <p:sp>
          <p:nvSpPr>
            <p:cNvPr id="42"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3"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38" name="正方形/長方形 37">
            <a:extLst>
              <a:ext uri="{FF2B5EF4-FFF2-40B4-BE49-F238E27FC236}">
                <a16:creationId xmlns:a16="http://schemas.microsoft.com/office/drawing/2014/main" id="{7D990FDC-4154-44BD-8998-9920A4DECCBB}"/>
              </a:ext>
            </a:extLst>
          </p:cNvPr>
          <p:cNvSpPr/>
          <p:nvPr/>
        </p:nvSpPr>
        <p:spPr>
          <a:xfrm>
            <a:off x="4615444" y="7194953"/>
            <a:ext cx="2124000" cy="2407941"/>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72000" bIns="45720" numCol="1" spcCol="0" rtlCol="0" fromWordArt="0" anchor="t" anchorCtr="0" forceAA="0" compatLnSpc="1">
            <a:prstTxWarp prst="textNoShape">
              <a:avLst/>
            </a:prstTxWarp>
            <a:noAutofit/>
          </a:bodyPr>
          <a:lstStyle>
            <a:defPPr>
              <a:defRPr lang="ja-JP"/>
            </a:defPPr>
            <a:lvl1pPr marL="0" algn="l" defTabSz="925880" rtl="0" eaLnBrk="1" latinLnBrk="0" hangingPunct="1">
              <a:defRPr kumimoji="1" sz="1822" kern="1200">
                <a:solidFill>
                  <a:schemeClr val="dk1"/>
                </a:solidFill>
                <a:latin typeface="+mn-lt"/>
                <a:ea typeface="+mn-ea"/>
                <a:cs typeface="+mn-cs"/>
              </a:defRPr>
            </a:lvl1pPr>
            <a:lvl2pPr marL="462940" algn="l" defTabSz="925880" rtl="0" eaLnBrk="1" latinLnBrk="0" hangingPunct="1">
              <a:defRPr kumimoji="1" sz="1822" kern="1200">
                <a:solidFill>
                  <a:schemeClr val="dk1"/>
                </a:solidFill>
                <a:latin typeface="+mn-lt"/>
                <a:ea typeface="+mn-ea"/>
                <a:cs typeface="+mn-cs"/>
              </a:defRPr>
            </a:lvl2pPr>
            <a:lvl3pPr marL="925880" algn="l" defTabSz="925880" rtl="0" eaLnBrk="1" latinLnBrk="0" hangingPunct="1">
              <a:defRPr kumimoji="1" sz="1822" kern="1200">
                <a:solidFill>
                  <a:schemeClr val="dk1"/>
                </a:solidFill>
                <a:latin typeface="+mn-lt"/>
                <a:ea typeface="+mn-ea"/>
                <a:cs typeface="+mn-cs"/>
              </a:defRPr>
            </a:lvl3pPr>
            <a:lvl4pPr marL="1388820" algn="l" defTabSz="925880" rtl="0" eaLnBrk="1" latinLnBrk="0" hangingPunct="1">
              <a:defRPr kumimoji="1" sz="1822" kern="1200">
                <a:solidFill>
                  <a:schemeClr val="dk1"/>
                </a:solidFill>
                <a:latin typeface="+mn-lt"/>
                <a:ea typeface="+mn-ea"/>
                <a:cs typeface="+mn-cs"/>
              </a:defRPr>
            </a:lvl4pPr>
            <a:lvl5pPr marL="1851759" algn="l" defTabSz="925880" rtl="0" eaLnBrk="1" latinLnBrk="0" hangingPunct="1">
              <a:defRPr kumimoji="1" sz="1822" kern="1200">
                <a:solidFill>
                  <a:schemeClr val="dk1"/>
                </a:solidFill>
                <a:latin typeface="+mn-lt"/>
                <a:ea typeface="+mn-ea"/>
                <a:cs typeface="+mn-cs"/>
              </a:defRPr>
            </a:lvl5pPr>
            <a:lvl6pPr marL="2314699" algn="l" defTabSz="925880" rtl="0" eaLnBrk="1" latinLnBrk="0" hangingPunct="1">
              <a:defRPr kumimoji="1" sz="1822" kern="1200">
                <a:solidFill>
                  <a:schemeClr val="dk1"/>
                </a:solidFill>
                <a:latin typeface="+mn-lt"/>
                <a:ea typeface="+mn-ea"/>
                <a:cs typeface="+mn-cs"/>
              </a:defRPr>
            </a:lvl6pPr>
            <a:lvl7pPr marL="2777640" algn="l" defTabSz="925880" rtl="0" eaLnBrk="1" latinLnBrk="0" hangingPunct="1">
              <a:defRPr kumimoji="1" sz="1822" kern="1200">
                <a:solidFill>
                  <a:schemeClr val="dk1"/>
                </a:solidFill>
                <a:latin typeface="+mn-lt"/>
                <a:ea typeface="+mn-ea"/>
                <a:cs typeface="+mn-cs"/>
              </a:defRPr>
            </a:lvl7pPr>
            <a:lvl8pPr marL="3240579" algn="l" defTabSz="925880" rtl="0" eaLnBrk="1" latinLnBrk="0" hangingPunct="1">
              <a:defRPr kumimoji="1" sz="1822" kern="1200">
                <a:solidFill>
                  <a:schemeClr val="dk1"/>
                </a:solidFill>
                <a:latin typeface="+mn-lt"/>
                <a:ea typeface="+mn-ea"/>
                <a:cs typeface="+mn-cs"/>
              </a:defRPr>
            </a:lvl8pPr>
            <a:lvl9pPr marL="3703519" algn="l" defTabSz="925880" rtl="0" eaLnBrk="1" latinLnBrk="0" hangingPunct="1">
              <a:defRPr kumimoji="1" sz="1822" kern="1200">
                <a:solidFill>
                  <a:schemeClr val="dk1"/>
                </a:solidFill>
                <a:latin typeface="+mn-lt"/>
                <a:ea typeface="+mn-ea"/>
                <a:cs typeface="+mn-cs"/>
              </a:defRPr>
            </a:lvl9p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クリックすると、申請情報が一時保存され、中断後に再開することができます。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再開する場合、ポータル画面から「収入状況届出」ボタンをクリックすると、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収入状況届出</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生徒情報</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画面」から始まります。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a:extLst>
              <a:ext uri="{FF2B5EF4-FFF2-40B4-BE49-F238E27FC236}">
                <a16:creationId xmlns:a16="http://schemas.microsoft.com/office/drawing/2014/main" id="{DA7D7AB3-1753-4246-B8EF-958DBDBD29C2}"/>
              </a:ext>
            </a:extLst>
          </p:cNvPr>
          <p:cNvSpPr/>
          <p:nvPr/>
        </p:nvSpPr>
        <p:spPr>
          <a:xfrm>
            <a:off x="4825153" y="7073584"/>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0" name="グループ化 39">
            <a:extLst>
              <a:ext uri="{FF2B5EF4-FFF2-40B4-BE49-F238E27FC236}">
                <a16:creationId xmlns:a16="http://schemas.microsoft.com/office/drawing/2014/main" id="{1C16CEDF-6E25-4287-993C-B85070C91F4B}"/>
              </a:ext>
            </a:extLst>
          </p:cNvPr>
          <p:cNvGrpSpPr/>
          <p:nvPr/>
        </p:nvGrpSpPr>
        <p:grpSpPr>
          <a:xfrm>
            <a:off x="4639370" y="7402737"/>
            <a:ext cx="198178" cy="281733"/>
            <a:chOff x="1417887" y="7452032"/>
            <a:chExt cx="198178" cy="281733"/>
          </a:xfrm>
        </p:grpSpPr>
        <p:sp>
          <p:nvSpPr>
            <p:cNvPr id="43" name="円/楕円 117">
              <a:extLst>
                <a:ext uri="{FF2B5EF4-FFF2-40B4-BE49-F238E27FC236}">
                  <a16:creationId xmlns:a16="http://schemas.microsoft.com/office/drawing/2014/main" id="{5E1FF92C-9F20-4B5C-9F93-2357E139226F}"/>
                </a:ext>
              </a:extLst>
            </p:cNvPr>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44" name="コンテンツ プレースホルダー 2">
              <a:extLst>
                <a:ext uri="{FF2B5EF4-FFF2-40B4-BE49-F238E27FC236}">
                  <a16:creationId xmlns:a16="http://schemas.microsoft.com/office/drawing/2014/main" id="{7B27DA06-21BB-4FAE-AAB9-F7E124A30B80}"/>
                </a:ext>
              </a:extLst>
            </p:cNvPr>
            <p:cNvSpPr txBox="1">
              <a:spLocks/>
            </p:cNvSpPr>
            <p:nvPr/>
          </p:nvSpPr>
          <p:spPr>
            <a:xfrm>
              <a:off x="1461452" y="7452032"/>
              <a:ext cx="125593" cy="281733"/>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52" name="正方形/長方形 51"/>
          <p:cNvSpPr/>
          <p:nvPr/>
        </p:nvSpPr>
        <p:spPr>
          <a:xfrm>
            <a:off x="4615369" y="5891278"/>
            <a:ext cx="2124075" cy="1120170"/>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72000" bIns="45720" numCol="1" spcCol="0" rtlCol="0" fromWordArt="0" anchor="t" anchorCtr="0" forceAA="0" compatLnSpc="1">
            <a:prstTxWarp prst="textNoShape">
              <a:avLst/>
            </a:prstTxWarp>
            <a:noAutofit/>
          </a:bodyPr>
          <a:lstStyle>
            <a:defPPr>
              <a:defRPr lang="ja-JP"/>
            </a:defPPr>
            <a:lvl1pPr marL="0" algn="l" defTabSz="925880" rtl="0" eaLnBrk="1" latinLnBrk="0" hangingPunct="1">
              <a:defRPr kumimoji="1" sz="1822" kern="1200">
                <a:solidFill>
                  <a:schemeClr val="dk1"/>
                </a:solidFill>
                <a:latin typeface="+mn-lt"/>
                <a:ea typeface="+mn-ea"/>
                <a:cs typeface="+mn-cs"/>
              </a:defRPr>
            </a:lvl1pPr>
            <a:lvl2pPr marL="462940" algn="l" defTabSz="925880" rtl="0" eaLnBrk="1" latinLnBrk="0" hangingPunct="1">
              <a:defRPr kumimoji="1" sz="1822" kern="1200">
                <a:solidFill>
                  <a:schemeClr val="dk1"/>
                </a:solidFill>
                <a:latin typeface="+mn-lt"/>
                <a:ea typeface="+mn-ea"/>
                <a:cs typeface="+mn-cs"/>
              </a:defRPr>
            </a:lvl2pPr>
            <a:lvl3pPr marL="925880" algn="l" defTabSz="925880" rtl="0" eaLnBrk="1" latinLnBrk="0" hangingPunct="1">
              <a:defRPr kumimoji="1" sz="1822" kern="1200">
                <a:solidFill>
                  <a:schemeClr val="dk1"/>
                </a:solidFill>
                <a:latin typeface="+mn-lt"/>
                <a:ea typeface="+mn-ea"/>
                <a:cs typeface="+mn-cs"/>
              </a:defRPr>
            </a:lvl3pPr>
            <a:lvl4pPr marL="1388820" algn="l" defTabSz="925880" rtl="0" eaLnBrk="1" latinLnBrk="0" hangingPunct="1">
              <a:defRPr kumimoji="1" sz="1822" kern="1200">
                <a:solidFill>
                  <a:schemeClr val="dk1"/>
                </a:solidFill>
                <a:latin typeface="+mn-lt"/>
                <a:ea typeface="+mn-ea"/>
                <a:cs typeface="+mn-cs"/>
              </a:defRPr>
            </a:lvl4pPr>
            <a:lvl5pPr marL="1851759" algn="l" defTabSz="925880" rtl="0" eaLnBrk="1" latinLnBrk="0" hangingPunct="1">
              <a:defRPr kumimoji="1" sz="1822" kern="1200">
                <a:solidFill>
                  <a:schemeClr val="dk1"/>
                </a:solidFill>
                <a:latin typeface="+mn-lt"/>
                <a:ea typeface="+mn-ea"/>
                <a:cs typeface="+mn-cs"/>
              </a:defRPr>
            </a:lvl5pPr>
            <a:lvl6pPr marL="2314699" algn="l" defTabSz="925880" rtl="0" eaLnBrk="1" latinLnBrk="0" hangingPunct="1">
              <a:defRPr kumimoji="1" sz="1822" kern="1200">
                <a:solidFill>
                  <a:schemeClr val="dk1"/>
                </a:solidFill>
                <a:latin typeface="+mn-lt"/>
                <a:ea typeface="+mn-ea"/>
                <a:cs typeface="+mn-cs"/>
              </a:defRPr>
            </a:lvl6pPr>
            <a:lvl7pPr marL="2777640" algn="l" defTabSz="925880" rtl="0" eaLnBrk="1" latinLnBrk="0" hangingPunct="1">
              <a:defRPr kumimoji="1" sz="1822" kern="1200">
                <a:solidFill>
                  <a:schemeClr val="dk1"/>
                </a:solidFill>
                <a:latin typeface="+mn-lt"/>
                <a:ea typeface="+mn-ea"/>
                <a:cs typeface="+mn-cs"/>
              </a:defRPr>
            </a:lvl7pPr>
            <a:lvl8pPr marL="3240579" algn="l" defTabSz="925880" rtl="0" eaLnBrk="1" latinLnBrk="0" hangingPunct="1">
              <a:defRPr kumimoji="1" sz="1822" kern="1200">
                <a:solidFill>
                  <a:schemeClr val="dk1"/>
                </a:solidFill>
                <a:latin typeface="+mn-lt"/>
                <a:ea typeface="+mn-ea"/>
                <a:cs typeface="+mn-cs"/>
              </a:defRPr>
            </a:lvl8pPr>
            <a:lvl9pPr marL="3703519" algn="l" defTabSz="925880" rtl="0" eaLnBrk="1" latinLnBrk="0" hangingPunct="1">
              <a:defRPr kumimoji="1" sz="1822" kern="1200">
                <a:solidFill>
                  <a:schemeClr val="dk1"/>
                </a:solidFill>
                <a:latin typeface="+mn-lt"/>
                <a:ea typeface="+mn-ea"/>
                <a:cs typeface="+mn-cs"/>
              </a:defRPr>
            </a:lvl9p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全員分の収入状況取得後、「入力内容確認（一時保存）」ボタンをクリックします。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4771800" y="5778298"/>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9" name="グループ化 58"/>
          <p:cNvGrpSpPr/>
          <p:nvPr/>
        </p:nvGrpSpPr>
        <p:grpSpPr>
          <a:xfrm>
            <a:off x="4451365" y="6040270"/>
            <a:ext cx="606263" cy="248659"/>
            <a:chOff x="4526702" y="1715725"/>
            <a:chExt cx="572460" cy="248659"/>
          </a:xfrm>
        </p:grpSpPr>
        <p:sp>
          <p:nvSpPr>
            <p:cNvPr id="64"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72" name="コンテンツ プレースホルダー 2"/>
            <p:cNvSpPr txBox="1">
              <a:spLocks/>
            </p:cNvSpPr>
            <p:nvPr/>
          </p:nvSpPr>
          <p:spPr>
            <a:xfrm>
              <a:off x="4526702" y="1715725"/>
              <a:ext cx="572460" cy="229601"/>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98" name="テキスト ボックス 97"/>
          <p:cNvSpPr txBox="1"/>
          <p:nvPr/>
        </p:nvSpPr>
        <p:spPr>
          <a:xfrm>
            <a:off x="5838854" y="6826201"/>
            <a:ext cx="910794" cy="276999"/>
          </a:xfrm>
          <a:prstGeom prst="rect">
            <a:avLst/>
          </a:prstGeom>
          <a:solidFill>
            <a:schemeClr val="bg1"/>
          </a:solidFill>
          <a:ln w="19050">
            <a:solidFill>
              <a:schemeClr val="accent4"/>
            </a:solidFill>
          </a:ln>
        </p:spPr>
        <p:txBody>
          <a:bodyPr wrap="square" rtlCol="0">
            <a:spAutoFit/>
          </a:bodyPr>
          <a:lstStyle/>
          <a:p>
            <a:endParaRPr kumimoji="1" lang="ja-JP" altLang="en-US" sz="1200" dirty="0">
              <a:solidFill>
                <a:srgbClr val="000000"/>
              </a:solidFill>
            </a:endParaRPr>
          </a:p>
        </p:txBody>
      </p:sp>
      <p:pic>
        <p:nvPicPr>
          <p:cNvPr id="87" name="図 86"/>
          <p:cNvPicPr>
            <a:picLocks noChangeAspect="1"/>
          </p:cNvPicPr>
          <p:nvPr/>
        </p:nvPicPr>
        <p:blipFill rotWithShape="1">
          <a:blip r:embed="rId3">
            <a:extLst>
              <a:ext uri="{28A0092B-C50C-407E-A947-70E740481C1C}">
                <a14:useLocalDpi xmlns:a14="http://schemas.microsoft.com/office/drawing/2010/main" val="0"/>
              </a:ext>
            </a:extLst>
          </a:blip>
          <a:srcRect b="477"/>
          <a:stretch/>
        </p:blipFill>
        <p:spPr>
          <a:xfrm>
            <a:off x="244463" y="1582027"/>
            <a:ext cx="3805134" cy="3736734"/>
          </a:xfrm>
          <a:prstGeom prst="rect">
            <a:avLst/>
          </a:prstGeom>
        </p:spPr>
      </p:pic>
      <p:sp>
        <p:nvSpPr>
          <p:cNvPr id="89" name="正方形/長方形 88"/>
          <p:cNvSpPr/>
          <p:nvPr/>
        </p:nvSpPr>
        <p:spPr>
          <a:xfrm>
            <a:off x="2232452" y="3687992"/>
            <a:ext cx="1817145" cy="347871"/>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90" name="グループ化 89"/>
          <p:cNvGrpSpPr/>
          <p:nvPr/>
        </p:nvGrpSpPr>
        <p:grpSpPr>
          <a:xfrm>
            <a:off x="1843898" y="3742684"/>
            <a:ext cx="606263" cy="248659"/>
            <a:chOff x="4526702" y="1715725"/>
            <a:chExt cx="572460" cy="248659"/>
          </a:xfrm>
        </p:grpSpPr>
        <p:sp>
          <p:nvSpPr>
            <p:cNvPr id="94"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5"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96" name="図 95"/>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65649" y="1785991"/>
            <a:ext cx="221151" cy="243266"/>
          </a:xfrm>
          <a:prstGeom prst="rect">
            <a:avLst/>
          </a:prstGeom>
        </p:spPr>
      </p:pic>
      <p:pic>
        <p:nvPicPr>
          <p:cNvPr id="97" name="図 96"/>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256038" y="1775062"/>
            <a:ext cx="297263" cy="302058"/>
          </a:xfrm>
          <a:prstGeom prst="rect">
            <a:avLst/>
          </a:prstGeom>
        </p:spPr>
      </p:pic>
      <p:sp>
        <p:nvSpPr>
          <p:cNvPr id="102" name="テキスト ボックス 101"/>
          <p:cNvSpPr txBox="1"/>
          <p:nvPr/>
        </p:nvSpPr>
        <p:spPr>
          <a:xfrm>
            <a:off x="3204088" y="1744431"/>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103" name="テキスト ボックス 102"/>
          <p:cNvSpPr txBox="1"/>
          <p:nvPr/>
        </p:nvSpPr>
        <p:spPr>
          <a:xfrm>
            <a:off x="3214478" y="1891735"/>
            <a:ext cx="344915" cy="184666"/>
          </a:xfrm>
          <a:prstGeom prst="rect">
            <a:avLst/>
          </a:prstGeom>
          <a:noFill/>
        </p:spPr>
        <p:txBody>
          <a:bodyPr wrap="square" rtlCol="0">
            <a:spAutoFit/>
          </a:bodyPr>
          <a:lstStyle>
            <a:defPPr>
              <a:defRPr lang="ja-JP"/>
            </a:defPPr>
            <a:lvl1pPr>
              <a:defRPr sz="500"/>
            </a:lvl1pPr>
          </a:lstStyle>
          <a:p>
            <a:r>
              <a:rPr lang="ja-JP" altLang="en-US" sz="600" dirty="0"/>
              <a:t>花子</a:t>
            </a:r>
          </a:p>
        </p:txBody>
      </p:sp>
      <p:sp>
        <p:nvSpPr>
          <p:cNvPr id="104" name="テキスト ボックス 103"/>
          <p:cNvSpPr txBox="1"/>
          <p:nvPr/>
        </p:nvSpPr>
        <p:spPr>
          <a:xfrm>
            <a:off x="1122666" y="1742140"/>
            <a:ext cx="412232" cy="184666"/>
          </a:xfrm>
          <a:prstGeom prst="rect">
            <a:avLst/>
          </a:prstGeom>
          <a:noFill/>
        </p:spPr>
        <p:txBody>
          <a:bodyPr wrap="square" rtlCol="0">
            <a:spAutoFit/>
          </a:bodyPr>
          <a:lstStyle/>
          <a:p>
            <a:r>
              <a:rPr lang="ja-JP" altLang="en-US" sz="600" dirty="0"/>
              <a:t>支援</a:t>
            </a:r>
            <a:endParaRPr kumimoji="1" lang="ja-JP" altLang="en-US" sz="600" dirty="0"/>
          </a:p>
        </p:txBody>
      </p:sp>
      <p:pic>
        <p:nvPicPr>
          <p:cNvPr id="105" name="図 104"/>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39394" y="2903070"/>
            <a:ext cx="3762933" cy="778867"/>
          </a:xfrm>
          <a:prstGeom prst="rect">
            <a:avLst/>
          </a:prstGeom>
        </p:spPr>
      </p:pic>
      <p:pic>
        <p:nvPicPr>
          <p:cNvPr id="106" name="図 105"/>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40868" y="2065353"/>
            <a:ext cx="3762933" cy="1065197"/>
          </a:xfrm>
          <a:prstGeom prst="rect">
            <a:avLst/>
          </a:prstGeom>
        </p:spPr>
      </p:pic>
      <p:pic>
        <p:nvPicPr>
          <p:cNvPr id="107" name="図 106"/>
          <p:cNvPicPr>
            <a:picLocks noChangeAspect="1"/>
          </p:cNvPicPr>
          <p:nvPr/>
        </p:nvPicPr>
        <p:blipFill>
          <a:blip r:embed="rId8"/>
          <a:stretch>
            <a:fillRect/>
          </a:stretch>
        </p:blipFill>
        <p:spPr>
          <a:xfrm>
            <a:off x="3144194" y="2922983"/>
            <a:ext cx="768163" cy="146317"/>
          </a:xfrm>
          <a:prstGeom prst="rect">
            <a:avLst/>
          </a:prstGeom>
        </p:spPr>
      </p:pic>
      <p:sp>
        <p:nvSpPr>
          <p:cNvPr id="108" name="テキスト ボックス 107"/>
          <p:cNvSpPr txBox="1"/>
          <p:nvPr/>
        </p:nvSpPr>
        <p:spPr>
          <a:xfrm>
            <a:off x="1128276" y="1892669"/>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pic>
        <p:nvPicPr>
          <p:cNvPr id="109" name="図 108"/>
          <p:cNvPicPr>
            <a:picLocks noChangeAspect="1"/>
          </p:cNvPicPr>
          <p:nvPr/>
        </p:nvPicPr>
        <p:blipFill>
          <a:blip r:embed="rId8"/>
          <a:stretch>
            <a:fillRect/>
          </a:stretch>
        </p:blipFill>
        <p:spPr>
          <a:xfrm>
            <a:off x="3141024" y="2146031"/>
            <a:ext cx="768163" cy="146317"/>
          </a:xfrm>
          <a:prstGeom prst="rect">
            <a:avLst/>
          </a:prstGeom>
        </p:spPr>
      </p:pic>
      <p:pic>
        <p:nvPicPr>
          <p:cNvPr id="110" name="図 109"/>
          <p:cNvPicPr>
            <a:picLocks noChangeAspect="1"/>
          </p:cNvPicPr>
          <p:nvPr/>
        </p:nvPicPr>
        <p:blipFill>
          <a:blip r:embed="rId8"/>
          <a:stretch>
            <a:fillRect/>
          </a:stretch>
        </p:blipFill>
        <p:spPr>
          <a:xfrm>
            <a:off x="3144194" y="2388397"/>
            <a:ext cx="768163" cy="146317"/>
          </a:xfrm>
          <a:prstGeom prst="rect">
            <a:avLst/>
          </a:prstGeom>
        </p:spPr>
      </p:pic>
      <p:pic>
        <p:nvPicPr>
          <p:cNvPr id="111" name="図 110"/>
          <p:cNvPicPr>
            <a:picLocks noChangeAspect="1"/>
          </p:cNvPicPr>
          <p:nvPr/>
        </p:nvPicPr>
        <p:blipFill>
          <a:blip r:embed="rId8"/>
          <a:stretch>
            <a:fillRect/>
          </a:stretch>
        </p:blipFill>
        <p:spPr>
          <a:xfrm>
            <a:off x="3144194" y="2648780"/>
            <a:ext cx="768163" cy="146317"/>
          </a:xfrm>
          <a:prstGeom prst="rect">
            <a:avLst/>
          </a:prstGeom>
        </p:spPr>
      </p:pic>
      <p:pic>
        <p:nvPicPr>
          <p:cNvPr id="112" name="図 111"/>
          <p:cNvPicPr>
            <a:picLocks noChangeAspect="1"/>
          </p:cNvPicPr>
          <p:nvPr/>
        </p:nvPicPr>
        <p:blipFill>
          <a:blip r:embed="rId8"/>
          <a:stretch>
            <a:fillRect/>
          </a:stretch>
        </p:blipFill>
        <p:spPr>
          <a:xfrm>
            <a:off x="3144194" y="3177273"/>
            <a:ext cx="768163" cy="146317"/>
          </a:xfrm>
          <a:prstGeom prst="rect">
            <a:avLst/>
          </a:prstGeom>
        </p:spPr>
      </p:pic>
      <p:sp>
        <p:nvSpPr>
          <p:cNvPr id="113" name="フローチャート: せん孔テープ 112"/>
          <p:cNvSpPr/>
          <p:nvPr/>
        </p:nvSpPr>
        <p:spPr>
          <a:xfrm>
            <a:off x="147330" y="3032333"/>
            <a:ext cx="4130805" cy="247515"/>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 name="正方形/長方形 113"/>
          <p:cNvSpPr/>
          <p:nvPr/>
        </p:nvSpPr>
        <p:spPr>
          <a:xfrm>
            <a:off x="228380" y="2071305"/>
            <a:ext cx="1854220" cy="1617704"/>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15" name="グループ化 114"/>
          <p:cNvGrpSpPr/>
          <p:nvPr/>
        </p:nvGrpSpPr>
        <p:grpSpPr>
          <a:xfrm>
            <a:off x="63722" y="1953477"/>
            <a:ext cx="198178" cy="281733"/>
            <a:chOff x="1417887" y="6988436"/>
            <a:chExt cx="198178" cy="281733"/>
          </a:xfrm>
        </p:grpSpPr>
        <p:sp>
          <p:nvSpPr>
            <p:cNvPr id="116"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7"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pic>
        <p:nvPicPr>
          <p:cNvPr id="118" name="図 117"/>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06965" y="5903009"/>
            <a:ext cx="3842632" cy="3652471"/>
          </a:xfrm>
          <a:prstGeom prst="rect">
            <a:avLst/>
          </a:prstGeom>
        </p:spPr>
      </p:pic>
      <p:sp>
        <p:nvSpPr>
          <p:cNvPr id="119" name="正方形/長方形 118"/>
          <p:cNvSpPr/>
          <p:nvPr/>
        </p:nvSpPr>
        <p:spPr>
          <a:xfrm>
            <a:off x="1670970" y="9177089"/>
            <a:ext cx="973995" cy="340131"/>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0" name="正方形/長方形 119"/>
          <p:cNvSpPr/>
          <p:nvPr/>
        </p:nvSpPr>
        <p:spPr>
          <a:xfrm>
            <a:off x="1581368" y="9142268"/>
            <a:ext cx="1131321" cy="46882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21" name="グループ化 120"/>
          <p:cNvGrpSpPr/>
          <p:nvPr/>
        </p:nvGrpSpPr>
        <p:grpSpPr>
          <a:xfrm>
            <a:off x="1269618" y="8977060"/>
            <a:ext cx="606263" cy="248659"/>
            <a:chOff x="4526702" y="1715725"/>
            <a:chExt cx="572460" cy="248659"/>
          </a:xfrm>
        </p:grpSpPr>
        <p:sp>
          <p:nvSpPr>
            <p:cNvPr id="122"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3"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130" name="グループ化 129"/>
          <p:cNvGrpSpPr/>
          <p:nvPr/>
        </p:nvGrpSpPr>
        <p:grpSpPr>
          <a:xfrm>
            <a:off x="1457702" y="9199579"/>
            <a:ext cx="198178" cy="281733"/>
            <a:chOff x="1417887" y="6988436"/>
            <a:chExt cx="198178" cy="281733"/>
          </a:xfrm>
        </p:grpSpPr>
        <p:sp>
          <p:nvSpPr>
            <p:cNvPr id="131"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32"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pic>
        <p:nvPicPr>
          <p:cNvPr id="133" name="図 132"/>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38125" y="6387559"/>
            <a:ext cx="1832457" cy="1535030"/>
          </a:xfrm>
          <a:prstGeom prst="rect">
            <a:avLst/>
          </a:prstGeom>
        </p:spPr>
      </p:pic>
      <p:pic>
        <p:nvPicPr>
          <p:cNvPr id="134" name="図 133"/>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205174" y="6387559"/>
            <a:ext cx="1832457" cy="1535030"/>
          </a:xfrm>
          <a:prstGeom prst="rect">
            <a:avLst/>
          </a:prstGeom>
        </p:spPr>
      </p:pic>
      <p:pic>
        <p:nvPicPr>
          <p:cNvPr id="135" name="図 134"/>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9832" y="6107777"/>
            <a:ext cx="221151" cy="243266"/>
          </a:xfrm>
          <a:prstGeom prst="rect">
            <a:avLst/>
          </a:prstGeom>
        </p:spPr>
      </p:pic>
      <p:pic>
        <p:nvPicPr>
          <p:cNvPr id="136" name="図 135"/>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101872" y="6096996"/>
            <a:ext cx="297263" cy="302058"/>
          </a:xfrm>
          <a:prstGeom prst="rect">
            <a:avLst/>
          </a:prstGeom>
        </p:spPr>
      </p:pic>
      <p:sp>
        <p:nvSpPr>
          <p:cNvPr id="137" name="テキスト ボックス 136"/>
          <p:cNvSpPr txBox="1"/>
          <p:nvPr/>
        </p:nvSpPr>
        <p:spPr>
          <a:xfrm>
            <a:off x="3049922" y="6066365"/>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138" name="テキスト ボックス 137"/>
          <p:cNvSpPr txBox="1"/>
          <p:nvPr/>
        </p:nvSpPr>
        <p:spPr>
          <a:xfrm>
            <a:off x="3060312" y="6213669"/>
            <a:ext cx="344915" cy="184666"/>
          </a:xfrm>
          <a:prstGeom prst="rect">
            <a:avLst/>
          </a:prstGeom>
          <a:noFill/>
        </p:spPr>
        <p:txBody>
          <a:bodyPr wrap="square" rtlCol="0">
            <a:spAutoFit/>
          </a:bodyPr>
          <a:lstStyle>
            <a:defPPr>
              <a:defRPr lang="ja-JP"/>
            </a:defPPr>
            <a:lvl1pPr>
              <a:defRPr sz="500"/>
            </a:lvl1pPr>
          </a:lstStyle>
          <a:p>
            <a:r>
              <a:rPr lang="ja-JP" altLang="en-US" sz="600" dirty="0"/>
              <a:t>花子</a:t>
            </a:r>
          </a:p>
        </p:txBody>
      </p:sp>
      <p:sp>
        <p:nvSpPr>
          <p:cNvPr id="139" name="テキスト ボックス 138"/>
          <p:cNvSpPr txBox="1"/>
          <p:nvPr/>
        </p:nvSpPr>
        <p:spPr>
          <a:xfrm>
            <a:off x="1112459" y="6214455"/>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sp>
        <p:nvSpPr>
          <p:cNvPr id="140" name="テキスト ボックス 139"/>
          <p:cNvSpPr txBox="1"/>
          <p:nvPr/>
        </p:nvSpPr>
        <p:spPr>
          <a:xfrm>
            <a:off x="1106849" y="6063926"/>
            <a:ext cx="412232" cy="184666"/>
          </a:xfrm>
          <a:prstGeom prst="rect">
            <a:avLst/>
          </a:prstGeom>
          <a:noFill/>
        </p:spPr>
        <p:txBody>
          <a:bodyPr wrap="square" rtlCol="0">
            <a:spAutoFit/>
          </a:bodyPr>
          <a:lstStyle/>
          <a:p>
            <a:r>
              <a:rPr lang="ja-JP" altLang="en-US" sz="600" dirty="0"/>
              <a:t>支援</a:t>
            </a:r>
            <a:endParaRPr kumimoji="1" lang="ja-JP" altLang="en-US" sz="600" dirty="0"/>
          </a:p>
        </p:txBody>
      </p:sp>
      <p:pic>
        <p:nvPicPr>
          <p:cNvPr id="141" name="図 14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60555" y="6108197"/>
            <a:ext cx="221151" cy="243266"/>
          </a:xfrm>
          <a:prstGeom prst="rect">
            <a:avLst/>
          </a:prstGeom>
        </p:spPr>
      </p:pic>
      <p:sp>
        <p:nvSpPr>
          <p:cNvPr id="142" name="テキスト ボックス 141"/>
          <p:cNvSpPr txBox="1"/>
          <p:nvPr/>
        </p:nvSpPr>
        <p:spPr>
          <a:xfrm>
            <a:off x="1117572" y="6064346"/>
            <a:ext cx="412232" cy="184666"/>
          </a:xfrm>
          <a:prstGeom prst="rect">
            <a:avLst/>
          </a:prstGeom>
          <a:noFill/>
        </p:spPr>
        <p:txBody>
          <a:bodyPr wrap="square" rtlCol="0">
            <a:spAutoFit/>
          </a:bodyPr>
          <a:lstStyle/>
          <a:p>
            <a:r>
              <a:rPr lang="ja-JP" altLang="en-US" sz="600" dirty="0"/>
              <a:t>支援</a:t>
            </a:r>
            <a:endParaRPr kumimoji="1" lang="ja-JP" altLang="en-US" sz="600" dirty="0"/>
          </a:p>
        </p:txBody>
      </p:sp>
      <p:pic>
        <p:nvPicPr>
          <p:cNvPr id="143" name="図 142"/>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92756" y="7155426"/>
            <a:ext cx="3809572" cy="778867"/>
          </a:xfrm>
          <a:prstGeom prst="rect">
            <a:avLst/>
          </a:prstGeom>
        </p:spPr>
      </p:pic>
      <p:pic>
        <p:nvPicPr>
          <p:cNvPr id="144" name="図 143"/>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206966" y="6387976"/>
            <a:ext cx="3831188" cy="1064780"/>
          </a:xfrm>
          <a:prstGeom prst="rect">
            <a:avLst/>
          </a:prstGeom>
        </p:spPr>
      </p:pic>
      <p:sp>
        <p:nvSpPr>
          <p:cNvPr id="145" name="テキスト ボックス 144"/>
          <p:cNvSpPr txBox="1"/>
          <p:nvPr/>
        </p:nvSpPr>
        <p:spPr>
          <a:xfrm>
            <a:off x="1123182" y="6214875"/>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sp>
        <p:nvSpPr>
          <p:cNvPr id="146" name="フローチャート: せん孔テープ 145"/>
          <p:cNvSpPr/>
          <p:nvPr/>
        </p:nvSpPr>
        <p:spPr>
          <a:xfrm>
            <a:off x="142236" y="7354539"/>
            <a:ext cx="4130805" cy="247515"/>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正方形/長方形 1"/>
          <p:cNvSpPr/>
          <p:nvPr/>
        </p:nvSpPr>
        <p:spPr>
          <a:xfrm>
            <a:off x="5727700" y="6953249"/>
            <a:ext cx="1066800" cy="2713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dirty="0">
                <a:solidFill>
                  <a:srgbClr val="000000"/>
                </a:solidFill>
              </a:rPr>
              <a:t>17</a:t>
            </a:r>
            <a:r>
              <a:rPr lang="ja-JP" altLang="en-US" sz="1200" dirty="0">
                <a:solidFill>
                  <a:srgbClr val="000000"/>
                </a:solidFill>
              </a:rPr>
              <a:t>ページへ</a:t>
            </a:r>
          </a:p>
          <a:p>
            <a:pPr algn="ctr"/>
            <a:endParaRPr kumimoji="1" lang="ja-JP" altLang="en-US" dirty="0"/>
          </a:p>
        </p:txBody>
      </p:sp>
      <p:sp>
        <p:nvSpPr>
          <p:cNvPr id="74" name="正方形/長方形 73">
            <a:extLst>
              <a:ext uri="{FF2B5EF4-FFF2-40B4-BE49-F238E27FC236}">
                <a16:creationId xmlns:a16="http://schemas.microsoft.com/office/drawing/2014/main" id="{5B6F044D-5B15-44F1-AD6F-7504339F1ECE}"/>
              </a:ext>
            </a:extLst>
          </p:cNvPr>
          <p:cNvSpPr/>
          <p:nvPr/>
        </p:nvSpPr>
        <p:spPr>
          <a:xfrm>
            <a:off x="3920490" y="102894"/>
            <a:ext cx="2738854" cy="57643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spcBef>
                <a:spcPts val="600"/>
              </a:spcBef>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　　自己情報を提出する場合</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81951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10">
            <a:extLst>
              <a:ext uri="{FF2B5EF4-FFF2-40B4-BE49-F238E27FC236}">
                <a16:creationId xmlns:a16="http://schemas.microsoft.com/office/drawing/2014/main" id="{A7CCBF37-729C-4594-8383-06DED2C59215}"/>
              </a:ext>
            </a:extLst>
          </p:cNvPr>
          <p:cNvSpPr>
            <a:spLocks noGrp="1"/>
          </p:cNvSpPr>
          <p:nvPr>
            <p:ph type="body" sz="quarter" idx="10"/>
          </p:nvPr>
        </p:nvSpPr>
        <p:spPr>
          <a:xfrm>
            <a:off x="119063" y="4763"/>
            <a:ext cx="6626225" cy="719137"/>
          </a:xfrm>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収入状況の届出をする</a:t>
            </a:r>
          </a:p>
        </p:txBody>
      </p:sp>
      <p:sp>
        <p:nvSpPr>
          <p:cNvPr id="21" name="コンテンツ プレースホルダー 2">
            <a:extLst>
              <a:ext uri="{FF2B5EF4-FFF2-40B4-BE49-F238E27FC236}">
                <a16:creationId xmlns:a16="http://schemas.microsoft.com/office/drawing/2014/main" id="{546D63F2-0A1C-47C7-9454-66E6C7F911BE}"/>
              </a:ext>
            </a:extLst>
          </p:cNvPr>
          <p:cNvSpPr txBox="1">
            <a:spLocks/>
          </p:cNvSpPr>
          <p:nvPr/>
        </p:nvSpPr>
        <p:spPr>
          <a:xfrm>
            <a:off x="115887" y="3079506"/>
            <a:ext cx="6626225" cy="1839069"/>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marL="263525" indent="-263525"/>
            <a:r>
              <a:rPr lang="ja-JP" altLang="en-US" sz="1800" dirty="0"/>
              <a:t>①学校事務室に、上記</a:t>
            </a:r>
            <a:r>
              <a:rPr lang="en-US" altLang="ja-JP" sz="1800" dirty="0"/>
              <a:t>A</a:t>
            </a:r>
            <a:r>
              <a:rPr lang="ja-JP" altLang="en-US" sz="1800" dirty="0"/>
              <a:t>または</a:t>
            </a:r>
            <a:r>
              <a:rPr lang="en-US" altLang="ja-JP" sz="1800" dirty="0"/>
              <a:t>B</a:t>
            </a:r>
            <a:r>
              <a:rPr lang="ja-JP" altLang="en-US" sz="1800" dirty="0"/>
              <a:t>に該当する旨をご連絡いただき、収入状況届出を「不受理」していただくよう依頼してください。</a:t>
            </a:r>
            <a:endParaRPr lang="en-US" altLang="ja-JP" sz="1800" dirty="0"/>
          </a:p>
          <a:p>
            <a:pPr marL="263525" indent="-263525"/>
            <a:endParaRPr lang="en-US" altLang="ja-JP" sz="1800" dirty="0"/>
          </a:p>
          <a:p>
            <a:pPr marL="263525" indent="-263525"/>
            <a:r>
              <a:rPr lang="ja-JP" altLang="en-US" sz="1800" dirty="0"/>
              <a:t>②学校事務室にて「不受理」が完了したら、再度</a:t>
            </a:r>
            <a:r>
              <a:rPr lang="en-US" altLang="ja-JP" sz="1800" dirty="0"/>
              <a:t>e-Shien</a:t>
            </a:r>
            <a:r>
              <a:rPr lang="ja-JP" altLang="en-US" sz="1800" dirty="0"/>
              <a:t>にログインし、「保護者等情報届出」を行ってください。</a:t>
            </a:r>
            <a:endParaRPr lang="en-US" altLang="ja-JP" sz="1800" dirty="0"/>
          </a:p>
        </p:txBody>
      </p:sp>
      <p:sp>
        <p:nvSpPr>
          <p:cNvPr id="23" name="正方形/長方形 22">
            <a:extLst>
              <a:ext uri="{FF2B5EF4-FFF2-40B4-BE49-F238E27FC236}">
                <a16:creationId xmlns:a16="http://schemas.microsoft.com/office/drawing/2014/main" id="{44D3C4D7-6F7C-42D5-B5B0-9166EB4F3C11}"/>
              </a:ext>
            </a:extLst>
          </p:cNvPr>
          <p:cNvSpPr/>
          <p:nvPr/>
        </p:nvSpPr>
        <p:spPr bwMode="gray">
          <a:xfrm>
            <a:off x="115887" y="1643639"/>
            <a:ext cx="6522715" cy="102974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：保護者等の変更があるにもかかわらず、</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継続意向登録時に</a:t>
            </a:r>
            <a:endParaRPr lang="en-US" altLang="ja-JP"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「③ありません。」と登録してしまった場合</a:t>
            </a:r>
            <a:endParaRPr lang="en-US" altLang="ja-JP"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：マイナポータルで</a:t>
            </a:r>
            <a:r>
              <a:rPr lang="ja-JP" altLang="en-US" sz="18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自己情報取得中にエラーが発生した場合</a:t>
            </a:r>
            <a:endParaRPr lang="en-US" altLang="ja-JP" sz="16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3AF79038-1763-4F3A-BB60-B95D39F4C780}"/>
              </a:ext>
            </a:extLst>
          </p:cNvPr>
          <p:cNvSpPr/>
          <p:nvPr/>
        </p:nvSpPr>
        <p:spPr>
          <a:xfrm>
            <a:off x="115887" y="5473610"/>
            <a:ext cx="6626225" cy="3293200"/>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72000" bIns="45720" numCol="1" spcCol="0" rtlCol="0" fromWordArt="0" anchor="t" anchorCtr="0" forceAA="0" compatLnSpc="1">
            <a:prstTxWarp prst="textNoShape">
              <a:avLst/>
            </a:prstTxWarp>
            <a:noAutofit/>
          </a:bodyPr>
          <a:lstStyle>
            <a:defPPr>
              <a:defRPr lang="ja-JP"/>
            </a:defPPr>
            <a:lvl1pPr marL="0" algn="l" defTabSz="925880" rtl="0" eaLnBrk="1" latinLnBrk="0" hangingPunct="1">
              <a:defRPr kumimoji="1" sz="1822" kern="1200">
                <a:solidFill>
                  <a:schemeClr val="dk1"/>
                </a:solidFill>
                <a:latin typeface="+mn-lt"/>
                <a:ea typeface="+mn-ea"/>
                <a:cs typeface="+mn-cs"/>
              </a:defRPr>
            </a:lvl1pPr>
            <a:lvl2pPr marL="462940" algn="l" defTabSz="925880" rtl="0" eaLnBrk="1" latinLnBrk="0" hangingPunct="1">
              <a:defRPr kumimoji="1" sz="1822" kern="1200">
                <a:solidFill>
                  <a:schemeClr val="dk1"/>
                </a:solidFill>
                <a:latin typeface="+mn-lt"/>
                <a:ea typeface="+mn-ea"/>
                <a:cs typeface="+mn-cs"/>
              </a:defRPr>
            </a:lvl2pPr>
            <a:lvl3pPr marL="925880" algn="l" defTabSz="925880" rtl="0" eaLnBrk="1" latinLnBrk="0" hangingPunct="1">
              <a:defRPr kumimoji="1" sz="1822" kern="1200">
                <a:solidFill>
                  <a:schemeClr val="dk1"/>
                </a:solidFill>
                <a:latin typeface="+mn-lt"/>
                <a:ea typeface="+mn-ea"/>
                <a:cs typeface="+mn-cs"/>
              </a:defRPr>
            </a:lvl3pPr>
            <a:lvl4pPr marL="1388820" algn="l" defTabSz="925880" rtl="0" eaLnBrk="1" latinLnBrk="0" hangingPunct="1">
              <a:defRPr kumimoji="1" sz="1822" kern="1200">
                <a:solidFill>
                  <a:schemeClr val="dk1"/>
                </a:solidFill>
                <a:latin typeface="+mn-lt"/>
                <a:ea typeface="+mn-ea"/>
                <a:cs typeface="+mn-cs"/>
              </a:defRPr>
            </a:lvl4pPr>
            <a:lvl5pPr marL="1851759" algn="l" defTabSz="925880" rtl="0" eaLnBrk="1" latinLnBrk="0" hangingPunct="1">
              <a:defRPr kumimoji="1" sz="1822" kern="1200">
                <a:solidFill>
                  <a:schemeClr val="dk1"/>
                </a:solidFill>
                <a:latin typeface="+mn-lt"/>
                <a:ea typeface="+mn-ea"/>
                <a:cs typeface="+mn-cs"/>
              </a:defRPr>
            </a:lvl5pPr>
            <a:lvl6pPr marL="2314699" algn="l" defTabSz="925880" rtl="0" eaLnBrk="1" latinLnBrk="0" hangingPunct="1">
              <a:defRPr kumimoji="1" sz="1822" kern="1200">
                <a:solidFill>
                  <a:schemeClr val="dk1"/>
                </a:solidFill>
                <a:latin typeface="+mn-lt"/>
                <a:ea typeface="+mn-ea"/>
                <a:cs typeface="+mn-cs"/>
              </a:defRPr>
            </a:lvl6pPr>
            <a:lvl7pPr marL="2777640" algn="l" defTabSz="925880" rtl="0" eaLnBrk="1" latinLnBrk="0" hangingPunct="1">
              <a:defRPr kumimoji="1" sz="1822" kern="1200">
                <a:solidFill>
                  <a:schemeClr val="dk1"/>
                </a:solidFill>
                <a:latin typeface="+mn-lt"/>
                <a:ea typeface="+mn-ea"/>
                <a:cs typeface="+mn-cs"/>
              </a:defRPr>
            </a:lvl7pPr>
            <a:lvl8pPr marL="3240579" algn="l" defTabSz="925880" rtl="0" eaLnBrk="1" latinLnBrk="0" hangingPunct="1">
              <a:defRPr kumimoji="1" sz="1822" kern="1200">
                <a:solidFill>
                  <a:schemeClr val="dk1"/>
                </a:solidFill>
                <a:latin typeface="+mn-lt"/>
                <a:ea typeface="+mn-ea"/>
                <a:cs typeface="+mn-cs"/>
              </a:defRPr>
            </a:lvl8pPr>
            <a:lvl9pPr marL="3703519" algn="l" defTabSz="925880" rtl="0" eaLnBrk="1" latinLnBrk="0" hangingPunct="1">
              <a:defRPr kumimoji="1" sz="1822" kern="1200">
                <a:solidFill>
                  <a:schemeClr val="dk1"/>
                </a:solidFill>
                <a:latin typeface="+mn-lt"/>
                <a:ea typeface="+mn-ea"/>
                <a:cs typeface="+mn-cs"/>
              </a:defRPr>
            </a:lvl9pPr>
          </a:lstStyle>
          <a:p>
            <a:endPar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ページの「</a:t>
            </a:r>
            <a:r>
              <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Q.</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保護者等の変動（追加・削除）はありますか？」では</a:t>
            </a:r>
            <a:endPar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「保護者等の変動（追加・削除）はありません。」</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を選択</a:t>
            </a:r>
            <a:endPar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ページの画面では、該当の保護者等の収入状況提出方法を</a:t>
            </a:r>
            <a:r>
              <a:rPr lang="ja-JP" altLang="en-US" sz="18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a:t>
            </a:r>
            <a:endParaRPr lang="en-US" altLang="ja-JP" sz="18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番号を入力する」</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に変更</a:t>
            </a:r>
          </a:p>
          <a:p>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「今まで個人番号を提出していない又は提出済個人番号に変更が</a:t>
            </a:r>
            <a:endParaRPr lang="en-US" altLang="ja-JP" sz="18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ある」のチェックボックスに✔</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すると、個人番号入力欄が表示されますの</a:t>
            </a:r>
            <a:endPar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で、</a:t>
            </a:r>
            <a:r>
              <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桁のマイナンバーを入力して申請してください。</a:t>
            </a:r>
          </a:p>
          <a:p>
            <a:pPr marL="177800" indent="-177800"/>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55">
            <a:extLst>
              <a:ext uri="{FF2B5EF4-FFF2-40B4-BE49-F238E27FC236}">
                <a16:creationId xmlns:a16="http://schemas.microsoft.com/office/drawing/2014/main" id="{A31B08E1-2A03-46B2-897A-AB85300DC947}"/>
              </a:ext>
            </a:extLst>
          </p:cNvPr>
          <p:cNvSpPr/>
          <p:nvPr/>
        </p:nvSpPr>
        <p:spPr>
          <a:xfrm>
            <a:off x="115887" y="5324702"/>
            <a:ext cx="1975803" cy="333147"/>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r>
              <a:rPr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の場合）</a:t>
            </a:r>
            <a:endPar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a:extLst>
              <a:ext uri="{FF2B5EF4-FFF2-40B4-BE49-F238E27FC236}">
                <a16:creationId xmlns:a16="http://schemas.microsoft.com/office/drawing/2014/main" id="{0C54E856-5F9A-40BE-B6F2-93A4DC6B915A}"/>
              </a:ext>
            </a:extLst>
          </p:cNvPr>
          <p:cNvSpPr/>
          <p:nvPr/>
        </p:nvSpPr>
        <p:spPr bwMode="gray">
          <a:xfrm>
            <a:off x="119063" y="856513"/>
            <a:ext cx="6522715" cy="657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次に該当する場合は、下記手順で「保護者等情報変更届出」を行ってください。</a:t>
            </a:r>
            <a:endPar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C2AF4653-FA37-4598-BA60-7AFFB98073E6}"/>
              </a:ext>
            </a:extLst>
          </p:cNvPr>
          <p:cNvSpPr txBox="1"/>
          <p:nvPr/>
        </p:nvSpPr>
        <p:spPr>
          <a:xfrm>
            <a:off x="773659" y="4566371"/>
            <a:ext cx="1318031" cy="369332"/>
          </a:xfrm>
          <a:prstGeom prst="rect">
            <a:avLst/>
          </a:prstGeom>
          <a:solidFill>
            <a:schemeClr val="bg1"/>
          </a:solidFill>
          <a:ln w="19050">
            <a:solidFill>
              <a:schemeClr val="accent4"/>
            </a:solidFill>
          </a:ln>
        </p:spPr>
        <p:txBody>
          <a:bodyPr wrap="square" rtlCol="0">
            <a:spAutoFit/>
          </a:bodyPr>
          <a:lstStyle/>
          <a:p>
            <a:r>
              <a:rPr lang="en-US" altLang="ja-JP" sz="1800" dirty="0">
                <a:solidFill>
                  <a:srgbClr val="000000"/>
                </a:solidFill>
              </a:rPr>
              <a:t>19</a:t>
            </a:r>
            <a:r>
              <a:rPr lang="ja-JP" altLang="en-US" sz="1800" dirty="0">
                <a:solidFill>
                  <a:srgbClr val="000000"/>
                </a:solidFill>
              </a:rPr>
              <a:t>ページへ</a:t>
            </a:r>
            <a:endParaRPr kumimoji="1" lang="ja-JP" altLang="en-US" sz="1800" dirty="0">
              <a:solidFill>
                <a:srgbClr val="000000"/>
              </a:solidFill>
            </a:endParaRPr>
          </a:p>
        </p:txBody>
      </p:sp>
      <p:sp>
        <p:nvSpPr>
          <p:cNvPr id="9" name="右矢印 79">
            <a:extLst>
              <a:ext uri="{FF2B5EF4-FFF2-40B4-BE49-F238E27FC236}">
                <a16:creationId xmlns:a16="http://schemas.microsoft.com/office/drawing/2014/main" id="{12F2B579-5771-4283-8EFE-18875AD91FC6}"/>
              </a:ext>
            </a:extLst>
          </p:cNvPr>
          <p:cNvSpPr/>
          <p:nvPr/>
        </p:nvSpPr>
        <p:spPr>
          <a:xfrm>
            <a:off x="426247" y="4563833"/>
            <a:ext cx="262094" cy="369332"/>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テキスト ボックス 9">
            <a:extLst>
              <a:ext uri="{FF2B5EF4-FFF2-40B4-BE49-F238E27FC236}">
                <a16:creationId xmlns:a16="http://schemas.microsoft.com/office/drawing/2014/main" id="{6AF11127-39C0-42EF-ABCE-1F6D38803BDA}"/>
              </a:ext>
            </a:extLst>
          </p:cNvPr>
          <p:cNvSpPr txBox="1"/>
          <p:nvPr/>
        </p:nvSpPr>
        <p:spPr>
          <a:xfrm>
            <a:off x="688341" y="6405440"/>
            <a:ext cx="1318031" cy="369332"/>
          </a:xfrm>
          <a:prstGeom prst="rect">
            <a:avLst/>
          </a:prstGeom>
          <a:solidFill>
            <a:schemeClr val="bg1"/>
          </a:solidFill>
          <a:ln w="19050">
            <a:solidFill>
              <a:schemeClr val="accent4"/>
            </a:solidFill>
          </a:ln>
        </p:spPr>
        <p:txBody>
          <a:bodyPr wrap="square" rtlCol="0">
            <a:spAutoFit/>
          </a:bodyPr>
          <a:lstStyle/>
          <a:p>
            <a:r>
              <a:rPr lang="en-US" altLang="ja-JP" sz="1800" dirty="0">
                <a:solidFill>
                  <a:srgbClr val="000000"/>
                </a:solidFill>
              </a:rPr>
              <a:t>26</a:t>
            </a:r>
            <a:r>
              <a:rPr lang="ja-JP" altLang="en-US" sz="1800" dirty="0">
                <a:solidFill>
                  <a:srgbClr val="000000"/>
                </a:solidFill>
              </a:rPr>
              <a:t>ページへ</a:t>
            </a:r>
            <a:endParaRPr kumimoji="1" lang="ja-JP" altLang="en-US" sz="1800" dirty="0">
              <a:solidFill>
                <a:srgbClr val="000000"/>
              </a:solidFill>
            </a:endParaRPr>
          </a:p>
        </p:txBody>
      </p:sp>
      <p:sp>
        <p:nvSpPr>
          <p:cNvPr id="11" name="右矢印 79">
            <a:extLst>
              <a:ext uri="{FF2B5EF4-FFF2-40B4-BE49-F238E27FC236}">
                <a16:creationId xmlns:a16="http://schemas.microsoft.com/office/drawing/2014/main" id="{95AA8006-4718-4AFB-BB85-FA59D14B3277}"/>
              </a:ext>
            </a:extLst>
          </p:cNvPr>
          <p:cNvSpPr/>
          <p:nvPr/>
        </p:nvSpPr>
        <p:spPr>
          <a:xfrm>
            <a:off x="340929" y="6402902"/>
            <a:ext cx="262094" cy="369332"/>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576090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48" y="5682773"/>
            <a:ext cx="3472813" cy="3881041"/>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964" y="1371229"/>
            <a:ext cx="3684850" cy="4121017"/>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 </a:t>
            </a:r>
            <a:r>
              <a:rPr lang="ja-JP" altLang="en-US" dirty="0">
                <a:solidFill>
                  <a:srgbClr val="000000"/>
                </a:solidFill>
              </a:rPr>
              <a:t>収入状況の届出をする</a:t>
            </a:r>
          </a:p>
        </p:txBody>
      </p:sp>
      <p:sp>
        <p:nvSpPr>
          <p:cNvPr id="34" name="正方形/長方形 33"/>
          <p:cNvSpPr/>
          <p:nvPr/>
        </p:nvSpPr>
        <p:spPr>
          <a:xfrm>
            <a:off x="236218" y="839661"/>
            <a:ext cx="6551929"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収入状況届出入力内容確認画面</a:t>
            </a:r>
          </a:p>
        </p:txBody>
      </p:sp>
      <p:sp>
        <p:nvSpPr>
          <p:cNvPr id="18" name="正方形/長方形 17"/>
          <p:cNvSpPr/>
          <p:nvPr/>
        </p:nvSpPr>
        <p:spPr>
          <a:xfrm>
            <a:off x="4593875" y="1499074"/>
            <a:ext cx="2124075" cy="2283639"/>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生徒情報、保護者等情報が正しいことを確認します。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内容を確認し、チェックします。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「本内容で申請する」ボタンをクリックします。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541315" y="6131085"/>
            <a:ext cx="126237" cy="2797761"/>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角丸四角形 21"/>
          <p:cNvSpPr/>
          <p:nvPr/>
        </p:nvSpPr>
        <p:spPr>
          <a:xfrm>
            <a:off x="4743230" y="1371229"/>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フローチャート: せん孔テープ 1"/>
          <p:cNvSpPr/>
          <p:nvPr/>
        </p:nvSpPr>
        <p:spPr>
          <a:xfrm>
            <a:off x="152230" y="5398322"/>
            <a:ext cx="4162193" cy="297374"/>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 name="グループ化 3"/>
          <p:cNvGrpSpPr/>
          <p:nvPr/>
        </p:nvGrpSpPr>
        <p:grpSpPr>
          <a:xfrm>
            <a:off x="4630224" y="2575780"/>
            <a:ext cx="198178" cy="281733"/>
            <a:chOff x="4707498" y="2767507"/>
            <a:chExt cx="198178" cy="281733"/>
          </a:xfrm>
        </p:grpSpPr>
        <p:sp>
          <p:nvSpPr>
            <p:cNvPr id="73" name="円/楕円 72"/>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3" name="グループ化 2"/>
          <p:cNvGrpSpPr/>
          <p:nvPr/>
        </p:nvGrpSpPr>
        <p:grpSpPr>
          <a:xfrm>
            <a:off x="4630224" y="1706457"/>
            <a:ext cx="198178" cy="281733"/>
            <a:chOff x="4707498" y="1706457"/>
            <a:chExt cx="198178" cy="281733"/>
          </a:xfrm>
        </p:grpSpPr>
        <p:sp>
          <p:nvSpPr>
            <p:cNvPr id="79" name="円/楕円 7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25" name="正方形/長方形 24"/>
          <p:cNvSpPr/>
          <p:nvPr/>
        </p:nvSpPr>
        <p:spPr>
          <a:xfrm>
            <a:off x="367488" y="2520006"/>
            <a:ext cx="3548210" cy="284932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2" name="グループ化 41"/>
          <p:cNvGrpSpPr/>
          <p:nvPr/>
        </p:nvGrpSpPr>
        <p:grpSpPr>
          <a:xfrm>
            <a:off x="324162" y="5938945"/>
            <a:ext cx="198178" cy="281733"/>
            <a:chOff x="4707498" y="3412377"/>
            <a:chExt cx="198178" cy="281733"/>
          </a:xfrm>
        </p:grpSpPr>
        <p:sp>
          <p:nvSpPr>
            <p:cNvPr id="43" name="円/楕円 42"/>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4"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grpSp>
        <p:nvGrpSpPr>
          <p:cNvPr id="48" name="グループ化 47"/>
          <p:cNvGrpSpPr/>
          <p:nvPr/>
        </p:nvGrpSpPr>
        <p:grpSpPr>
          <a:xfrm>
            <a:off x="236821" y="2281761"/>
            <a:ext cx="198178" cy="281733"/>
            <a:chOff x="4707498" y="1706457"/>
            <a:chExt cx="198178" cy="281733"/>
          </a:xfrm>
        </p:grpSpPr>
        <p:sp>
          <p:nvSpPr>
            <p:cNvPr id="49" name="円/楕円 4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39" name="正方形/長方形 38"/>
          <p:cNvSpPr/>
          <p:nvPr/>
        </p:nvSpPr>
        <p:spPr>
          <a:xfrm>
            <a:off x="329166" y="9294062"/>
            <a:ext cx="1237570" cy="29281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kumimoji="1" lang="ja-JP" altLang="en-US"/>
          </a:p>
        </p:txBody>
      </p:sp>
      <p:grpSp>
        <p:nvGrpSpPr>
          <p:cNvPr id="40" name="グループ化 39"/>
          <p:cNvGrpSpPr/>
          <p:nvPr/>
        </p:nvGrpSpPr>
        <p:grpSpPr>
          <a:xfrm>
            <a:off x="205420" y="9273348"/>
            <a:ext cx="198178" cy="281733"/>
            <a:chOff x="1417887" y="6988436"/>
            <a:chExt cx="198178" cy="281733"/>
          </a:xfrm>
        </p:grpSpPr>
        <p:sp>
          <p:nvSpPr>
            <p:cNvPr id="41"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45" name="コンテンツ プレースホルダー 2"/>
            <p:cNvSpPr txBox="1">
              <a:spLocks/>
            </p:cNvSpPr>
            <p:nvPr/>
          </p:nvSpPr>
          <p:spPr>
            <a:xfrm>
              <a:off x="1461452" y="6988436"/>
              <a:ext cx="125593" cy="281733"/>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46" name="正方形/長方形 45"/>
          <p:cNvSpPr/>
          <p:nvPr/>
        </p:nvSpPr>
        <p:spPr>
          <a:xfrm>
            <a:off x="493632" y="7507667"/>
            <a:ext cx="3308347" cy="498654"/>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kumimoji="1" lang="ja-JP" altLang="en-US"/>
          </a:p>
        </p:txBody>
      </p:sp>
      <p:grpSp>
        <p:nvGrpSpPr>
          <p:cNvPr id="47" name="グループ化 46"/>
          <p:cNvGrpSpPr/>
          <p:nvPr/>
        </p:nvGrpSpPr>
        <p:grpSpPr>
          <a:xfrm>
            <a:off x="258723" y="7396289"/>
            <a:ext cx="198178" cy="281733"/>
            <a:chOff x="1417887" y="6988436"/>
            <a:chExt cx="198178" cy="281733"/>
          </a:xfrm>
        </p:grpSpPr>
        <p:sp>
          <p:nvSpPr>
            <p:cNvPr id="51"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52" name="コンテンツ プレースホルダー 2"/>
            <p:cNvSpPr txBox="1">
              <a:spLocks/>
            </p:cNvSpPr>
            <p:nvPr/>
          </p:nvSpPr>
          <p:spPr>
            <a:xfrm>
              <a:off x="1461452" y="6988436"/>
              <a:ext cx="125593" cy="281733"/>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55" name="テキスト ボックス 54"/>
          <p:cNvSpPr txBox="1"/>
          <p:nvPr/>
        </p:nvSpPr>
        <p:spPr>
          <a:xfrm>
            <a:off x="5767394" y="3671251"/>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18</a:t>
            </a:r>
            <a:r>
              <a:rPr lang="ja-JP" altLang="en-US" sz="1200" dirty="0">
                <a:solidFill>
                  <a:srgbClr val="000000"/>
                </a:solidFill>
              </a:rPr>
              <a:t>ページへ</a:t>
            </a:r>
            <a:endParaRPr kumimoji="1" lang="ja-JP" altLang="en-US" sz="1200" dirty="0">
              <a:solidFill>
                <a:srgbClr val="000000"/>
              </a:solidFill>
            </a:endParaRPr>
          </a:p>
        </p:txBody>
      </p:sp>
      <p:sp>
        <p:nvSpPr>
          <p:cNvPr id="54" name="正方形/長方形 53"/>
          <p:cNvSpPr/>
          <p:nvPr/>
        </p:nvSpPr>
        <p:spPr>
          <a:xfrm>
            <a:off x="4593950" y="4209701"/>
            <a:ext cx="2124000" cy="2459796"/>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72000" bIns="45720" numCol="1" spcCol="0" rtlCol="0" fromWordArt="0" anchor="t" anchorCtr="0" forceAA="0" compatLnSpc="1">
            <a:prstTxWarp prst="textNoShape">
              <a:avLst/>
            </a:prstTxWarp>
            <a:noAutofit/>
          </a:bodyPr>
          <a:lstStyle>
            <a:defPPr>
              <a:defRPr lang="ja-JP"/>
            </a:defPPr>
            <a:lvl1pPr marL="0" algn="l" defTabSz="925880" rtl="0" eaLnBrk="1" latinLnBrk="0" hangingPunct="1">
              <a:defRPr kumimoji="1" sz="1822" kern="1200">
                <a:solidFill>
                  <a:schemeClr val="dk1"/>
                </a:solidFill>
                <a:latin typeface="+mn-lt"/>
                <a:ea typeface="+mn-ea"/>
                <a:cs typeface="+mn-cs"/>
              </a:defRPr>
            </a:lvl1pPr>
            <a:lvl2pPr marL="462940" algn="l" defTabSz="925880" rtl="0" eaLnBrk="1" latinLnBrk="0" hangingPunct="1">
              <a:defRPr kumimoji="1" sz="1822" kern="1200">
                <a:solidFill>
                  <a:schemeClr val="dk1"/>
                </a:solidFill>
                <a:latin typeface="+mn-lt"/>
                <a:ea typeface="+mn-ea"/>
                <a:cs typeface="+mn-cs"/>
              </a:defRPr>
            </a:lvl2pPr>
            <a:lvl3pPr marL="925880" algn="l" defTabSz="925880" rtl="0" eaLnBrk="1" latinLnBrk="0" hangingPunct="1">
              <a:defRPr kumimoji="1" sz="1822" kern="1200">
                <a:solidFill>
                  <a:schemeClr val="dk1"/>
                </a:solidFill>
                <a:latin typeface="+mn-lt"/>
                <a:ea typeface="+mn-ea"/>
                <a:cs typeface="+mn-cs"/>
              </a:defRPr>
            </a:lvl3pPr>
            <a:lvl4pPr marL="1388820" algn="l" defTabSz="925880" rtl="0" eaLnBrk="1" latinLnBrk="0" hangingPunct="1">
              <a:defRPr kumimoji="1" sz="1822" kern="1200">
                <a:solidFill>
                  <a:schemeClr val="dk1"/>
                </a:solidFill>
                <a:latin typeface="+mn-lt"/>
                <a:ea typeface="+mn-ea"/>
                <a:cs typeface="+mn-cs"/>
              </a:defRPr>
            </a:lvl4pPr>
            <a:lvl5pPr marL="1851759" algn="l" defTabSz="925880" rtl="0" eaLnBrk="1" latinLnBrk="0" hangingPunct="1">
              <a:defRPr kumimoji="1" sz="1822" kern="1200">
                <a:solidFill>
                  <a:schemeClr val="dk1"/>
                </a:solidFill>
                <a:latin typeface="+mn-lt"/>
                <a:ea typeface="+mn-ea"/>
                <a:cs typeface="+mn-cs"/>
              </a:defRPr>
            </a:lvl5pPr>
            <a:lvl6pPr marL="2314699" algn="l" defTabSz="925880" rtl="0" eaLnBrk="1" latinLnBrk="0" hangingPunct="1">
              <a:defRPr kumimoji="1" sz="1822" kern="1200">
                <a:solidFill>
                  <a:schemeClr val="dk1"/>
                </a:solidFill>
                <a:latin typeface="+mn-lt"/>
                <a:ea typeface="+mn-ea"/>
                <a:cs typeface="+mn-cs"/>
              </a:defRPr>
            </a:lvl6pPr>
            <a:lvl7pPr marL="2777640" algn="l" defTabSz="925880" rtl="0" eaLnBrk="1" latinLnBrk="0" hangingPunct="1">
              <a:defRPr kumimoji="1" sz="1822" kern="1200">
                <a:solidFill>
                  <a:schemeClr val="dk1"/>
                </a:solidFill>
                <a:latin typeface="+mn-lt"/>
                <a:ea typeface="+mn-ea"/>
                <a:cs typeface="+mn-cs"/>
              </a:defRPr>
            </a:lvl7pPr>
            <a:lvl8pPr marL="3240579" algn="l" defTabSz="925880" rtl="0" eaLnBrk="1" latinLnBrk="0" hangingPunct="1">
              <a:defRPr kumimoji="1" sz="1822" kern="1200">
                <a:solidFill>
                  <a:schemeClr val="dk1"/>
                </a:solidFill>
                <a:latin typeface="+mn-lt"/>
                <a:ea typeface="+mn-ea"/>
                <a:cs typeface="+mn-cs"/>
              </a:defRPr>
            </a:lvl8pPr>
            <a:lvl9pPr marL="3703519" algn="l" defTabSz="925880" rtl="0" eaLnBrk="1" latinLnBrk="0" hangingPunct="1">
              <a:defRPr kumimoji="1" sz="1822" kern="1200">
                <a:solidFill>
                  <a:schemeClr val="dk1"/>
                </a:solidFill>
                <a:latin typeface="+mn-lt"/>
                <a:ea typeface="+mn-ea"/>
                <a:cs typeface="+mn-cs"/>
              </a:defRPr>
            </a:lvl9p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メールアドレスについての確認事項は、メールアドレスを入力した場合のみ表示されます。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前の画面の入力内容を修正する場合、「収入状況届出</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に戻る」ボタンをクリックします。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a:xfrm>
            <a:off x="4743305" y="4081856"/>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7" name="グループ化 56"/>
          <p:cNvGrpSpPr/>
          <p:nvPr/>
        </p:nvGrpSpPr>
        <p:grpSpPr>
          <a:xfrm>
            <a:off x="4651533" y="4426935"/>
            <a:ext cx="198178" cy="281733"/>
            <a:chOff x="1417887" y="6988436"/>
            <a:chExt cx="198178" cy="281733"/>
          </a:xfrm>
        </p:grpSpPr>
        <p:sp>
          <p:nvSpPr>
            <p:cNvPr id="58" name="円/楕円 81"/>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59" name="コンテンツ プレースホルダー 2"/>
            <p:cNvSpPr txBox="1">
              <a:spLocks/>
            </p:cNvSpPr>
            <p:nvPr/>
          </p:nvSpPr>
          <p:spPr>
            <a:xfrm>
              <a:off x="1461452" y="6988436"/>
              <a:ext cx="125593" cy="281733"/>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60" name="グループ化 59"/>
          <p:cNvGrpSpPr/>
          <p:nvPr/>
        </p:nvGrpSpPr>
        <p:grpSpPr>
          <a:xfrm>
            <a:off x="4624871" y="5481173"/>
            <a:ext cx="198178" cy="281733"/>
            <a:chOff x="1417887" y="6998596"/>
            <a:chExt cx="198178" cy="281733"/>
          </a:xfrm>
        </p:grpSpPr>
        <p:sp>
          <p:nvSpPr>
            <p:cNvPr id="61" name="円/楕円 81"/>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62" name="コンテンツ プレースホルダー 2"/>
            <p:cNvSpPr txBox="1">
              <a:spLocks/>
            </p:cNvSpPr>
            <p:nvPr/>
          </p:nvSpPr>
          <p:spPr>
            <a:xfrm>
              <a:off x="1453832" y="6998596"/>
              <a:ext cx="125593" cy="281733"/>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53" name="グループ化 52"/>
          <p:cNvGrpSpPr/>
          <p:nvPr/>
        </p:nvGrpSpPr>
        <p:grpSpPr>
          <a:xfrm>
            <a:off x="4640263" y="3183778"/>
            <a:ext cx="198178" cy="281733"/>
            <a:chOff x="4707498" y="3412377"/>
            <a:chExt cx="198178" cy="281733"/>
          </a:xfrm>
        </p:grpSpPr>
        <p:sp>
          <p:nvSpPr>
            <p:cNvPr id="63" name="円/楕円 63"/>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4"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sp>
        <p:nvSpPr>
          <p:cNvPr id="65" name="正方形/長方形 64"/>
          <p:cNvSpPr/>
          <p:nvPr/>
        </p:nvSpPr>
        <p:spPr>
          <a:xfrm>
            <a:off x="1695756" y="9335523"/>
            <a:ext cx="855302" cy="22631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6" name="グループ化 65"/>
          <p:cNvGrpSpPr/>
          <p:nvPr/>
        </p:nvGrpSpPr>
        <p:grpSpPr>
          <a:xfrm>
            <a:off x="1609552" y="9054135"/>
            <a:ext cx="198178" cy="281733"/>
            <a:chOff x="4707498" y="3412377"/>
            <a:chExt cx="198178" cy="281733"/>
          </a:xfrm>
        </p:grpSpPr>
        <p:sp>
          <p:nvSpPr>
            <p:cNvPr id="67" name="円/楕円 64"/>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8"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３</a:t>
              </a:r>
            </a:p>
          </p:txBody>
        </p:sp>
      </p:grpSp>
    </p:spTree>
    <p:extLst>
      <p:ext uri="{BB962C8B-B14F-4D97-AF65-F5344CB8AC3E}">
        <p14:creationId xmlns:p14="http://schemas.microsoft.com/office/powerpoint/2010/main" val="481113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16" y="4502631"/>
            <a:ext cx="4273666" cy="2072820"/>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9182" y="8217365"/>
            <a:ext cx="3816414" cy="1162049"/>
          </a:xfrm>
          <a:prstGeom prst="rect">
            <a:avLst/>
          </a:prstGeom>
        </p:spPr>
      </p:pic>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557" y="1499075"/>
            <a:ext cx="3994380" cy="2512486"/>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収入状況の届出をする</a:t>
            </a:r>
          </a:p>
        </p:txBody>
      </p:sp>
      <p:sp>
        <p:nvSpPr>
          <p:cNvPr id="34" name="正方形/長方形 33"/>
          <p:cNvSpPr/>
          <p:nvPr/>
        </p:nvSpPr>
        <p:spPr>
          <a:xfrm>
            <a:off x="236219" y="839661"/>
            <a:ext cx="6540237"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収入状況届出結果画面</a:t>
            </a:r>
          </a:p>
        </p:txBody>
      </p:sp>
      <p:sp>
        <p:nvSpPr>
          <p:cNvPr id="13" name="正方形/長方形 12"/>
          <p:cNvSpPr/>
          <p:nvPr/>
        </p:nvSpPr>
        <p:spPr>
          <a:xfrm>
            <a:off x="4652382" y="1499075"/>
            <a:ext cx="2124075" cy="1357767"/>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5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届出の登録結果が表示されます。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以上で収入状況届出は完了です。審査が完了するのをお待ちください。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341557" y="1499075"/>
            <a:ext cx="4212355" cy="263499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角丸四角形 19"/>
          <p:cNvSpPr/>
          <p:nvPr/>
        </p:nvSpPr>
        <p:spPr>
          <a:xfrm>
            <a:off x="4820504" y="1354171"/>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4707498" y="1579457"/>
            <a:ext cx="198178" cy="281733"/>
            <a:chOff x="4707498" y="1706457"/>
            <a:chExt cx="198178" cy="281733"/>
          </a:xfrm>
        </p:grpSpPr>
        <p:sp>
          <p:nvSpPr>
            <p:cNvPr id="24" name="円/楕円 23"/>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25"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28" name="グループ化 27"/>
          <p:cNvGrpSpPr/>
          <p:nvPr/>
        </p:nvGrpSpPr>
        <p:grpSpPr>
          <a:xfrm>
            <a:off x="96856" y="1530651"/>
            <a:ext cx="198178" cy="281733"/>
            <a:chOff x="4707498" y="1706457"/>
            <a:chExt cx="198178" cy="281733"/>
          </a:xfrm>
        </p:grpSpPr>
        <p:sp>
          <p:nvSpPr>
            <p:cNvPr id="29" name="円/楕円 2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17" name="正方形/長方形 16"/>
          <p:cNvSpPr/>
          <p:nvPr/>
        </p:nvSpPr>
        <p:spPr>
          <a:xfrm>
            <a:off x="224526" y="7300270"/>
            <a:ext cx="6551930"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ポータル画面</a:t>
            </a:r>
          </a:p>
        </p:txBody>
      </p:sp>
      <p:sp>
        <p:nvSpPr>
          <p:cNvPr id="18" name="正方形/長方形 17"/>
          <p:cNvSpPr/>
          <p:nvPr/>
        </p:nvSpPr>
        <p:spPr>
          <a:xfrm>
            <a:off x="4652381" y="7897790"/>
            <a:ext cx="2124075" cy="119416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審査状況、審査結果、申請内容を確認する場合は、「表示」ボタンをクリックします。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3461989" y="9112577"/>
            <a:ext cx="705033" cy="24746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角丸四角形 21"/>
          <p:cNvSpPr/>
          <p:nvPr/>
        </p:nvSpPr>
        <p:spPr>
          <a:xfrm>
            <a:off x="4808811" y="7799038"/>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6" name="グループ化 25"/>
          <p:cNvGrpSpPr/>
          <p:nvPr/>
        </p:nvGrpSpPr>
        <p:grpSpPr>
          <a:xfrm>
            <a:off x="4697638" y="8113879"/>
            <a:ext cx="198178" cy="281733"/>
            <a:chOff x="4707498" y="1706457"/>
            <a:chExt cx="198178" cy="281733"/>
          </a:xfrm>
        </p:grpSpPr>
        <p:sp>
          <p:nvSpPr>
            <p:cNvPr id="27" name="円/楕円 25"/>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3"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5" name="図 4"/>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634576" y="9130905"/>
            <a:ext cx="657225" cy="228600"/>
          </a:xfrm>
          <a:prstGeom prst="rect">
            <a:avLst/>
          </a:prstGeom>
        </p:spPr>
      </p:pic>
      <p:pic>
        <p:nvPicPr>
          <p:cNvPr id="39" name="図 38"/>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24526" y="7726295"/>
            <a:ext cx="4166750" cy="1206056"/>
          </a:xfrm>
          <a:prstGeom prst="rect">
            <a:avLst/>
          </a:prstGeom>
        </p:spPr>
      </p:pic>
      <p:grpSp>
        <p:nvGrpSpPr>
          <p:cNvPr id="40" name="グループ化 39"/>
          <p:cNvGrpSpPr/>
          <p:nvPr/>
        </p:nvGrpSpPr>
        <p:grpSpPr>
          <a:xfrm>
            <a:off x="155556" y="4265199"/>
            <a:ext cx="198178" cy="281733"/>
            <a:chOff x="1417887" y="6988436"/>
            <a:chExt cx="198178" cy="281733"/>
          </a:xfrm>
        </p:grpSpPr>
        <p:sp>
          <p:nvSpPr>
            <p:cNvPr id="41"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2"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43" name="グループ化 42"/>
          <p:cNvGrpSpPr/>
          <p:nvPr/>
        </p:nvGrpSpPr>
        <p:grpSpPr>
          <a:xfrm>
            <a:off x="331154" y="4572057"/>
            <a:ext cx="198178" cy="281733"/>
            <a:chOff x="1417887" y="6988436"/>
            <a:chExt cx="198178" cy="281733"/>
          </a:xfrm>
        </p:grpSpPr>
        <p:sp>
          <p:nvSpPr>
            <p:cNvPr id="44"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5"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46" name="正方形/長方形 45"/>
          <p:cNvSpPr/>
          <p:nvPr/>
        </p:nvSpPr>
        <p:spPr>
          <a:xfrm>
            <a:off x="4608363" y="3025959"/>
            <a:ext cx="2205619" cy="3779242"/>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審査が完了すると、学校から通知書が届きます。メールアドレスを登録した場合は、審査完了をお知らせするメールも届きます。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4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shien</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mext.go.jp</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」から送信</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されます。受信拒否設定</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等に問題がないかご確認</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ください。</a:t>
            </a: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送信元が異なるメールが</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届いた場合、不審メール</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の可能性があります。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判断に迷う場合は学校</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に問い合わせてください。</a:t>
            </a:r>
          </a:p>
        </p:txBody>
      </p:sp>
      <p:sp>
        <p:nvSpPr>
          <p:cNvPr id="47" name="角丸四角形 46"/>
          <p:cNvSpPr/>
          <p:nvPr/>
        </p:nvSpPr>
        <p:spPr>
          <a:xfrm>
            <a:off x="4841014" y="2915994"/>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8" name="グループ化 47"/>
          <p:cNvGrpSpPr/>
          <p:nvPr/>
        </p:nvGrpSpPr>
        <p:grpSpPr>
          <a:xfrm>
            <a:off x="4676944" y="3221186"/>
            <a:ext cx="198178" cy="281733"/>
            <a:chOff x="1417887" y="6988436"/>
            <a:chExt cx="198178" cy="281733"/>
          </a:xfrm>
        </p:grpSpPr>
        <p:sp>
          <p:nvSpPr>
            <p:cNvPr id="49"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0"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51" name="グループ化 50"/>
          <p:cNvGrpSpPr/>
          <p:nvPr/>
        </p:nvGrpSpPr>
        <p:grpSpPr>
          <a:xfrm>
            <a:off x="4669009" y="4512867"/>
            <a:ext cx="198178" cy="281733"/>
            <a:chOff x="1417887" y="6988436"/>
            <a:chExt cx="198178" cy="281733"/>
          </a:xfrm>
        </p:grpSpPr>
        <p:sp>
          <p:nvSpPr>
            <p:cNvPr id="52"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3"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54" name="正方形/長方形 53"/>
          <p:cNvSpPr/>
          <p:nvPr/>
        </p:nvSpPr>
        <p:spPr>
          <a:xfrm>
            <a:off x="572897" y="4731975"/>
            <a:ext cx="2026993" cy="9569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5" name="グループ化 34"/>
          <p:cNvGrpSpPr/>
          <p:nvPr/>
        </p:nvGrpSpPr>
        <p:grpSpPr>
          <a:xfrm>
            <a:off x="3291801" y="8866818"/>
            <a:ext cx="198178" cy="281733"/>
            <a:chOff x="4707498" y="1706457"/>
            <a:chExt cx="198178" cy="281733"/>
          </a:xfrm>
        </p:grpSpPr>
        <p:sp>
          <p:nvSpPr>
            <p:cNvPr id="36" name="円/楕円 2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Tree>
    <p:extLst>
      <p:ext uri="{BB962C8B-B14F-4D97-AF65-F5344CB8AC3E}">
        <p14:creationId xmlns:p14="http://schemas.microsoft.com/office/powerpoint/2010/main" val="210734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52" y="1920860"/>
            <a:ext cx="4267487" cy="2877360"/>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27677" y="5390836"/>
            <a:ext cx="4004459" cy="3124143"/>
          </a:xfrm>
          <a:prstGeom prst="rect">
            <a:avLst/>
          </a:prstGeom>
          <a:ln>
            <a:noFill/>
          </a:ln>
        </p:spPr>
      </p:pic>
      <p:sp>
        <p:nvSpPr>
          <p:cNvPr id="48" name="正方形/長方形 47"/>
          <p:cNvSpPr/>
          <p:nvPr/>
        </p:nvSpPr>
        <p:spPr>
          <a:xfrm>
            <a:off x="236220" y="732283"/>
            <a:ext cx="6480000" cy="6681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保護者等情報の変更の届出を行います。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保護者等に変更があり追加・削除を行う場合や保護者等の連絡先等の情報を変更する場合、税の更正があった場合等に保護者等情報変更の届出が必要となります。</a:t>
            </a:r>
          </a:p>
        </p:txBody>
      </p:sp>
      <p:sp>
        <p:nvSpPr>
          <p:cNvPr id="11" name="テキスト プレースホルダー 10"/>
          <p:cNvSpPr>
            <a:spLocks noGrp="1"/>
          </p:cNvSpPr>
          <p:nvPr>
            <p:ph type="body" sz="quarter" idx="10"/>
          </p:nvPr>
        </p:nvSpPr>
        <p:spPr>
          <a:xfrm>
            <a:off x="119207" y="4192"/>
            <a:ext cx="6037753" cy="720000"/>
          </a:xfrm>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2-4.</a:t>
            </a:r>
            <a:r>
              <a:rPr lang="ja-JP" altLang="en-US" dirty="0">
                <a:solidFill>
                  <a:srgbClr val="000000"/>
                </a:solidFill>
              </a:rPr>
              <a:t> 保護者等情報の変更の届出をする</a:t>
            </a:r>
          </a:p>
        </p:txBody>
      </p:sp>
      <p:sp>
        <p:nvSpPr>
          <p:cNvPr id="34" name="正方形/長方形 33"/>
          <p:cNvSpPr/>
          <p:nvPr/>
        </p:nvSpPr>
        <p:spPr>
          <a:xfrm>
            <a:off x="194400" y="1454272"/>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ポータル画面</a:t>
            </a:r>
          </a:p>
        </p:txBody>
      </p:sp>
      <p:sp>
        <p:nvSpPr>
          <p:cNvPr id="36" name="正方形/長方形 35"/>
          <p:cNvSpPr/>
          <p:nvPr/>
        </p:nvSpPr>
        <p:spPr>
          <a:xfrm>
            <a:off x="4664074" y="2015723"/>
            <a:ext cx="2124075" cy="124366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ポータル画面の「変更手続」タブ内にある「保護者等情報変更届出」ボタンをクリックします。</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94400" y="4961961"/>
            <a:ext cx="6574314"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生徒情報</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画面</a:t>
            </a:r>
          </a:p>
        </p:txBody>
      </p:sp>
      <p:sp>
        <p:nvSpPr>
          <p:cNvPr id="21" name="正方形/長方形 20"/>
          <p:cNvSpPr/>
          <p:nvPr/>
        </p:nvSpPr>
        <p:spPr>
          <a:xfrm>
            <a:off x="4653645" y="8167145"/>
            <a:ext cx="2124000" cy="1452135"/>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8572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メールアドレスに変更がある場合、この画面で修正します。それ以外に変更がある場合は、学校に連絡してください。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4820504" y="1905162"/>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sp>
        <p:nvSpPr>
          <p:cNvPr id="30" name="角丸四角形 29"/>
          <p:cNvSpPr/>
          <p:nvPr/>
        </p:nvSpPr>
        <p:spPr>
          <a:xfrm>
            <a:off x="4808813" y="8080753"/>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p>
        </p:txBody>
      </p:sp>
      <p:grpSp>
        <p:nvGrpSpPr>
          <p:cNvPr id="55" name="グループ化 54"/>
          <p:cNvGrpSpPr/>
          <p:nvPr/>
        </p:nvGrpSpPr>
        <p:grpSpPr>
          <a:xfrm>
            <a:off x="4707498" y="2229252"/>
            <a:ext cx="198178" cy="281733"/>
            <a:chOff x="4707498" y="1706457"/>
            <a:chExt cx="198178" cy="281733"/>
          </a:xfrm>
        </p:grpSpPr>
        <p:sp>
          <p:nvSpPr>
            <p:cNvPr id="59" name="円/楕円 5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57" name="グループ化 56"/>
          <p:cNvGrpSpPr/>
          <p:nvPr/>
        </p:nvGrpSpPr>
        <p:grpSpPr>
          <a:xfrm>
            <a:off x="490675" y="8009143"/>
            <a:ext cx="198178" cy="281733"/>
            <a:chOff x="4704480" y="2843662"/>
            <a:chExt cx="198178" cy="281733"/>
          </a:xfrm>
        </p:grpSpPr>
        <p:sp>
          <p:nvSpPr>
            <p:cNvPr id="58" name="円/楕円 82"/>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2"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63" name="グループ化 62"/>
          <p:cNvGrpSpPr/>
          <p:nvPr/>
        </p:nvGrpSpPr>
        <p:grpSpPr>
          <a:xfrm>
            <a:off x="4695807" y="8376548"/>
            <a:ext cx="198178" cy="281733"/>
            <a:chOff x="4704480" y="2843662"/>
            <a:chExt cx="198178" cy="281733"/>
          </a:xfrm>
        </p:grpSpPr>
        <p:sp>
          <p:nvSpPr>
            <p:cNvPr id="64" name="円/楕円 82"/>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5"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56" name="正方形/長方形 55">
            <a:extLst>
              <a:ext uri="{FF2B5EF4-FFF2-40B4-BE49-F238E27FC236}">
                <a16:creationId xmlns:a16="http://schemas.microsoft.com/office/drawing/2014/main" id="{481BCC41-13C3-4452-8BE2-7911E2C89E86}"/>
              </a:ext>
            </a:extLst>
          </p:cNvPr>
          <p:cNvSpPr/>
          <p:nvPr/>
        </p:nvSpPr>
        <p:spPr>
          <a:xfrm>
            <a:off x="4656433" y="5454313"/>
            <a:ext cx="2124075" cy="2554830"/>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kumimoji="1"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記入上の注意・留意事項をよく読んでから申請してください。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前回の申請時に登録した生徒情報が表示されるので、正しいことを確認します。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「保護者等情報入力」ボタンをクリックします。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27">
            <a:extLst>
              <a:ext uri="{FF2B5EF4-FFF2-40B4-BE49-F238E27FC236}">
                <a16:creationId xmlns:a16="http://schemas.microsoft.com/office/drawing/2014/main" id="{FF6124E4-510E-41B8-A541-E60CC245FD3B}"/>
              </a:ext>
            </a:extLst>
          </p:cNvPr>
          <p:cNvSpPr/>
          <p:nvPr/>
        </p:nvSpPr>
        <p:spPr>
          <a:xfrm>
            <a:off x="4820504" y="5359062"/>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7" name="グループ化 66">
            <a:extLst>
              <a:ext uri="{FF2B5EF4-FFF2-40B4-BE49-F238E27FC236}">
                <a16:creationId xmlns:a16="http://schemas.microsoft.com/office/drawing/2014/main" id="{4C9D2740-4164-4CCC-98B0-24B53F2295E5}"/>
              </a:ext>
            </a:extLst>
          </p:cNvPr>
          <p:cNvGrpSpPr/>
          <p:nvPr/>
        </p:nvGrpSpPr>
        <p:grpSpPr>
          <a:xfrm>
            <a:off x="4688448" y="6403374"/>
            <a:ext cx="198178" cy="281733"/>
            <a:chOff x="4707498" y="2767507"/>
            <a:chExt cx="198178" cy="281733"/>
          </a:xfrm>
        </p:grpSpPr>
        <p:sp>
          <p:nvSpPr>
            <p:cNvPr id="68" name="円/楕円 39">
              <a:extLst>
                <a:ext uri="{FF2B5EF4-FFF2-40B4-BE49-F238E27FC236}">
                  <a16:creationId xmlns:a16="http://schemas.microsoft.com/office/drawing/2014/main" id="{3AE7C596-96E8-466C-88B7-00D6637ED55D}"/>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9" name="コンテンツ プレースホルダー 2">
              <a:extLst>
                <a:ext uri="{FF2B5EF4-FFF2-40B4-BE49-F238E27FC236}">
                  <a16:creationId xmlns:a16="http://schemas.microsoft.com/office/drawing/2014/main" id="{21CC5E73-ECB8-4A59-967B-4C46E397D6BF}"/>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0" name="グループ化 69">
            <a:extLst>
              <a:ext uri="{FF2B5EF4-FFF2-40B4-BE49-F238E27FC236}">
                <a16:creationId xmlns:a16="http://schemas.microsoft.com/office/drawing/2014/main" id="{13427498-5933-4745-B541-CEFA0E03AC35}"/>
              </a:ext>
            </a:extLst>
          </p:cNvPr>
          <p:cNvGrpSpPr/>
          <p:nvPr/>
        </p:nvGrpSpPr>
        <p:grpSpPr>
          <a:xfrm>
            <a:off x="4688448" y="5672524"/>
            <a:ext cx="198178" cy="281733"/>
            <a:chOff x="4707498" y="1706457"/>
            <a:chExt cx="198178" cy="281733"/>
          </a:xfrm>
        </p:grpSpPr>
        <p:sp>
          <p:nvSpPr>
            <p:cNvPr id="73" name="円/楕円 75">
              <a:extLst>
                <a:ext uri="{FF2B5EF4-FFF2-40B4-BE49-F238E27FC236}">
                  <a16:creationId xmlns:a16="http://schemas.microsoft.com/office/drawing/2014/main" id="{1BB7DBB5-9FFB-43E8-AD29-4DF0483C7FF2}"/>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a:extLst>
                <a:ext uri="{FF2B5EF4-FFF2-40B4-BE49-F238E27FC236}">
                  <a16:creationId xmlns:a16="http://schemas.microsoft.com/office/drawing/2014/main" id="{3DCD625F-A617-4569-BD79-9D71695CA577}"/>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79" name="正方形/長方形 78">
            <a:extLst>
              <a:ext uri="{FF2B5EF4-FFF2-40B4-BE49-F238E27FC236}">
                <a16:creationId xmlns:a16="http://schemas.microsoft.com/office/drawing/2014/main" id="{7D8E7111-123A-4931-A954-AC6F71DA8C08}"/>
              </a:ext>
            </a:extLst>
          </p:cNvPr>
          <p:cNvSpPr/>
          <p:nvPr/>
        </p:nvSpPr>
        <p:spPr>
          <a:xfrm>
            <a:off x="4640766" y="3432418"/>
            <a:ext cx="2124000" cy="1375375"/>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8731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93663">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「継続意向確認」から続けて行う場合は、次の「</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保護者等情報変更届出</a:t>
            </a:r>
            <a:r>
              <a:rPr lang="en-US" altLang="zh-TW"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生徒情報</a:t>
            </a:r>
            <a:r>
              <a:rPr lang="en-US" altLang="zh-TW"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画面</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」から始まります。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29">
            <a:extLst>
              <a:ext uri="{FF2B5EF4-FFF2-40B4-BE49-F238E27FC236}">
                <a16:creationId xmlns:a16="http://schemas.microsoft.com/office/drawing/2014/main" id="{30AA0EED-622D-4730-896F-94C5808056D2}"/>
              </a:ext>
            </a:extLst>
          </p:cNvPr>
          <p:cNvSpPr/>
          <p:nvPr/>
        </p:nvSpPr>
        <p:spPr>
          <a:xfrm>
            <a:off x="4808813" y="3346026"/>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p>
        </p:txBody>
      </p:sp>
      <p:sp>
        <p:nvSpPr>
          <p:cNvPr id="83" name="テキスト ボックス 82"/>
          <p:cNvSpPr txBox="1"/>
          <p:nvPr/>
        </p:nvSpPr>
        <p:spPr>
          <a:xfrm>
            <a:off x="5824449" y="7841801"/>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20</a:t>
            </a:r>
            <a:r>
              <a:rPr lang="ja-JP" altLang="en-US" sz="1200" dirty="0">
                <a:solidFill>
                  <a:srgbClr val="000000"/>
                </a:solidFill>
              </a:rPr>
              <a:t>ページへ</a:t>
            </a:r>
            <a:endParaRPr kumimoji="1" lang="ja-JP" altLang="en-US" sz="1200" dirty="0">
              <a:solidFill>
                <a:srgbClr val="000000"/>
              </a:solidFill>
            </a:endParaRPr>
          </a:p>
        </p:txBody>
      </p:sp>
      <p:sp>
        <p:nvSpPr>
          <p:cNvPr id="47" name="正方形/長方形 46"/>
          <p:cNvSpPr/>
          <p:nvPr/>
        </p:nvSpPr>
        <p:spPr>
          <a:xfrm>
            <a:off x="409417" y="2125067"/>
            <a:ext cx="692355" cy="37538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49" name="グループ化 48"/>
          <p:cNvGrpSpPr/>
          <p:nvPr/>
        </p:nvGrpSpPr>
        <p:grpSpPr>
          <a:xfrm>
            <a:off x="235347" y="2117310"/>
            <a:ext cx="198178" cy="281733"/>
            <a:chOff x="4707498" y="1706457"/>
            <a:chExt cx="198178" cy="281733"/>
          </a:xfrm>
        </p:grpSpPr>
        <p:sp>
          <p:nvSpPr>
            <p:cNvPr id="50" name="円/楕円 52"/>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5" name="図 4"/>
          <p:cNvPicPr>
            <a:picLocks noChangeAspect="1"/>
          </p:cNvPicPr>
          <p:nvPr/>
        </p:nvPicPr>
        <p:blipFill>
          <a:blip r:embed="rId5"/>
          <a:stretch>
            <a:fillRect/>
          </a:stretch>
        </p:blipFill>
        <p:spPr>
          <a:xfrm>
            <a:off x="616259" y="8292425"/>
            <a:ext cx="3171057" cy="821703"/>
          </a:xfrm>
          <a:prstGeom prst="rect">
            <a:avLst/>
          </a:prstGeom>
        </p:spPr>
      </p:pic>
      <p:pic>
        <p:nvPicPr>
          <p:cNvPr id="81" name="図 80"/>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6259" y="9235207"/>
            <a:ext cx="3604879" cy="452636"/>
          </a:xfrm>
          <a:prstGeom prst="rect">
            <a:avLst/>
          </a:prstGeom>
        </p:spPr>
      </p:pic>
      <p:cxnSp>
        <p:nvCxnSpPr>
          <p:cNvPr id="7" name="直線コネクタ 6"/>
          <p:cNvCxnSpPr/>
          <p:nvPr/>
        </p:nvCxnSpPr>
        <p:spPr>
          <a:xfrm flipH="1">
            <a:off x="4219542" y="8502258"/>
            <a:ext cx="1472" cy="702476"/>
          </a:xfrm>
          <a:prstGeom prst="line">
            <a:avLst/>
          </a:prstGeom>
          <a:ln w="3175">
            <a:solidFill>
              <a:srgbClr val="000000"/>
            </a:solidFill>
          </a:ln>
        </p:spPr>
        <p:style>
          <a:lnRef idx="2">
            <a:schemeClr val="accent1"/>
          </a:lnRef>
          <a:fillRef idx="0">
            <a:schemeClr val="accent1"/>
          </a:fillRef>
          <a:effectRef idx="1">
            <a:schemeClr val="accent1"/>
          </a:effectRef>
          <a:fontRef idx="minor">
            <a:schemeClr val="tx1"/>
          </a:fontRef>
        </p:style>
      </p:cxnSp>
      <p:pic>
        <p:nvPicPr>
          <p:cNvPr id="6" name="図 5"/>
          <p:cNvPicPr>
            <a:picLocks noChangeAspect="1"/>
          </p:cNvPicPr>
          <p:nvPr/>
        </p:nvPicPr>
        <p:blipFill>
          <a:blip r:embed="rId7"/>
          <a:stretch>
            <a:fillRect/>
          </a:stretch>
        </p:blipFill>
        <p:spPr>
          <a:xfrm>
            <a:off x="602574" y="8454617"/>
            <a:ext cx="3198425" cy="764736"/>
          </a:xfrm>
          <a:prstGeom prst="rect">
            <a:avLst/>
          </a:prstGeom>
        </p:spPr>
      </p:pic>
      <p:sp>
        <p:nvSpPr>
          <p:cNvPr id="82" name="正方形/長方形 81"/>
          <p:cNvSpPr/>
          <p:nvPr/>
        </p:nvSpPr>
        <p:spPr>
          <a:xfrm>
            <a:off x="590872" y="8290876"/>
            <a:ext cx="3496629" cy="82324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 name="正方形/長方形 87"/>
          <p:cNvSpPr/>
          <p:nvPr/>
        </p:nvSpPr>
        <p:spPr>
          <a:xfrm>
            <a:off x="412376" y="6879624"/>
            <a:ext cx="3723180" cy="229319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1" name="正方形/長方形 70"/>
          <p:cNvSpPr/>
          <p:nvPr/>
        </p:nvSpPr>
        <p:spPr>
          <a:xfrm>
            <a:off x="3263937" y="9235152"/>
            <a:ext cx="602980" cy="13718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75" name="グループ化 74"/>
          <p:cNvGrpSpPr/>
          <p:nvPr/>
        </p:nvGrpSpPr>
        <p:grpSpPr>
          <a:xfrm>
            <a:off x="279834" y="6590861"/>
            <a:ext cx="198178" cy="281733"/>
            <a:chOff x="4707498" y="2767507"/>
            <a:chExt cx="198178" cy="281733"/>
          </a:xfrm>
        </p:grpSpPr>
        <p:sp>
          <p:nvSpPr>
            <p:cNvPr id="76" name="円/楕円 49"/>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pic>
        <p:nvPicPr>
          <p:cNvPr id="52" name="図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72935" y="5920560"/>
            <a:ext cx="909765" cy="123843"/>
          </a:xfrm>
          <a:prstGeom prst="rect">
            <a:avLst/>
          </a:prstGeom>
        </p:spPr>
      </p:pic>
      <p:pic>
        <p:nvPicPr>
          <p:cNvPr id="53" name="図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5347" y="5385244"/>
            <a:ext cx="3993720" cy="233942"/>
          </a:xfrm>
          <a:prstGeom prst="rect">
            <a:avLst/>
          </a:prstGeom>
        </p:spPr>
      </p:pic>
      <p:grpSp>
        <p:nvGrpSpPr>
          <p:cNvPr id="54" name="グループ化 53">
            <a:extLst>
              <a:ext uri="{FF2B5EF4-FFF2-40B4-BE49-F238E27FC236}">
                <a16:creationId xmlns:a16="http://schemas.microsoft.com/office/drawing/2014/main" id="{E44CAED8-9905-45EA-A4F6-80659AE72A91}"/>
              </a:ext>
            </a:extLst>
          </p:cNvPr>
          <p:cNvGrpSpPr/>
          <p:nvPr/>
        </p:nvGrpSpPr>
        <p:grpSpPr>
          <a:xfrm>
            <a:off x="4707498" y="7347338"/>
            <a:ext cx="198178" cy="281733"/>
            <a:chOff x="4707498" y="2767507"/>
            <a:chExt cx="198178" cy="281733"/>
          </a:xfrm>
        </p:grpSpPr>
        <p:sp>
          <p:nvSpPr>
            <p:cNvPr id="61" name="円/楕円 39">
              <a:extLst>
                <a:ext uri="{FF2B5EF4-FFF2-40B4-BE49-F238E27FC236}">
                  <a16:creationId xmlns:a16="http://schemas.microsoft.com/office/drawing/2014/main" id="{4553FF21-C120-4816-ADB6-E1F41AA6921A}"/>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2" name="コンテンツ プレースホルダー 2">
              <a:extLst>
                <a:ext uri="{FF2B5EF4-FFF2-40B4-BE49-F238E27FC236}">
                  <a16:creationId xmlns:a16="http://schemas.microsoft.com/office/drawing/2014/main" id="{5F9773D4-230F-45BD-9E4C-4D5610EE5297}"/>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３</a:t>
              </a:r>
            </a:p>
          </p:txBody>
        </p:sp>
      </p:grpSp>
      <p:grpSp>
        <p:nvGrpSpPr>
          <p:cNvPr id="78" name="グループ化 77"/>
          <p:cNvGrpSpPr/>
          <p:nvPr/>
        </p:nvGrpSpPr>
        <p:grpSpPr>
          <a:xfrm>
            <a:off x="2590609" y="5715060"/>
            <a:ext cx="198178" cy="281733"/>
            <a:chOff x="4707498" y="1706457"/>
            <a:chExt cx="198178" cy="281733"/>
          </a:xfrm>
        </p:grpSpPr>
        <p:sp>
          <p:nvSpPr>
            <p:cNvPr id="84" name="円/楕円 7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5"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86" name="正方形/長方形 85">
            <a:extLst>
              <a:ext uri="{FF2B5EF4-FFF2-40B4-BE49-F238E27FC236}">
                <a16:creationId xmlns:a16="http://schemas.microsoft.com/office/drawing/2014/main" id="{AC42AED1-8550-4004-A52D-86A2D40C9C60}"/>
              </a:ext>
            </a:extLst>
          </p:cNvPr>
          <p:cNvSpPr/>
          <p:nvPr/>
        </p:nvSpPr>
        <p:spPr>
          <a:xfrm>
            <a:off x="2829383" y="5901310"/>
            <a:ext cx="957937" cy="16589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92" name="グループ化 91">
            <a:extLst>
              <a:ext uri="{FF2B5EF4-FFF2-40B4-BE49-F238E27FC236}">
                <a16:creationId xmlns:a16="http://schemas.microsoft.com/office/drawing/2014/main" id="{E44CAED8-9905-45EA-A4F6-80659AE72A91}"/>
              </a:ext>
            </a:extLst>
          </p:cNvPr>
          <p:cNvGrpSpPr/>
          <p:nvPr/>
        </p:nvGrpSpPr>
        <p:grpSpPr>
          <a:xfrm>
            <a:off x="2992998" y="9157088"/>
            <a:ext cx="198178" cy="281733"/>
            <a:chOff x="4707498" y="2767507"/>
            <a:chExt cx="198178" cy="281733"/>
          </a:xfrm>
        </p:grpSpPr>
        <p:sp>
          <p:nvSpPr>
            <p:cNvPr id="93" name="円/楕円 39">
              <a:extLst>
                <a:ext uri="{FF2B5EF4-FFF2-40B4-BE49-F238E27FC236}">
                  <a16:creationId xmlns:a16="http://schemas.microsoft.com/office/drawing/2014/main" id="{4553FF21-C120-4816-ADB6-E1F41AA6921A}"/>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4" name="コンテンツ プレースホルダー 2">
              <a:extLst>
                <a:ext uri="{FF2B5EF4-FFF2-40B4-BE49-F238E27FC236}">
                  <a16:creationId xmlns:a16="http://schemas.microsoft.com/office/drawing/2014/main" id="{5F9773D4-230F-45BD-9E4C-4D5610EE5297}"/>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３</a:t>
              </a:r>
            </a:p>
          </p:txBody>
        </p:sp>
      </p:grpSp>
      <p:sp>
        <p:nvSpPr>
          <p:cNvPr id="87" name="テキスト ボックス 86">
            <a:extLst>
              <a:ext uri="{FF2B5EF4-FFF2-40B4-BE49-F238E27FC236}">
                <a16:creationId xmlns:a16="http://schemas.microsoft.com/office/drawing/2014/main" id="{FEEFE435-1FC2-4275-93AC-13BA0DAFEA90}"/>
              </a:ext>
            </a:extLst>
          </p:cNvPr>
          <p:cNvSpPr txBox="1"/>
          <p:nvPr/>
        </p:nvSpPr>
        <p:spPr>
          <a:xfrm>
            <a:off x="1594163" y="7101712"/>
            <a:ext cx="745023" cy="184666"/>
          </a:xfrm>
          <a:prstGeom prst="rect">
            <a:avLst/>
          </a:prstGeom>
          <a:solidFill>
            <a:schemeClr val="bg1"/>
          </a:solidFill>
        </p:spPr>
        <p:txBody>
          <a:bodyPr wrap="square" rtlCol="0">
            <a:spAutoFit/>
          </a:bodyPr>
          <a:lstStyle/>
          <a:p>
            <a:r>
              <a:rPr lang="ja-JP" altLang="en-US" sz="600" dirty="0"/>
              <a:t>シエン　タロウ</a:t>
            </a:r>
            <a:endParaRPr kumimoji="1" lang="ja-JP" altLang="en-US" sz="600" dirty="0"/>
          </a:p>
        </p:txBody>
      </p:sp>
    </p:spTree>
    <p:extLst>
      <p:ext uri="{BB962C8B-B14F-4D97-AF65-F5344CB8AC3E}">
        <p14:creationId xmlns:p14="http://schemas.microsoft.com/office/powerpoint/2010/main" val="135608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10"/>
          </p:nvPr>
        </p:nvSpPr>
        <p:spPr/>
        <p:txBody>
          <a:bodyPr/>
          <a:lstStyle/>
          <a:p>
            <a:r>
              <a:rPr lang="ja-JP" altLang="en-US" dirty="0">
                <a:solidFill>
                  <a:srgbClr val="000000"/>
                </a:solidFill>
              </a:rPr>
              <a:t>はじめに</a:t>
            </a:r>
            <a:endParaRPr kumimoji="1" lang="ja-JP" altLang="en-US" dirty="0">
              <a:solidFill>
                <a:srgbClr val="000000"/>
              </a:solidFill>
            </a:endParaRPr>
          </a:p>
        </p:txBody>
      </p:sp>
      <p:sp>
        <p:nvSpPr>
          <p:cNvPr id="16" name="コンテンツ プレースホルダー 5">
            <a:extLst>
              <a:ext uri="{FF2B5EF4-FFF2-40B4-BE49-F238E27FC236}">
                <a16:creationId xmlns:a16="http://schemas.microsoft.com/office/drawing/2014/main" id="{A5C0AFD9-A2DC-419C-92A1-B62D5E42A321}"/>
              </a:ext>
            </a:extLst>
          </p:cNvPr>
          <p:cNvSpPr>
            <a:spLocks noGrp="1"/>
          </p:cNvSpPr>
          <p:nvPr>
            <p:ph idx="1"/>
          </p:nvPr>
        </p:nvSpPr>
        <p:spPr>
          <a:xfrm>
            <a:off x="119206" y="933614"/>
            <a:ext cx="6522860" cy="1019397"/>
          </a:xfrm>
        </p:spPr>
        <p:txBody>
          <a:bodyPr/>
          <a:lstStyle/>
          <a:p>
            <a:r>
              <a:rPr lang="ja-JP" altLang="en-US" sz="1600" dirty="0">
                <a:solidFill>
                  <a:srgbClr val="000000"/>
                </a:solidFill>
              </a:rPr>
              <a:t>就学支援金（授業料の支援）を７月以降も継続して受給するには、</a:t>
            </a:r>
            <a:r>
              <a:rPr lang="en-US" altLang="ja-JP" sz="1600" dirty="0">
                <a:solidFill>
                  <a:srgbClr val="000000"/>
                </a:solidFill>
              </a:rPr>
              <a:t>e-Shien</a:t>
            </a:r>
            <a:r>
              <a:rPr lang="ja-JP" altLang="en-US" sz="1600" dirty="0">
                <a:solidFill>
                  <a:srgbClr val="000000"/>
                </a:solidFill>
              </a:rPr>
              <a:t>での収入状況届出が必要です。（支払差止中の場合を含む）</a:t>
            </a:r>
            <a:endParaRPr lang="en-US" altLang="ja-JP" sz="1600" b="1" u="sng" dirty="0">
              <a:solidFill>
                <a:srgbClr val="000000"/>
              </a:solidFill>
            </a:endParaRPr>
          </a:p>
          <a:p>
            <a:r>
              <a:rPr lang="ja-JP" altLang="en-US" sz="1600" b="1" u="sng" dirty="0">
                <a:solidFill>
                  <a:srgbClr val="000000"/>
                </a:solidFill>
              </a:rPr>
              <a:t>継続受給を希望されない場合も、８ページまでの入力をしてください。</a:t>
            </a:r>
            <a:endParaRPr lang="en-US" altLang="ja-JP" sz="1600" b="1" u="sng" dirty="0">
              <a:solidFill>
                <a:srgbClr val="000000"/>
              </a:solidFill>
            </a:endParaRPr>
          </a:p>
          <a:p>
            <a:r>
              <a:rPr lang="ja-JP" altLang="en-US" sz="1600" b="1" u="sng" dirty="0">
                <a:solidFill>
                  <a:srgbClr val="000000"/>
                </a:solidFill>
              </a:rPr>
              <a:t>その場合、授業料の支払いが必要になります。</a:t>
            </a:r>
            <a:endParaRPr lang="en-US" altLang="ja-JP" sz="1600" dirty="0">
              <a:solidFill>
                <a:srgbClr val="000000"/>
              </a:solidFill>
            </a:endParaRPr>
          </a:p>
          <a:p>
            <a:pPr marL="801688" indent="-801688"/>
            <a:endParaRPr lang="en-US" altLang="ja-JP" sz="1600" dirty="0">
              <a:solidFill>
                <a:srgbClr val="000000"/>
              </a:solidFill>
            </a:endParaRPr>
          </a:p>
          <a:p>
            <a:pPr marL="801688" indent="-801688"/>
            <a:endParaRPr lang="en-US" altLang="ja-JP" sz="1600" dirty="0">
              <a:solidFill>
                <a:srgbClr val="000000"/>
              </a:solidFill>
            </a:endParaRPr>
          </a:p>
          <a:p>
            <a:pPr marL="801688" indent="-801688"/>
            <a:endParaRPr lang="en-US" altLang="ja-JP" sz="1600" dirty="0">
              <a:solidFill>
                <a:srgbClr val="000000"/>
              </a:solidFill>
            </a:endParaRPr>
          </a:p>
          <a:p>
            <a:pPr marL="801688" indent="-801688"/>
            <a:endParaRPr lang="en-US" altLang="ja-JP" sz="1600" dirty="0">
              <a:solidFill>
                <a:srgbClr val="000000"/>
              </a:solidFill>
            </a:endParaRPr>
          </a:p>
          <a:p>
            <a:pPr marL="801688" indent="-801688"/>
            <a:endParaRPr lang="en-US" altLang="ja-JP" sz="1600" dirty="0">
              <a:solidFill>
                <a:srgbClr val="000000"/>
              </a:solidFill>
            </a:endParaRPr>
          </a:p>
          <a:p>
            <a:pPr marL="801688" indent="-801688"/>
            <a:endParaRPr lang="en-US" altLang="ja-JP" sz="1600" dirty="0">
              <a:solidFill>
                <a:srgbClr val="000000"/>
              </a:solidFill>
            </a:endParaRPr>
          </a:p>
          <a:p>
            <a:pPr marL="801688" indent="-801688"/>
            <a:endParaRPr lang="en-US" altLang="ja-JP" sz="1600" dirty="0">
              <a:solidFill>
                <a:srgbClr val="000000"/>
              </a:solidFill>
            </a:endParaRPr>
          </a:p>
          <a:p>
            <a:pPr marL="801688" indent="-801688"/>
            <a:endParaRPr lang="en-US" altLang="ja-JP" sz="1600" dirty="0">
              <a:solidFill>
                <a:srgbClr val="000000"/>
              </a:solidFill>
            </a:endParaRPr>
          </a:p>
        </p:txBody>
      </p:sp>
      <p:sp>
        <p:nvSpPr>
          <p:cNvPr id="9" name="テキスト ボックス 7">
            <a:extLst>
              <a:ext uri="{FF2B5EF4-FFF2-40B4-BE49-F238E27FC236}">
                <a16:creationId xmlns:a16="http://schemas.microsoft.com/office/drawing/2014/main" id="{5961C781-2215-4D76-8120-A1CB5D676AA5}"/>
              </a:ext>
            </a:extLst>
          </p:cNvPr>
          <p:cNvSpPr txBox="1"/>
          <p:nvPr/>
        </p:nvSpPr>
        <p:spPr>
          <a:xfrm>
            <a:off x="296214" y="7313037"/>
            <a:ext cx="6265573" cy="2243435"/>
          </a:xfrm>
          <a:prstGeom prst="rect">
            <a:avLst/>
          </a:prstGeom>
          <a:noFill/>
          <a:ln>
            <a:solidFill>
              <a:schemeClr val="tx1"/>
            </a:solidFill>
            <a:prstDash val="dash"/>
          </a:ln>
        </p:spPr>
        <p:txBody>
          <a:bodyPr wrap="square" anchor="ctr" anchorCtr="0">
            <a:noAutofit/>
          </a:bodyPr>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marL="450850" indent="-285750">
              <a:buFont typeface="Wingdings" panose="05000000000000000000" pitchFamily="2" charset="2"/>
              <a:buChar char="n"/>
            </a:pPr>
            <a:r>
              <a:rPr lang="en-US" altLang="ja-JP" sz="1400" dirty="0">
                <a:latin typeface="Meiryo UI" panose="020B0604030504040204" pitchFamily="50" charset="-128"/>
                <a:ea typeface="Meiryo UI" panose="020B0604030504040204" pitchFamily="50" charset="-128"/>
              </a:rPr>
              <a:t>e-Shien</a:t>
            </a:r>
            <a:r>
              <a:rPr lang="ja-JP" altLang="en-US" sz="1400" dirty="0">
                <a:latin typeface="Meiryo UI" panose="020B0604030504040204" pitchFamily="50" charset="-128"/>
                <a:ea typeface="Meiryo UI" panose="020B0604030504040204" pitchFamily="50" charset="-128"/>
              </a:rPr>
              <a:t>へのアクセス</a:t>
            </a:r>
            <a:endParaRPr lang="en-US" altLang="ja-JP" sz="800" dirty="0">
              <a:latin typeface="Meiryo UI" panose="020B0604030504040204" pitchFamily="50" charset="-128"/>
              <a:ea typeface="Meiryo UI" panose="020B0604030504040204" pitchFamily="50" charset="-128"/>
            </a:endParaRPr>
          </a:p>
          <a:p>
            <a:pPr marL="450850"/>
            <a:r>
              <a:rPr lang="en-US" altLang="ja-JP" sz="1200" dirty="0">
                <a:latin typeface="Meiryo UI" panose="020B0604030504040204" pitchFamily="50" charset="-128"/>
                <a:ea typeface="Meiryo UI" panose="020B0604030504040204" pitchFamily="50" charset="-128"/>
                <a:hlinkClick r:id="rId3"/>
              </a:rPr>
              <a:t>https://www.e-shien.mext.go.jp/</a:t>
            </a:r>
            <a:endParaRPr lang="en-US" altLang="ja-JP" sz="1200" dirty="0">
              <a:latin typeface="Meiryo UI" panose="020B0604030504040204" pitchFamily="50" charset="-128"/>
              <a:ea typeface="Meiryo UI" panose="020B0604030504040204" pitchFamily="50" charset="-128"/>
            </a:endParaRPr>
          </a:p>
          <a:p>
            <a:pPr marL="450850" indent="-285750">
              <a:buFont typeface="Wingdings" panose="05000000000000000000" pitchFamily="2" charset="2"/>
              <a:buChar char="n"/>
            </a:pPr>
            <a:endParaRPr lang="en-US" altLang="ja-JP" sz="800" dirty="0">
              <a:latin typeface="Meiryo UI" panose="020B0604030504040204" pitchFamily="50" charset="-128"/>
              <a:ea typeface="Meiryo UI" panose="020B0604030504040204" pitchFamily="50" charset="-128"/>
            </a:endParaRPr>
          </a:p>
          <a:p>
            <a:pPr marL="450850" lvl="1"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操作手順の説明動画、</a:t>
            </a:r>
            <a:r>
              <a:rPr lang="en-US" altLang="ja-JP" sz="1400" dirty="0">
                <a:latin typeface="Meiryo UI" panose="020B0604030504040204" pitchFamily="50" charset="-128"/>
                <a:ea typeface="Meiryo UI" panose="020B0604030504040204" pitchFamily="50" charset="-128"/>
              </a:rPr>
              <a:t>FAQ</a:t>
            </a:r>
            <a:r>
              <a:rPr lang="ja-JP" altLang="en-US" sz="1400" dirty="0">
                <a:latin typeface="Meiryo UI" panose="020B0604030504040204" pitchFamily="50" charset="-128"/>
                <a:ea typeface="Meiryo UI" panose="020B0604030504040204" pitchFamily="50" charset="-128"/>
              </a:rPr>
              <a:t>等</a:t>
            </a:r>
            <a:endParaRPr lang="en-US" altLang="ja-JP" sz="800" dirty="0">
              <a:latin typeface="Meiryo UI" panose="020B0604030504040204" pitchFamily="50" charset="-128"/>
              <a:ea typeface="Meiryo UI" panose="020B0604030504040204" pitchFamily="50" charset="-128"/>
            </a:endParaRPr>
          </a:p>
          <a:p>
            <a:pPr marL="450850" lvl="1"/>
            <a:r>
              <a:rPr lang="en-US" altLang="ja-JP" sz="1200" dirty="0">
                <a:latin typeface="Meiryo UI" panose="020B0604030504040204" pitchFamily="50" charset="-128"/>
                <a:ea typeface="Meiryo UI" panose="020B0604030504040204" pitchFamily="50" charset="-128"/>
                <a:cs typeface="Meiryo UI" panose="020B0604030504040204" pitchFamily="50" charset="-128"/>
                <a:hlinkClick r:id="rId4"/>
              </a:rPr>
              <a:t>https://www.mext.go.jp/a_menu/shotou/mushouka/01753.html</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450850" lvl="1"/>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4508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就学支援金制度の概要</a:t>
            </a:r>
            <a:r>
              <a:rPr lang="en-US" altLang="ja-JP" sz="1200" dirty="0">
                <a:latin typeface="Meiryo UI" panose="020B0604030504040204" pitchFamily="50" charset="-128"/>
                <a:ea typeface="Meiryo UI" panose="020B0604030504040204" pitchFamily="50" charset="-128"/>
                <a:hlinkClick r:id="rId5"/>
              </a:rPr>
              <a:t>https://www.mext.go.jp/a_menu/shotou/mushouka/1342674.htm</a:t>
            </a:r>
            <a:endParaRPr lang="en-US" altLang="ja-JP" sz="1200" dirty="0">
              <a:latin typeface="Meiryo UI" panose="020B0604030504040204" pitchFamily="50" charset="-128"/>
              <a:ea typeface="Meiryo UI" panose="020B0604030504040204" pitchFamily="50" charset="-128"/>
            </a:endParaRPr>
          </a:p>
          <a:p>
            <a:pPr marL="450850" indent="-285750">
              <a:buFont typeface="Wingdings" panose="05000000000000000000" pitchFamily="2" charset="2"/>
              <a:buChar char="n"/>
            </a:pPr>
            <a:endParaRPr lang="en-US" altLang="ja-JP" sz="800" dirty="0">
              <a:latin typeface="Meiryo UI" panose="020B0604030504040204" pitchFamily="50" charset="-128"/>
              <a:ea typeface="Meiryo UI" panose="020B0604030504040204" pitchFamily="50" charset="-128"/>
            </a:endParaRPr>
          </a:p>
          <a:p>
            <a:pPr marL="4508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就学支援金制度（家計急変支援）の各種資料</a:t>
            </a:r>
            <a:endParaRPr lang="en-US" altLang="ja-JP" sz="1400" dirty="0">
              <a:latin typeface="Meiryo UI" panose="020B0604030504040204" pitchFamily="50" charset="-128"/>
              <a:ea typeface="Meiryo UI" panose="020B0604030504040204" pitchFamily="50" charset="-128"/>
            </a:endParaRPr>
          </a:p>
          <a:p>
            <a:pPr marL="165100"/>
            <a:r>
              <a:rPr lang="ja-JP" altLang="en-US" sz="1200" dirty="0">
                <a:latin typeface="Meiryo UI" panose="020B0604030504040204" pitchFamily="50" charset="-128"/>
                <a:ea typeface="Meiryo UI" panose="020B0604030504040204" pitchFamily="50" charset="-128"/>
              </a:rPr>
              <a:t>　　　</a:t>
            </a:r>
            <a:r>
              <a:rPr lang="en-US" altLang="ja-JP" sz="1200" u="sng" dirty="0">
                <a:solidFill>
                  <a:srgbClr val="0000FF"/>
                </a:solidFill>
                <a:latin typeface="Meiryo UI" panose="020B0604030504040204" pitchFamily="50" charset="-128"/>
                <a:ea typeface="Meiryo UI" panose="020B0604030504040204" pitchFamily="50" charset="-128"/>
              </a:rPr>
              <a:t>https://www.mext.go.jp/a_menu/shotou/mushouka/01754.html</a:t>
            </a:r>
          </a:p>
        </p:txBody>
      </p:sp>
      <p:pic>
        <p:nvPicPr>
          <p:cNvPr id="10" name="図 9">
            <a:extLst>
              <a:ext uri="{FF2B5EF4-FFF2-40B4-BE49-F238E27FC236}">
                <a16:creationId xmlns:a16="http://schemas.microsoft.com/office/drawing/2014/main" id="{B924FDA1-A851-4928-BFE6-A4AC72E4DA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1651" y="7360622"/>
            <a:ext cx="563332" cy="563332"/>
          </a:xfrm>
          <a:prstGeom prst="rect">
            <a:avLst/>
          </a:prstGeom>
        </p:spPr>
      </p:pic>
      <p:pic>
        <p:nvPicPr>
          <p:cNvPr id="11" name="図 10"/>
          <p:cNvPicPr>
            <a:picLocks noChangeAspect="1"/>
          </p:cNvPicPr>
          <p:nvPr/>
        </p:nvPicPr>
        <p:blipFill>
          <a:blip r:embed="rId7"/>
          <a:stretch>
            <a:fillRect/>
          </a:stretch>
        </p:blipFill>
        <p:spPr>
          <a:xfrm>
            <a:off x="5920882" y="8457190"/>
            <a:ext cx="461850" cy="460176"/>
          </a:xfrm>
          <a:prstGeom prst="rect">
            <a:avLst/>
          </a:prstGeom>
        </p:spPr>
      </p:pic>
      <p:pic>
        <p:nvPicPr>
          <p:cNvPr id="12" name="図 11"/>
          <p:cNvPicPr>
            <a:picLocks noChangeAspect="1"/>
          </p:cNvPicPr>
          <p:nvPr/>
        </p:nvPicPr>
        <p:blipFill>
          <a:blip r:embed="rId8"/>
          <a:stretch>
            <a:fillRect/>
          </a:stretch>
        </p:blipFill>
        <p:spPr>
          <a:xfrm>
            <a:off x="5920882" y="7909328"/>
            <a:ext cx="461243" cy="462927"/>
          </a:xfrm>
          <a:prstGeom prst="rect">
            <a:avLst/>
          </a:prstGeom>
        </p:spPr>
      </p:pic>
      <p:pic>
        <p:nvPicPr>
          <p:cNvPr id="17" name="図 16" descr="QR コード&#10;&#10;自動的に生成された説明">
            <a:extLst>
              <a:ext uri="{FF2B5EF4-FFF2-40B4-BE49-F238E27FC236}">
                <a16:creationId xmlns:a16="http://schemas.microsoft.com/office/drawing/2014/main" id="{0DCA5A62-01E7-64B5-28F7-4559101AE449}"/>
              </a:ext>
            </a:extLst>
          </p:cNvPr>
          <p:cNvPicPr>
            <a:picLocks noChangeAspect="1"/>
          </p:cNvPicPr>
          <p:nvPr/>
        </p:nvPicPr>
        <p:blipFill>
          <a:blip r:embed="rId9"/>
          <a:stretch>
            <a:fillRect/>
          </a:stretch>
        </p:blipFill>
        <p:spPr>
          <a:xfrm>
            <a:off x="5892307" y="8984171"/>
            <a:ext cx="514107" cy="514107"/>
          </a:xfrm>
          <a:prstGeom prst="rect">
            <a:avLst/>
          </a:prstGeom>
        </p:spPr>
      </p:pic>
      <p:sp>
        <p:nvSpPr>
          <p:cNvPr id="2" name="四角形: 角を丸くする 1">
            <a:extLst>
              <a:ext uri="{FF2B5EF4-FFF2-40B4-BE49-F238E27FC236}">
                <a16:creationId xmlns:a16="http://schemas.microsoft.com/office/drawing/2014/main" id="{4C5BE287-09F9-479E-9161-E470F6ECCE9E}"/>
              </a:ext>
            </a:extLst>
          </p:cNvPr>
          <p:cNvSpPr/>
          <p:nvPr/>
        </p:nvSpPr>
        <p:spPr>
          <a:xfrm>
            <a:off x="167570" y="5381447"/>
            <a:ext cx="6522859" cy="1762574"/>
          </a:xfrm>
          <a:prstGeom prst="roundRect">
            <a:avLst/>
          </a:prstGeom>
          <a:solidFill>
            <a:schemeClr val="accent2"/>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dirty="0">
                <a:latin typeface="Meiryo UI" panose="020B0604030504040204" pitchFamily="50" charset="-128"/>
                <a:ea typeface="Meiryo UI" panose="020B0604030504040204" pitchFamily="50" charset="-128"/>
              </a:rPr>
              <a:t>　事前に用意するもの</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・パソコン、スマートフォン等</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・ログイン</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通知書（学校から配付されたもの）</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・（自己情報を取得する方のみ）保護者等のマイナンバーカード</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追加でほかの書類が必要な場合があります。</a:t>
            </a:r>
            <a:endParaRPr kumimoji="1" lang="en-US" altLang="ja-JP" sz="1600" dirty="0">
              <a:latin typeface="Meiryo UI" panose="020B0604030504040204" pitchFamily="50" charset="-128"/>
              <a:ea typeface="Meiryo UI" panose="020B0604030504040204" pitchFamily="50" charset="-128"/>
            </a:endParaRPr>
          </a:p>
        </p:txBody>
      </p:sp>
      <p:sp>
        <p:nvSpPr>
          <p:cNvPr id="21" name="コンテンツ プレースホルダー 5">
            <a:extLst>
              <a:ext uri="{FF2B5EF4-FFF2-40B4-BE49-F238E27FC236}">
                <a16:creationId xmlns:a16="http://schemas.microsoft.com/office/drawing/2014/main" id="{A33B32A4-931E-4ABC-AB00-4D568A59C034}"/>
              </a:ext>
            </a:extLst>
          </p:cNvPr>
          <p:cNvSpPr txBox="1">
            <a:spLocks/>
          </p:cNvSpPr>
          <p:nvPr/>
        </p:nvSpPr>
        <p:spPr>
          <a:xfrm>
            <a:off x="119206" y="2200563"/>
            <a:ext cx="6522860" cy="2918018"/>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r>
              <a:rPr lang="ja-JP" altLang="en-US" sz="1600" dirty="0">
                <a:solidFill>
                  <a:srgbClr val="000000"/>
                </a:solidFill>
              </a:rPr>
              <a:t>目次</a:t>
            </a:r>
            <a:endParaRPr lang="en-US" altLang="ja-JP" sz="800" dirty="0">
              <a:solidFill>
                <a:srgbClr val="000000"/>
              </a:solidFill>
            </a:endParaRPr>
          </a:p>
          <a:p>
            <a:pPr>
              <a:defRPr/>
            </a:pPr>
            <a:r>
              <a:rPr lang="ja-JP" altLang="en-US" sz="1600" dirty="0">
                <a:solidFill>
                  <a:srgbClr val="000000"/>
                </a:solidFill>
              </a:rPr>
              <a:t>　</a:t>
            </a:r>
            <a:r>
              <a:rPr lang="en-US" altLang="ja-JP" sz="1600" dirty="0">
                <a:solidFill>
                  <a:srgbClr val="000000"/>
                </a:solidFill>
              </a:rPr>
              <a:t>1.</a:t>
            </a:r>
            <a:r>
              <a:rPr lang="ja-JP" altLang="en-US" sz="1600" dirty="0">
                <a:solidFill>
                  <a:srgbClr val="000000"/>
                </a:solidFill>
              </a:rPr>
              <a:t> 収入状況届出の流れ  ・ ・ ・ ・ ・ ・ ・ ・ ・ ・ ・ ・ ・ ・ ・ ・</a:t>
            </a:r>
            <a:r>
              <a:rPr lang="en-US" altLang="ja-JP" sz="1600" dirty="0">
                <a:solidFill>
                  <a:srgbClr val="000000"/>
                </a:solidFill>
              </a:rPr>
              <a:t>  </a:t>
            </a:r>
            <a:r>
              <a:rPr lang="en-US" altLang="ja-JP" sz="1600" u="sng" dirty="0">
                <a:solidFill>
                  <a:srgbClr val="000000"/>
                </a:solidFill>
              </a:rPr>
              <a:t>P.3</a:t>
            </a:r>
          </a:p>
          <a:p>
            <a:pPr>
              <a:defRPr/>
            </a:pPr>
            <a:r>
              <a:rPr lang="ja-JP" altLang="en-US" sz="1600" dirty="0">
                <a:solidFill>
                  <a:srgbClr val="000000"/>
                </a:solidFill>
              </a:rPr>
              <a:t>　　　よくあるご質問  ・ ・ ・ ・ ・ ・ ・ ・ ・ ・ ・ ・ ・ ・ ・ ・ ・ ・ ・   </a:t>
            </a:r>
            <a:r>
              <a:rPr lang="en-US" altLang="ja-JP" sz="1600" u="sng" dirty="0">
                <a:solidFill>
                  <a:srgbClr val="000000"/>
                </a:solidFill>
              </a:rPr>
              <a:t>P.4</a:t>
            </a:r>
          </a:p>
          <a:p>
            <a:pPr>
              <a:defRPr/>
            </a:pPr>
            <a:r>
              <a:rPr lang="ja-JP" altLang="en-US" sz="1600" dirty="0">
                <a:solidFill>
                  <a:srgbClr val="000000"/>
                </a:solidFill>
              </a:rPr>
              <a:t>　</a:t>
            </a:r>
            <a:r>
              <a:rPr lang="en-US" altLang="ja-JP" sz="1600" dirty="0">
                <a:solidFill>
                  <a:srgbClr val="000000"/>
                </a:solidFill>
              </a:rPr>
              <a:t>2.</a:t>
            </a:r>
            <a:r>
              <a:rPr lang="ja-JP" altLang="en-US" sz="1600" dirty="0">
                <a:solidFill>
                  <a:srgbClr val="000000"/>
                </a:solidFill>
              </a:rPr>
              <a:t> 操作説明</a:t>
            </a:r>
            <a:endParaRPr lang="en-US" altLang="ja-JP" sz="1600" dirty="0">
              <a:solidFill>
                <a:srgbClr val="000000"/>
              </a:solidFill>
            </a:endParaRPr>
          </a:p>
          <a:p>
            <a:pPr>
              <a:defRPr/>
            </a:pPr>
            <a:r>
              <a:rPr lang="ja-JP" altLang="en-US" sz="1600" dirty="0">
                <a:solidFill>
                  <a:srgbClr val="000000"/>
                </a:solidFill>
              </a:rPr>
              <a:t>　　</a:t>
            </a:r>
            <a:r>
              <a:rPr lang="en-US" altLang="ja-JP" sz="1600" dirty="0">
                <a:solidFill>
                  <a:srgbClr val="000000"/>
                </a:solidFill>
              </a:rPr>
              <a:t>2-1.</a:t>
            </a:r>
            <a:r>
              <a:rPr lang="ja-JP" altLang="en-US" sz="1600" dirty="0">
                <a:solidFill>
                  <a:srgbClr val="000000"/>
                </a:solidFill>
              </a:rPr>
              <a:t> </a:t>
            </a:r>
            <a:r>
              <a:rPr lang="en-US" altLang="ja-JP" sz="1600" dirty="0">
                <a:solidFill>
                  <a:srgbClr val="000000"/>
                </a:solidFill>
              </a:rPr>
              <a:t>e-Shien</a:t>
            </a:r>
            <a:r>
              <a:rPr lang="ja-JP" altLang="en-US" sz="1600" dirty="0">
                <a:solidFill>
                  <a:srgbClr val="000000"/>
                </a:solidFill>
              </a:rPr>
              <a:t>にログインする　・ ・ ・ ・ ・ ・ ・ ・ ・ ・ ・ ・ ・ ・ </a:t>
            </a:r>
            <a:r>
              <a:rPr lang="en-US" altLang="ja-JP" sz="1600" u="sng" dirty="0">
                <a:solidFill>
                  <a:srgbClr val="000000"/>
                </a:solidFill>
              </a:rPr>
              <a:t>P.5</a:t>
            </a:r>
          </a:p>
          <a:p>
            <a:pPr>
              <a:defRPr/>
            </a:pPr>
            <a:r>
              <a:rPr lang="ja-JP" altLang="en-US" sz="1600" dirty="0">
                <a:solidFill>
                  <a:srgbClr val="000000"/>
                </a:solidFill>
              </a:rPr>
              <a:t>　　</a:t>
            </a:r>
            <a:r>
              <a:rPr lang="en-US" altLang="ja-JP" sz="1600" dirty="0">
                <a:solidFill>
                  <a:srgbClr val="000000"/>
                </a:solidFill>
              </a:rPr>
              <a:t>2-2. </a:t>
            </a:r>
            <a:r>
              <a:rPr lang="ja-JP" altLang="en-US" sz="1600" dirty="0">
                <a:solidFill>
                  <a:srgbClr val="000000"/>
                </a:solidFill>
              </a:rPr>
              <a:t>継続受給の意思が「ある </a:t>
            </a:r>
            <a:r>
              <a:rPr lang="en-US" altLang="ja-JP" sz="1600" dirty="0">
                <a:solidFill>
                  <a:srgbClr val="000000"/>
                </a:solidFill>
              </a:rPr>
              <a:t>or</a:t>
            </a:r>
            <a:r>
              <a:rPr lang="ja-JP" altLang="en-US" sz="1600" dirty="0">
                <a:solidFill>
                  <a:srgbClr val="000000"/>
                </a:solidFill>
              </a:rPr>
              <a:t> ない」の意向を登録する  ・ </a:t>
            </a:r>
            <a:r>
              <a:rPr lang="en-US" altLang="ja-JP" sz="1600" u="sng" dirty="0">
                <a:solidFill>
                  <a:srgbClr val="000000"/>
                </a:solidFill>
              </a:rPr>
              <a:t>P.6</a:t>
            </a:r>
            <a:endParaRPr lang="en-US" altLang="ja-JP" sz="1000" u="sng" dirty="0">
              <a:solidFill>
                <a:srgbClr val="000000"/>
              </a:solidFill>
            </a:endParaRPr>
          </a:p>
          <a:p>
            <a:pPr>
              <a:defRPr/>
            </a:pPr>
            <a:r>
              <a:rPr lang="ja-JP" altLang="en-US" sz="1600" dirty="0">
                <a:solidFill>
                  <a:srgbClr val="000000"/>
                </a:solidFill>
              </a:rPr>
              <a:t>　　</a:t>
            </a:r>
            <a:r>
              <a:rPr lang="en-US" altLang="ja-JP" sz="1600" dirty="0">
                <a:solidFill>
                  <a:srgbClr val="000000"/>
                </a:solidFill>
              </a:rPr>
              <a:t>2-3.</a:t>
            </a:r>
            <a:r>
              <a:rPr lang="ja-JP" altLang="en-US" sz="1600" dirty="0">
                <a:solidFill>
                  <a:srgbClr val="000000"/>
                </a:solidFill>
              </a:rPr>
              <a:t> 収入状況の届出をする　・ ・ ・ ・ ・ ・ ・ ・ ・ ・ ・ ・ ・ ・ </a:t>
            </a:r>
            <a:r>
              <a:rPr lang="en-US" altLang="ja-JP" sz="1600" u="sng" dirty="0">
                <a:solidFill>
                  <a:srgbClr val="000000"/>
                </a:solidFill>
              </a:rPr>
              <a:t>P.9</a:t>
            </a:r>
          </a:p>
          <a:p>
            <a:pPr>
              <a:defRPr/>
            </a:pPr>
            <a:r>
              <a:rPr lang="ja-JP" altLang="en-US" sz="1600" dirty="0">
                <a:solidFill>
                  <a:srgbClr val="000000"/>
                </a:solidFill>
              </a:rPr>
              <a:t>　　</a:t>
            </a:r>
            <a:r>
              <a:rPr lang="en-US" altLang="ja-JP" sz="1600" dirty="0">
                <a:solidFill>
                  <a:srgbClr val="000000"/>
                </a:solidFill>
              </a:rPr>
              <a:t>2-4. </a:t>
            </a:r>
            <a:r>
              <a:rPr lang="ja-JP" altLang="en-US" sz="1600" dirty="0">
                <a:solidFill>
                  <a:srgbClr val="000000"/>
                </a:solidFill>
              </a:rPr>
              <a:t>保護者等情報の変更の届出をする ・ ・ ・ ・ ・ ・ ・ ・ ・ </a:t>
            </a:r>
            <a:r>
              <a:rPr lang="en-US" altLang="ja-JP" sz="1600" u="sng" dirty="0">
                <a:solidFill>
                  <a:srgbClr val="000000"/>
                </a:solidFill>
              </a:rPr>
              <a:t>P.19</a:t>
            </a:r>
          </a:p>
          <a:p>
            <a:pPr>
              <a:defRPr/>
            </a:pPr>
            <a:r>
              <a:rPr lang="ja-JP" altLang="en-US" sz="1600" dirty="0">
                <a:solidFill>
                  <a:srgbClr val="000000"/>
                </a:solidFill>
              </a:rPr>
              <a:t>　　</a:t>
            </a:r>
            <a:r>
              <a:rPr lang="en-US" altLang="ja-JP" sz="1600" dirty="0">
                <a:solidFill>
                  <a:srgbClr val="000000"/>
                </a:solidFill>
              </a:rPr>
              <a:t>2-5. </a:t>
            </a:r>
            <a:r>
              <a:rPr lang="ja-JP" altLang="en-US" sz="1600" dirty="0">
                <a:solidFill>
                  <a:srgbClr val="000000"/>
                </a:solidFill>
              </a:rPr>
              <a:t>保護者等情報変更届出（</a:t>
            </a:r>
            <a:r>
              <a:rPr lang="en-US" altLang="ja-JP" sz="1600" dirty="0">
                <a:solidFill>
                  <a:srgbClr val="000000"/>
                </a:solidFill>
              </a:rPr>
              <a:t>7</a:t>
            </a:r>
            <a:r>
              <a:rPr lang="ja-JP" altLang="en-US" sz="1600" dirty="0">
                <a:solidFill>
                  <a:srgbClr val="000000"/>
                </a:solidFill>
              </a:rPr>
              <a:t>月）をする ・ ・ ・ ・ ・ ・ ・ </a:t>
            </a:r>
            <a:r>
              <a:rPr lang="en-US" altLang="ja-JP" sz="1600" u="sng" dirty="0">
                <a:solidFill>
                  <a:srgbClr val="000000"/>
                </a:solidFill>
              </a:rPr>
              <a:t>P.36</a:t>
            </a:r>
          </a:p>
          <a:p>
            <a:pPr>
              <a:defRPr/>
            </a:pPr>
            <a:r>
              <a:rPr lang="ja-JP" altLang="en-US" sz="1600" dirty="0">
                <a:solidFill>
                  <a:srgbClr val="000000"/>
                </a:solidFill>
              </a:rPr>
              <a:t>　３．提出物について ・ ・ ・ ・ ・ ・ ・ ・ ・ ・ ・ ・ ・ ・ ・ ・ ・ ・ ・</a:t>
            </a:r>
            <a:r>
              <a:rPr lang="en-US" altLang="ja-JP" sz="1600" u="sng" dirty="0">
                <a:solidFill>
                  <a:srgbClr val="000000"/>
                </a:solidFill>
              </a:rPr>
              <a:t>P.38</a:t>
            </a:r>
          </a:p>
          <a:p>
            <a:pPr>
              <a:defRPr/>
            </a:pPr>
            <a:r>
              <a:rPr lang="ja-JP" altLang="en-US" sz="1600" dirty="0">
                <a:solidFill>
                  <a:srgbClr val="000000"/>
                </a:solidFill>
              </a:rPr>
              <a:t>　４．システムに関するお問合せについて ・ ・ ・ ・ ・ ・ ・ ・ ・ ・ ・ </a:t>
            </a:r>
            <a:r>
              <a:rPr lang="en-US" altLang="ja-JP" sz="1600" u="sng" dirty="0">
                <a:solidFill>
                  <a:srgbClr val="000000"/>
                </a:solidFill>
              </a:rPr>
              <a:t>P.39</a:t>
            </a:r>
          </a:p>
          <a:p>
            <a:pPr>
              <a:defRPr/>
            </a:pPr>
            <a:endParaRPr lang="en-US" altLang="ja-JP" sz="1200" dirty="0">
              <a:solidFill>
                <a:srgbClr val="000000"/>
              </a:solidFill>
            </a:endParaRPr>
          </a:p>
          <a:p>
            <a:pPr marL="87313" defTabSz="925880" fontAlgn="auto">
              <a:spcAft>
                <a:spcPts val="0"/>
              </a:spcAft>
              <a:buFontTx/>
              <a:buNone/>
              <a:defRPr/>
            </a:pPr>
            <a:r>
              <a:rPr lang="en-US" altLang="ja-JP" sz="1200" dirty="0">
                <a:solidFill>
                  <a:srgbClr val="000000"/>
                </a:solidFill>
              </a:rPr>
              <a:t>※</a:t>
            </a:r>
            <a:r>
              <a:rPr lang="ja-JP" altLang="en-US" sz="1200" dirty="0">
                <a:solidFill>
                  <a:srgbClr val="000000"/>
                </a:solidFill>
              </a:rPr>
              <a:t>本文中の画面表示は、令和</a:t>
            </a:r>
            <a:r>
              <a:rPr lang="en-US" altLang="ja-JP" sz="1200" dirty="0">
                <a:solidFill>
                  <a:srgbClr val="000000"/>
                </a:solidFill>
              </a:rPr>
              <a:t>5</a:t>
            </a:r>
            <a:r>
              <a:rPr lang="ja-JP" altLang="en-US" sz="1200" dirty="0">
                <a:solidFill>
                  <a:srgbClr val="000000"/>
                </a:solidFill>
              </a:rPr>
              <a:t>年</a:t>
            </a:r>
            <a:r>
              <a:rPr lang="en-US" altLang="ja-JP" sz="1200" dirty="0">
                <a:solidFill>
                  <a:srgbClr val="000000"/>
                </a:solidFill>
              </a:rPr>
              <a:t>11</a:t>
            </a:r>
            <a:r>
              <a:rPr lang="ja-JP" altLang="en-US" sz="1200" dirty="0">
                <a:solidFill>
                  <a:srgbClr val="000000"/>
                </a:solidFill>
              </a:rPr>
              <a:t>月現在のものです。 </a:t>
            </a:r>
            <a:endParaRPr lang="en-US" altLang="ja-JP" sz="1200" spc="0" dirty="0">
              <a:solidFill>
                <a:srgbClr val="000000"/>
              </a:solidFill>
            </a:endParaRPr>
          </a:p>
        </p:txBody>
      </p:sp>
    </p:spTree>
    <p:extLst>
      <p:ext uri="{BB962C8B-B14F-4D97-AF65-F5344CB8AC3E}">
        <p14:creationId xmlns:p14="http://schemas.microsoft.com/office/powerpoint/2010/main" val="4252886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1205" y="1361371"/>
            <a:ext cx="4237360" cy="4530682"/>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2-4.</a:t>
            </a:r>
            <a:r>
              <a:rPr lang="ja-JP" altLang="en-US" dirty="0">
                <a:solidFill>
                  <a:srgbClr val="000000"/>
                </a:solidFill>
              </a:rPr>
              <a:t> 保護者等情報の変更の届出をする</a:t>
            </a:r>
          </a:p>
        </p:txBody>
      </p:sp>
      <p:sp>
        <p:nvSpPr>
          <p:cNvPr id="15" name="正方形/長方形 14"/>
          <p:cNvSpPr/>
          <p:nvPr/>
        </p:nvSpPr>
        <p:spPr>
          <a:xfrm>
            <a:off x="194400" y="837931"/>
            <a:ext cx="6574314"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(1/8)</a:t>
            </a:r>
            <a:endPar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4620607" y="1456845"/>
            <a:ext cx="2124075" cy="259235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a:t>
            </a:r>
            <a:r>
              <a:rPr lang="ja-JP" altLang="en-US"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人数</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に変更があるかないかを選択します。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保護者等の変動</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追加・削除</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がある場合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保護者等の変動</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追加・削除</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がない場合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4777038" y="1329830"/>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sp>
        <p:nvSpPr>
          <p:cNvPr id="80" name="右矢印 79"/>
          <p:cNvSpPr/>
          <p:nvPr/>
        </p:nvSpPr>
        <p:spPr>
          <a:xfrm>
            <a:off x="4967538" y="2967884"/>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 name="右矢印 80"/>
          <p:cNvSpPr/>
          <p:nvPr/>
        </p:nvSpPr>
        <p:spPr>
          <a:xfrm>
            <a:off x="4967538" y="3697955"/>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4" name="グループ化 43"/>
          <p:cNvGrpSpPr/>
          <p:nvPr/>
        </p:nvGrpSpPr>
        <p:grpSpPr>
          <a:xfrm>
            <a:off x="4664032" y="1677452"/>
            <a:ext cx="198178" cy="281733"/>
            <a:chOff x="4707498" y="1706457"/>
            <a:chExt cx="198178" cy="281733"/>
          </a:xfrm>
        </p:grpSpPr>
        <p:sp>
          <p:nvSpPr>
            <p:cNvPr id="45" name="円/楕円 44"/>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18" name="テキスト ボックス 17"/>
          <p:cNvSpPr txBox="1"/>
          <p:nvPr/>
        </p:nvSpPr>
        <p:spPr>
          <a:xfrm>
            <a:off x="5176113" y="2911315"/>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21</a:t>
            </a:r>
            <a:r>
              <a:rPr lang="ja-JP" altLang="en-US" sz="1200" dirty="0">
                <a:solidFill>
                  <a:srgbClr val="000000"/>
                </a:solidFill>
              </a:rPr>
              <a:t>ページへ</a:t>
            </a:r>
            <a:endParaRPr kumimoji="1" lang="ja-JP" altLang="en-US" sz="1200" dirty="0">
              <a:solidFill>
                <a:srgbClr val="000000"/>
              </a:solidFill>
            </a:endParaRPr>
          </a:p>
        </p:txBody>
      </p:sp>
      <p:sp>
        <p:nvSpPr>
          <p:cNvPr id="19" name="テキスト ボックス 18"/>
          <p:cNvSpPr txBox="1"/>
          <p:nvPr/>
        </p:nvSpPr>
        <p:spPr>
          <a:xfrm>
            <a:off x="5176113" y="3627270"/>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26</a:t>
            </a:r>
            <a:r>
              <a:rPr lang="ja-JP" altLang="en-US" sz="1200" dirty="0">
                <a:solidFill>
                  <a:srgbClr val="000000"/>
                </a:solidFill>
              </a:rPr>
              <a:t>ページへ</a:t>
            </a:r>
            <a:endParaRPr kumimoji="1" lang="ja-JP" altLang="en-US" sz="1200" dirty="0">
              <a:solidFill>
                <a:srgbClr val="000000"/>
              </a:solidFill>
            </a:endParaRPr>
          </a:p>
        </p:txBody>
      </p:sp>
      <p:pic>
        <p:nvPicPr>
          <p:cNvPr id="3" name="図 2"/>
          <p:cNvPicPr>
            <a:picLocks noChangeAspect="1"/>
          </p:cNvPicPr>
          <p:nvPr/>
        </p:nvPicPr>
        <p:blipFill>
          <a:blip r:embed="rId4"/>
          <a:stretch>
            <a:fillRect/>
          </a:stretch>
        </p:blipFill>
        <p:spPr>
          <a:xfrm>
            <a:off x="518928" y="3697955"/>
            <a:ext cx="3681581" cy="1214139"/>
          </a:xfrm>
          <a:prstGeom prst="rect">
            <a:avLst/>
          </a:prstGeom>
        </p:spPr>
      </p:pic>
      <p:sp>
        <p:nvSpPr>
          <p:cNvPr id="20" name="正方形/長方形 19"/>
          <p:cNvSpPr/>
          <p:nvPr/>
        </p:nvSpPr>
        <p:spPr>
          <a:xfrm>
            <a:off x="518928" y="3697955"/>
            <a:ext cx="155536" cy="110605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21" name="グループ化 20"/>
          <p:cNvGrpSpPr/>
          <p:nvPr/>
        </p:nvGrpSpPr>
        <p:grpSpPr>
          <a:xfrm>
            <a:off x="282948" y="3552271"/>
            <a:ext cx="198178" cy="281733"/>
            <a:chOff x="4707498" y="1706457"/>
            <a:chExt cx="198178" cy="281733"/>
          </a:xfrm>
        </p:grpSpPr>
        <p:sp>
          <p:nvSpPr>
            <p:cNvPr id="22" name="円/楕円 70"/>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23"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24" name="図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6857" y="1923347"/>
            <a:ext cx="909765" cy="123843"/>
          </a:xfrm>
          <a:prstGeom prst="rect">
            <a:avLst/>
          </a:prstGeom>
        </p:spPr>
      </p:pic>
      <p:pic>
        <p:nvPicPr>
          <p:cNvPr id="25" name="図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205" y="1320306"/>
            <a:ext cx="4237360" cy="248214"/>
          </a:xfrm>
          <a:prstGeom prst="rect">
            <a:avLst/>
          </a:prstGeom>
        </p:spPr>
      </p:pic>
      <p:sp>
        <p:nvSpPr>
          <p:cNvPr id="27" name="正方形/長方形 26">
            <a:extLst>
              <a:ext uri="{FF2B5EF4-FFF2-40B4-BE49-F238E27FC236}">
                <a16:creationId xmlns:a16="http://schemas.microsoft.com/office/drawing/2014/main" id="{29317304-76EE-48DC-8D43-3680AB43AAEC}"/>
              </a:ext>
            </a:extLst>
          </p:cNvPr>
          <p:cNvSpPr/>
          <p:nvPr/>
        </p:nvSpPr>
        <p:spPr>
          <a:xfrm>
            <a:off x="191204" y="6020028"/>
            <a:ext cx="6553477" cy="2809012"/>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8731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5600" indent="-268288"/>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〇　前回の申請又は届出の後、保護者等の人数に増減があった場合や、前回申請（又は届出）時の保護者等とは別の方が新たに保護者等になる場合</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→「保護者等の変動（追加・削除）はあります。」を選択</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5600" indent="-268288"/>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〇　保護者等に増減はないが、保護者の情報（課税地、メールアドレス、電話番号、名前）を変更したい場合や、前回はマイナンバーを画面上で入力したが、今回はマイナポータルを利用して収入状況を提出したい場合　等</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5600" indent="-268288"/>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5600" indent="-268288"/>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→「保護者等の変動（追加・削除）はありません。」を選択</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9">
            <a:extLst>
              <a:ext uri="{FF2B5EF4-FFF2-40B4-BE49-F238E27FC236}">
                <a16:creationId xmlns:a16="http://schemas.microsoft.com/office/drawing/2014/main" id="{1E9D7BA6-256A-4950-B190-74615EB5DBFC}"/>
              </a:ext>
            </a:extLst>
          </p:cNvPr>
          <p:cNvSpPr/>
          <p:nvPr/>
        </p:nvSpPr>
        <p:spPr>
          <a:xfrm>
            <a:off x="359252" y="5933636"/>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p>
        </p:txBody>
      </p:sp>
      <p:sp>
        <p:nvSpPr>
          <p:cNvPr id="26" name="右矢印 79">
            <a:extLst>
              <a:ext uri="{FF2B5EF4-FFF2-40B4-BE49-F238E27FC236}">
                <a16:creationId xmlns:a16="http://schemas.microsoft.com/office/drawing/2014/main" id="{7B73B391-6C42-4546-ABD0-D87F74B5DDFE}"/>
              </a:ext>
            </a:extLst>
          </p:cNvPr>
          <p:cNvSpPr/>
          <p:nvPr/>
        </p:nvSpPr>
        <p:spPr>
          <a:xfrm>
            <a:off x="4690530" y="6958244"/>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テキスト ボックス 29">
            <a:extLst>
              <a:ext uri="{FF2B5EF4-FFF2-40B4-BE49-F238E27FC236}">
                <a16:creationId xmlns:a16="http://schemas.microsoft.com/office/drawing/2014/main" id="{95E57ADA-AD0C-4910-AB06-09E5C7460242}"/>
              </a:ext>
            </a:extLst>
          </p:cNvPr>
          <p:cNvSpPr txBox="1"/>
          <p:nvPr/>
        </p:nvSpPr>
        <p:spPr>
          <a:xfrm>
            <a:off x="4905334" y="6876355"/>
            <a:ext cx="1088379" cy="307777"/>
          </a:xfrm>
          <a:prstGeom prst="rect">
            <a:avLst/>
          </a:prstGeom>
          <a:solidFill>
            <a:schemeClr val="bg1"/>
          </a:solidFill>
          <a:ln w="19050">
            <a:solidFill>
              <a:schemeClr val="accent4"/>
            </a:solidFill>
          </a:ln>
        </p:spPr>
        <p:txBody>
          <a:bodyPr wrap="square" rtlCol="0">
            <a:spAutoFit/>
          </a:bodyPr>
          <a:lstStyle/>
          <a:p>
            <a:r>
              <a:rPr lang="en-US" altLang="ja-JP" sz="1400" dirty="0">
                <a:solidFill>
                  <a:srgbClr val="000000"/>
                </a:solidFill>
              </a:rPr>
              <a:t>21</a:t>
            </a:r>
            <a:r>
              <a:rPr lang="ja-JP" altLang="en-US" sz="1400" dirty="0">
                <a:solidFill>
                  <a:srgbClr val="000000"/>
                </a:solidFill>
              </a:rPr>
              <a:t>ページへ</a:t>
            </a:r>
            <a:endParaRPr kumimoji="1" lang="ja-JP" altLang="en-US" sz="1400" dirty="0">
              <a:solidFill>
                <a:srgbClr val="000000"/>
              </a:solidFill>
            </a:endParaRPr>
          </a:p>
        </p:txBody>
      </p:sp>
      <p:sp>
        <p:nvSpPr>
          <p:cNvPr id="31" name="右矢印 80">
            <a:extLst>
              <a:ext uri="{FF2B5EF4-FFF2-40B4-BE49-F238E27FC236}">
                <a16:creationId xmlns:a16="http://schemas.microsoft.com/office/drawing/2014/main" id="{B20811BC-44D5-4705-B310-37358E52A1B3}"/>
              </a:ext>
            </a:extLst>
          </p:cNvPr>
          <p:cNvSpPr/>
          <p:nvPr/>
        </p:nvSpPr>
        <p:spPr>
          <a:xfrm>
            <a:off x="4832267" y="8426462"/>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テキスト ボックス 31">
            <a:extLst>
              <a:ext uri="{FF2B5EF4-FFF2-40B4-BE49-F238E27FC236}">
                <a16:creationId xmlns:a16="http://schemas.microsoft.com/office/drawing/2014/main" id="{5F977CA9-2187-4F63-B37D-43269A72B470}"/>
              </a:ext>
            </a:extLst>
          </p:cNvPr>
          <p:cNvSpPr txBox="1"/>
          <p:nvPr/>
        </p:nvSpPr>
        <p:spPr>
          <a:xfrm>
            <a:off x="5057538" y="8355777"/>
            <a:ext cx="1081913" cy="307777"/>
          </a:xfrm>
          <a:prstGeom prst="rect">
            <a:avLst/>
          </a:prstGeom>
          <a:solidFill>
            <a:schemeClr val="bg1"/>
          </a:solidFill>
          <a:ln w="19050">
            <a:solidFill>
              <a:schemeClr val="accent4"/>
            </a:solidFill>
          </a:ln>
        </p:spPr>
        <p:txBody>
          <a:bodyPr wrap="square" rtlCol="0">
            <a:spAutoFit/>
          </a:bodyPr>
          <a:lstStyle/>
          <a:p>
            <a:r>
              <a:rPr lang="en-US" altLang="ja-JP" sz="1400" dirty="0">
                <a:solidFill>
                  <a:srgbClr val="000000"/>
                </a:solidFill>
              </a:rPr>
              <a:t>26</a:t>
            </a:r>
            <a:r>
              <a:rPr lang="ja-JP" altLang="en-US" sz="1400" dirty="0">
                <a:solidFill>
                  <a:srgbClr val="000000"/>
                </a:solidFill>
              </a:rPr>
              <a:t>ページへ</a:t>
            </a:r>
            <a:endParaRPr kumimoji="1" lang="ja-JP" altLang="en-US" sz="1400" dirty="0">
              <a:solidFill>
                <a:srgbClr val="000000"/>
              </a:solidFill>
            </a:endParaRPr>
          </a:p>
        </p:txBody>
      </p:sp>
    </p:spTree>
    <p:extLst>
      <p:ext uri="{BB962C8B-B14F-4D97-AF65-F5344CB8AC3E}">
        <p14:creationId xmlns:p14="http://schemas.microsoft.com/office/powerpoint/2010/main" val="528743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8201" y="1714729"/>
            <a:ext cx="4221452" cy="3356812"/>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2-4.</a:t>
            </a:r>
            <a:r>
              <a:rPr lang="ja-JP" altLang="en-US" dirty="0">
                <a:solidFill>
                  <a:srgbClr val="000000"/>
                </a:solidFill>
              </a:rPr>
              <a:t> 保護者等情報の変更の届出をする</a:t>
            </a:r>
          </a:p>
        </p:txBody>
      </p:sp>
      <p:sp>
        <p:nvSpPr>
          <p:cNvPr id="34" name="正方形/長方形 33"/>
          <p:cNvSpPr/>
          <p:nvPr/>
        </p:nvSpPr>
        <p:spPr>
          <a:xfrm>
            <a:off x="194400" y="1086739"/>
            <a:ext cx="6540237"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endPar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4638674" y="1693864"/>
            <a:ext cx="2124075" cy="412007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保護者等の変更に合わせて、収入状況の確認が必要な保護者を選択します。</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保護者等を</a:t>
            </a: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追加</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4922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4922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49225"/>
            <a:endPar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保護者等を</a:t>
            </a: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削除</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50850" indent="-30162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50850" indent="-30162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50850" indent="-301625"/>
            <a:endPar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登録している保護者等の</a:t>
            </a: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情報</a:t>
            </a:r>
            <a:r>
              <a:rPr lang="en-US" altLang="ja-JP" sz="105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を変更</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4763"/>
            <a:r>
              <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メールアドレス、電話番号、保護者等の名前、課税地又は福祉事務所設置自治体、収入状況提出方法のうちいずれか</a:t>
            </a:r>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71843" y="4122747"/>
            <a:ext cx="3947494" cy="48073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8" name="正方形/長方形 47"/>
          <p:cNvSpPr/>
          <p:nvPr/>
        </p:nvSpPr>
        <p:spPr>
          <a:xfrm>
            <a:off x="4638674" y="6157153"/>
            <a:ext cx="2124000" cy="2106776"/>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選択する回答が分からない場合、左図を参照し、収入状況の確認が必要な方を特定してください。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収入状況の確認が必要な保護者等の合計人数に応じて、当てはまる選択肢を選んでください。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85725">
              <a:buFont typeface="Arial" panose="020B0604020202020204" pitchFamily="34" charset="0"/>
              <a:buChar char="•"/>
            </a:pP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427743" y="4174843"/>
            <a:ext cx="3795341" cy="356379"/>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5" name="角丸四角形 54"/>
          <p:cNvSpPr/>
          <p:nvPr/>
        </p:nvSpPr>
        <p:spPr>
          <a:xfrm>
            <a:off x="4795104" y="1570041"/>
            <a:ext cx="700406" cy="278137"/>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sp>
        <p:nvSpPr>
          <p:cNvPr id="56" name="角丸四角形 55"/>
          <p:cNvSpPr/>
          <p:nvPr/>
        </p:nvSpPr>
        <p:spPr>
          <a:xfrm>
            <a:off x="4806721" y="6029307"/>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p>
        </p:txBody>
      </p:sp>
      <p:sp>
        <p:nvSpPr>
          <p:cNvPr id="64" name="正方形/長方形 63"/>
          <p:cNvSpPr/>
          <p:nvPr/>
        </p:nvSpPr>
        <p:spPr>
          <a:xfrm>
            <a:off x="222468" y="6258902"/>
            <a:ext cx="4246791" cy="1852242"/>
          </a:xfrm>
          <a:prstGeom prst="rect">
            <a:avLst/>
          </a:prstGeom>
          <a:solidFill>
            <a:schemeClr val="bg1"/>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6" name="正方形/長方形 65"/>
          <p:cNvSpPr/>
          <p:nvPr/>
        </p:nvSpPr>
        <p:spPr>
          <a:xfrm>
            <a:off x="658495" y="6070521"/>
            <a:ext cx="3321057" cy="341234"/>
          </a:xfrm>
          <a:prstGeom prst="rect">
            <a:avLst/>
          </a:prstGeom>
          <a:solidFill>
            <a:schemeClr val="bg1"/>
          </a:solidFill>
          <a:ln w="28575">
            <a:solidFill>
              <a:srgbClr val="FFC000"/>
            </a:solid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pPr algn="ctr">
              <a:spcBef>
                <a:spcPts val="600"/>
              </a:spcBef>
            </a:pPr>
            <a:r>
              <a:rPr lang="ja-JP" altLang="en-US" sz="1400"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収入状況の確認が必要な方</a:t>
            </a:r>
            <a:endParaRPr lang="en-US" altLang="ja-JP" sz="1400" dirty="0">
              <a:solidFill>
                <a:srgbClr val="40404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52183" y="8178385"/>
            <a:ext cx="6682454" cy="1323439"/>
          </a:xfrm>
          <a:prstGeom prst="rect">
            <a:avLst/>
          </a:prstGeom>
          <a:noFill/>
          <a:ln w="25400">
            <a:noFill/>
            <a:prstDash val="dash"/>
          </a:ln>
        </p:spPr>
        <p:txBody>
          <a:bodyPr wrap="square" rtlCol="0">
            <a:spAutoFit/>
          </a:bodyPr>
          <a:lstStyle/>
          <a:p>
            <a:pPr marL="177800" indent="-177800"/>
            <a:r>
              <a:rPr lang="en-US" altLang="ja-JP" sz="1000" dirty="0">
                <a:solidFill>
                  <a:srgbClr val="000000"/>
                </a:solidFill>
                <a:latin typeface="Meiryo UI" panose="020B0604030504040204" pitchFamily="50" charset="-128"/>
                <a:ea typeface="Meiryo UI" panose="020B0604030504040204" pitchFamily="50" charset="-128"/>
              </a:rPr>
              <a:t>※1</a:t>
            </a:r>
            <a:r>
              <a:rPr lang="ja-JP" altLang="en-US" sz="1000" dirty="0">
                <a:solidFill>
                  <a:srgbClr val="000000"/>
                </a:solidFill>
                <a:latin typeface="Meiryo UI" panose="020B0604030504040204" pitchFamily="50" charset="-128"/>
                <a:ea typeface="Meiryo UI" panose="020B0604030504040204" pitchFamily="50" charset="-128"/>
              </a:rPr>
              <a:t>　生徒が成人（</a:t>
            </a:r>
            <a:r>
              <a:rPr lang="en-US" altLang="ja-JP" sz="1000" dirty="0">
                <a:solidFill>
                  <a:srgbClr val="000000"/>
                </a:solidFill>
                <a:latin typeface="Meiryo UI" panose="020B0604030504040204" pitchFamily="50" charset="-128"/>
                <a:ea typeface="Meiryo UI" panose="020B0604030504040204" pitchFamily="50" charset="-128"/>
              </a:rPr>
              <a:t>18</a:t>
            </a:r>
            <a:r>
              <a:rPr lang="ja-JP" altLang="en-US" sz="1000" dirty="0">
                <a:solidFill>
                  <a:srgbClr val="000000"/>
                </a:solidFill>
                <a:latin typeface="Meiryo UI" panose="020B0604030504040204" pitchFamily="50" charset="-128"/>
                <a:ea typeface="Meiryo UI" panose="020B0604030504040204" pitchFamily="50" charset="-128"/>
              </a:rPr>
              <a:t>歳以上）である場合、「親権者はいません。」を選択してください。</a:t>
            </a:r>
            <a:endParaRPr lang="en-US" altLang="ja-JP" sz="1000" dirty="0">
              <a:solidFill>
                <a:srgbClr val="000000"/>
              </a:solidFill>
              <a:latin typeface="Meiryo UI" panose="020B0604030504040204" pitchFamily="50" charset="-128"/>
              <a:ea typeface="Meiryo UI" panose="020B0604030504040204" pitchFamily="50" charset="-128"/>
            </a:endParaRPr>
          </a:p>
          <a:p>
            <a:pPr marL="177800" indent="-177800"/>
            <a:r>
              <a:rPr lang="en-US" altLang="ja-JP" sz="1000" dirty="0">
                <a:solidFill>
                  <a:srgbClr val="000000"/>
                </a:solidFill>
                <a:latin typeface="Meiryo UI" panose="020B0604030504040204" pitchFamily="50" charset="-128"/>
                <a:ea typeface="Meiryo UI" panose="020B0604030504040204" pitchFamily="50" charset="-128"/>
              </a:rPr>
              <a:t>※2</a:t>
            </a:r>
            <a:r>
              <a:rPr lang="ja-JP" altLang="en-US" sz="1000" dirty="0">
                <a:solidFill>
                  <a:srgbClr val="000000"/>
                </a:solidFill>
                <a:latin typeface="Meiryo UI" panose="020B0604030504040204" pitchFamily="50" charset="-128"/>
                <a:ea typeface="Meiryo UI" panose="020B0604030504040204" pitchFamily="50" charset="-128"/>
              </a:rPr>
              <a:t>　</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次の場合、該当する親権者の個人番号カード（写）等の提出が不要となる場合があります。</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・ドメスティック・バイオレンス等のやむを得ない理由により提出が困難な場合</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・日本国内に住所を有したことがない等個人番号の指定を受けていない場合　等</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判断に迷う場合は、学校に御相談ください。</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solidFill>
                  <a:srgbClr val="000000"/>
                </a:solidFill>
                <a:latin typeface="Meiryo UI" panose="020B0604030504040204" pitchFamily="50" charset="-128"/>
                <a:ea typeface="Meiryo UI" panose="020B0604030504040204" pitchFamily="50" charset="-128"/>
              </a:rPr>
              <a:t>※3</a:t>
            </a:r>
            <a:r>
              <a:rPr lang="ja-JP" altLang="en-US" sz="1000" dirty="0">
                <a:solidFill>
                  <a:srgbClr val="000000"/>
                </a:solidFill>
                <a:latin typeface="Meiryo UI" panose="020B0604030504040204" pitchFamily="50" charset="-128"/>
                <a:ea typeface="Meiryo UI" panose="020B0604030504040204" pitchFamily="50" charset="-128"/>
              </a:rPr>
              <a:t>　親権者が存在せず、未成年後見人が選任されており、その者が生徒についての扶養義務がある場合に「はい」を選択します。</a:t>
            </a:r>
            <a:endParaRPr lang="en-US" altLang="ja-JP" sz="1000" dirty="0">
              <a:solidFill>
                <a:srgbClr val="000000"/>
              </a:solidFill>
              <a:latin typeface="Meiryo UI" panose="020B0604030504040204" pitchFamily="50" charset="-128"/>
              <a:ea typeface="Meiryo UI" panose="020B0604030504040204" pitchFamily="50" charset="-128"/>
            </a:endParaRPr>
          </a:p>
          <a:p>
            <a:r>
              <a:rPr lang="en-US" altLang="ja-JP" sz="1000" dirty="0">
                <a:solidFill>
                  <a:srgbClr val="000000"/>
                </a:solidFill>
                <a:latin typeface="Meiryo UI" panose="020B0604030504040204" pitchFamily="50" charset="-128"/>
                <a:ea typeface="Meiryo UI" panose="020B0604030504040204" pitchFamily="50" charset="-128"/>
              </a:rPr>
              <a:t>※4</a:t>
            </a:r>
            <a:r>
              <a:rPr lang="ja-JP" altLang="en-US" sz="1000" dirty="0">
                <a:solidFill>
                  <a:srgbClr val="000000"/>
                </a:solidFill>
                <a:latin typeface="Meiryo UI" panose="020B0604030504040204" pitchFamily="50" charset="-128"/>
                <a:ea typeface="Meiryo UI" panose="020B0604030504040204" pitchFamily="50" charset="-128"/>
              </a:rPr>
              <a:t>　生徒が成人（</a:t>
            </a:r>
            <a:r>
              <a:rPr lang="en-US" altLang="ja-JP" sz="1000" dirty="0">
                <a:solidFill>
                  <a:srgbClr val="000000"/>
                </a:solidFill>
                <a:latin typeface="Meiryo UI" panose="020B0604030504040204" pitchFamily="50" charset="-128"/>
                <a:ea typeface="Meiryo UI" panose="020B0604030504040204" pitchFamily="50" charset="-128"/>
              </a:rPr>
              <a:t>18</a:t>
            </a:r>
            <a:r>
              <a:rPr lang="ja-JP" altLang="en-US" sz="1000" dirty="0">
                <a:solidFill>
                  <a:srgbClr val="000000"/>
                </a:solidFill>
                <a:latin typeface="Meiryo UI" panose="020B0604030504040204" pitchFamily="50" charset="-128"/>
                <a:ea typeface="Meiryo UI" panose="020B0604030504040204" pitchFamily="50" charset="-128"/>
              </a:rPr>
              <a:t>歳以上）であり、入学時に未成年であった場合は、未成年時の親権者が「主たる生計維持者」に該当しま</a:t>
            </a:r>
            <a:endParaRPr lang="en-US" altLang="ja-JP" sz="1000" dirty="0">
              <a:solidFill>
                <a:srgbClr val="000000"/>
              </a:solidFill>
              <a:latin typeface="Meiryo UI" panose="020B0604030504040204" pitchFamily="50" charset="-128"/>
              <a:ea typeface="Meiryo UI" panose="020B0604030504040204" pitchFamily="50" charset="-128"/>
            </a:endParaRPr>
          </a:p>
          <a:p>
            <a:r>
              <a:rPr lang="ja-JP" altLang="en-US" sz="1000" dirty="0">
                <a:solidFill>
                  <a:srgbClr val="000000"/>
                </a:solidFill>
                <a:latin typeface="Meiryo UI" panose="020B0604030504040204" pitchFamily="50" charset="-128"/>
                <a:ea typeface="Meiryo UI" panose="020B0604030504040204" pitchFamily="50" charset="-128"/>
              </a:rPr>
              <a:t>　　　 す。</a:t>
            </a:r>
          </a:p>
        </p:txBody>
      </p:sp>
      <p:sp>
        <p:nvSpPr>
          <p:cNvPr id="68" name="正方形/長方形 67"/>
          <p:cNvSpPr/>
          <p:nvPr/>
        </p:nvSpPr>
        <p:spPr>
          <a:xfrm>
            <a:off x="153080" y="5680517"/>
            <a:ext cx="4363804" cy="253916"/>
          </a:xfrm>
          <a:prstGeom prst="rect">
            <a:avLst/>
          </a:prstGeom>
        </p:spPr>
        <p:txBody>
          <a:bodyPr wrap="square">
            <a:spAutoFit/>
          </a:bodyPr>
          <a:lstStyle/>
          <a:p>
            <a:pPr defTabSz="854680">
              <a:spcBef>
                <a:spcPts val="554"/>
              </a:spcBef>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収入状況の確認が必要な方については、以下のフローチャートを確認してください。</a:t>
            </a:r>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Line 187"/>
          <p:cNvSpPr>
            <a:spLocks noChangeShapeType="1"/>
          </p:cNvSpPr>
          <p:nvPr/>
        </p:nvSpPr>
        <p:spPr bwMode="auto">
          <a:xfrm>
            <a:off x="1520190" y="7835327"/>
            <a:ext cx="333684" cy="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404040"/>
              </a:solidFill>
            </a:endParaRPr>
          </a:p>
        </p:txBody>
      </p:sp>
      <p:sp>
        <p:nvSpPr>
          <p:cNvPr id="70" name="Line 184"/>
          <p:cNvSpPr>
            <a:spLocks noChangeShapeType="1"/>
          </p:cNvSpPr>
          <p:nvPr/>
        </p:nvSpPr>
        <p:spPr bwMode="auto">
          <a:xfrm>
            <a:off x="780775" y="7827436"/>
            <a:ext cx="352619" cy="0"/>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404040"/>
              </a:solidFill>
            </a:endParaRPr>
          </a:p>
        </p:txBody>
      </p:sp>
      <p:sp>
        <p:nvSpPr>
          <p:cNvPr id="71" name="角丸四角形 22"/>
          <p:cNvSpPr/>
          <p:nvPr/>
        </p:nvSpPr>
        <p:spPr>
          <a:xfrm>
            <a:off x="427743" y="6541970"/>
            <a:ext cx="839277" cy="360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親権者は</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いますか</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23"/>
          <p:cNvSpPr/>
          <p:nvPr/>
        </p:nvSpPr>
        <p:spPr>
          <a:xfrm>
            <a:off x="624423" y="7239681"/>
            <a:ext cx="850303" cy="360172"/>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未成年後見人はいますか</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24"/>
          <p:cNvSpPr/>
          <p:nvPr/>
        </p:nvSpPr>
        <p:spPr>
          <a:xfrm>
            <a:off x="1839080" y="7239681"/>
            <a:ext cx="1031996" cy="360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主たる生計維持者</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はいますか</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25"/>
          <p:cNvSpPr/>
          <p:nvPr/>
        </p:nvSpPr>
        <p:spPr>
          <a:xfrm>
            <a:off x="1367775" y="6764687"/>
            <a:ext cx="788224" cy="360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扶養義務は</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ありますか</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27"/>
          <p:cNvSpPr/>
          <p:nvPr/>
        </p:nvSpPr>
        <p:spPr>
          <a:xfrm>
            <a:off x="3326823" y="7239681"/>
            <a:ext cx="992514" cy="324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主たる生計維持者</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rPr>
              <a:t>※4</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Line 187"/>
          <p:cNvSpPr>
            <a:spLocks noChangeShapeType="1"/>
          </p:cNvSpPr>
          <p:nvPr/>
        </p:nvSpPr>
        <p:spPr bwMode="auto">
          <a:xfrm flipH="1">
            <a:off x="940534" y="6944947"/>
            <a:ext cx="0" cy="250633"/>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solidFill>
                <a:srgbClr val="404040"/>
              </a:solidFill>
            </a:endParaRPr>
          </a:p>
        </p:txBody>
      </p:sp>
      <p:sp>
        <p:nvSpPr>
          <p:cNvPr id="78" name="Line 184"/>
          <p:cNvSpPr>
            <a:spLocks noChangeShapeType="1"/>
          </p:cNvSpPr>
          <p:nvPr/>
        </p:nvSpPr>
        <p:spPr bwMode="auto">
          <a:xfrm flipV="1">
            <a:off x="1257955" y="7098921"/>
            <a:ext cx="124356" cy="113091"/>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solidFill>
                <a:srgbClr val="404040"/>
              </a:solidFill>
            </a:endParaRPr>
          </a:p>
        </p:txBody>
      </p:sp>
      <p:sp>
        <p:nvSpPr>
          <p:cNvPr id="79" name="Line 187"/>
          <p:cNvSpPr>
            <a:spLocks noChangeShapeType="1"/>
          </p:cNvSpPr>
          <p:nvPr/>
        </p:nvSpPr>
        <p:spPr bwMode="auto">
          <a:xfrm>
            <a:off x="2128434" y="7116647"/>
            <a:ext cx="122815" cy="116592"/>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solidFill>
                <a:srgbClr val="404040"/>
              </a:solidFill>
            </a:endParaRPr>
          </a:p>
        </p:txBody>
      </p:sp>
      <p:sp>
        <p:nvSpPr>
          <p:cNvPr id="81" name="Line 187"/>
          <p:cNvSpPr>
            <a:spLocks noChangeShapeType="1"/>
          </p:cNvSpPr>
          <p:nvPr/>
        </p:nvSpPr>
        <p:spPr bwMode="auto">
          <a:xfrm>
            <a:off x="2895891" y="7609401"/>
            <a:ext cx="418827" cy="146511"/>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solidFill>
                <a:srgbClr val="404040"/>
              </a:solidFill>
            </a:endParaRPr>
          </a:p>
        </p:txBody>
      </p:sp>
      <p:sp>
        <p:nvSpPr>
          <p:cNvPr id="82" name="角丸四角形 43"/>
          <p:cNvSpPr/>
          <p:nvPr/>
        </p:nvSpPr>
        <p:spPr>
          <a:xfrm>
            <a:off x="3326823" y="7602721"/>
            <a:ext cx="992514" cy="324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生徒本人</a:t>
            </a:r>
          </a:p>
        </p:txBody>
      </p:sp>
      <p:sp>
        <p:nvSpPr>
          <p:cNvPr id="83" name="角丸四角形 44"/>
          <p:cNvSpPr/>
          <p:nvPr/>
        </p:nvSpPr>
        <p:spPr>
          <a:xfrm>
            <a:off x="3326823" y="6875554"/>
            <a:ext cx="992514" cy="324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未成年後見人</a:t>
            </a:r>
          </a:p>
        </p:txBody>
      </p:sp>
      <p:sp>
        <p:nvSpPr>
          <p:cNvPr id="84" name="角丸四角形 45"/>
          <p:cNvSpPr/>
          <p:nvPr/>
        </p:nvSpPr>
        <p:spPr>
          <a:xfrm>
            <a:off x="3326823" y="6514250"/>
            <a:ext cx="992514" cy="324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親権者</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1056037" y="7717288"/>
            <a:ext cx="470833" cy="230832"/>
          </a:xfrm>
          <a:prstGeom prst="rect">
            <a:avLst/>
          </a:prstGeom>
          <a:noFill/>
        </p:spPr>
        <p:txBody>
          <a:bodyPr wrap="square" rtlCol="0">
            <a:spAutoFit/>
          </a:bodyPr>
          <a:lstStyle/>
          <a:p>
            <a:r>
              <a:rPr lang="ja-JP" altLang="en-US" sz="900"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はい</a:t>
            </a:r>
          </a:p>
        </p:txBody>
      </p:sp>
      <p:sp>
        <p:nvSpPr>
          <p:cNvPr id="86" name="テキスト ボックス 85"/>
          <p:cNvSpPr txBox="1"/>
          <p:nvPr/>
        </p:nvSpPr>
        <p:spPr>
          <a:xfrm>
            <a:off x="1784198" y="7719970"/>
            <a:ext cx="470833" cy="230832"/>
          </a:xfrm>
          <a:prstGeom prst="rect">
            <a:avLst/>
          </a:prstGeom>
          <a:noFill/>
        </p:spPr>
        <p:txBody>
          <a:bodyPr wrap="square" rtlCol="0">
            <a:spAutoFit/>
          </a:bodyPr>
          <a:lstStyle/>
          <a:p>
            <a:r>
              <a:rPr lang="ja-JP" altLang="en-US" sz="900"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いいえ</a:t>
            </a:r>
          </a:p>
        </p:txBody>
      </p:sp>
      <p:sp>
        <p:nvSpPr>
          <p:cNvPr id="87" name="Line 187"/>
          <p:cNvSpPr>
            <a:spLocks noChangeShapeType="1"/>
          </p:cNvSpPr>
          <p:nvPr/>
        </p:nvSpPr>
        <p:spPr bwMode="auto">
          <a:xfrm>
            <a:off x="1497330" y="7431467"/>
            <a:ext cx="333684" cy="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404040"/>
              </a:solidFill>
            </a:endParaRPr>
          </a:p>
        </p:txBody>
      </p:sp>
      <p:sp>
        <p:nvSpPr>
          <p:cNvPr id="88" name="Line 184"/>
          <p:cNvSpPr>
            <a:spLocks noChangeShapeType="1"/>
          </p:cNvSpPr>
          <p:nvPr/>
        </p:nvSpPr>
        <p:spPr bwMode="auto">
          <a:xfrm>
            <a:off x="2895891" y="7431467"/>
            <a:ext cx="418827" cy="0"/>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404040"/>
              </a:solidFill>
            </a:endParaRPr>
          </a:p>
        </p:txBody>
      </p:sp>
      <p:sp>
        <p:nvSpPr>
          <p:cNvPr id="89" name="Line 184"/>
          <p:cNvSpPr>
            <a:spLocks noChangeShapeType="1"/>
          </p:cNvSpPr>
          <p:nvPr/>
        </p:nvSpPr>
        <p:spPr bwMode="auto">
          <a:xfrm>
            <a:off x="1267020" y="6676168"/>
            <a:ext cx="2048400" cy="0"/>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404040"/>
              </a:solidFill>
            </a:endParaRPr>
          </a:p>
        </p:txBody>
      </p:sp>
      <p:sp>
        <p:nvSpPr>
          <p:cNvPr id="90" name="Line 184"/>
          <p:cNvSpPr>
            <a:spLocks noChangeShapeType="1"/>
          </p:cNvSpPr>
          <p:nvPr/>
        </p:nvSpPr>
        <p:spPr bwMode="auto">
          <a:xfrm>
            <a:off x="2165545" y="6961918"/>
            <a:ext cx="1152000" cy="0"/>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404040"/>
              </a:solidFill>
            </a:endParaRPr>
          </a:p>
        </p:txBody>
      </p:sp>
      <p:grpSp>
        <p:nvGrpSpPr>
          <p:cNvPr id="52" name="グループ化 51"/>
          <p:cNvGrpSpPr/>
          <p:nvPr/>
        </p:nvGrpSpPr>
        <p:grpSpPr>
          <a:xfrm>
            <a:off x="119313" y="4080654"/>
            <a:ext cx="198178" cy="281733"/>
            <a:chOff x="1417887" y="6988436"/>
            <a:chExt cx="198178" cy="281733"/>
          </a:xfrm>
        </p:grpSpPr>
        <p:sp>
          <p:nvSpPr>
            <p:cNvPr id="77" name="円/楕円 7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0"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97" name="グループ化 96"/>
          <p:cNvGrpSpPr/>
          <p:nvPr/>
        </p:nvGrpSpPr>
        <p:grpSpPr>
          <a:xfrm>
            <a:off x="4684190" y="6355441"/>
            <a:ext cx="198178" cy="281733"/>
            <a:chOff x="1417887" y="6988436"/>
            <a:chExt cx="198178" cy="281733"/>
          </a:xfrm>
        </p:grpSpPr>
        <p:sp>
          <p:nvSpPr>
            <p:cNvPr id="98" name="円/楕円 97"/>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9"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100" name="右矢印 99"/>
          <p:cNvSpPr/>
          <p:nvPr/>
        </p:nvSpPr>
        <p:spPr>
          <a:xfrm>
            <a:off x="5003287" y="3273074"/>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 name="右矢印 100"/>
          <p:cNvSpPr/>
          <p:nvPr/>
        </p:nvSpPr>
        <p:spPr>
          <a:xfrm>
            <a:off x="4987143" y="3906233"/>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 name="右矢印 101"/>
          <p:cNvSpPr/>
          <p:nvPr/>
        </p:nvSpPr>
        <p:spPr>
          <a:xfrm>
            <a:off x="4987556" y="4738265"/>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3" name="グループ化 52"/>
          <p:cNvGrpSpPr/>
          <p:nvPr/>
        </p:nvGrpSpPr>
        <p:grpSpPr>
          <a:xfrm>
            <a:off x="116202" y="3848865"/>
            <a:ext cx="198178" cy="281733"/>
            <a:chOff x="4707498" y="1706457"/>
            <a:chExt cx="198178" cy="281733"/>
          </a:xfrm>
        </p:grpSpPr>
        <p:sp>
          <p:nvSpPr>
            <p:cNvPr id="54" name="円/楕円 53"/>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58" name="グループ化 57"/>
          <p:cNvGrpSpPr/>
          <p:nvPr/>
        </p:nvGrpSpPr>
        <p:grpSpPr>
          <a:xfrm>
            <a:off x="4669398" y="1909657"/>
            <a:ext cx="198178" cy="281733"/>
            <a:chOff x="4707498" y="1706457"/>
            <a:chExt cx="198178" cy="281733"/>
          </a:xfrm>
        </p:grpSpPr>
        <p:sp>
          <p:nvSpPr>
            <p:cNvPr id="59" name="円/楕円 5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51" name="テキスト ボックス 50"/>
          <p:cNvSpPr txBox="1"/>
          <p:nvPr/>
        </p:nvSpPr>
        <p:spPr>
          <a:xfrm>
            <a:off x="5224099" y="3201092"/>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22</a:t>
            </a:r>
            <a:r>
              <a:rPr lang="ja-JP" altLang="en-US" sz="1200" dirty="0">
                <a:solidFill>
                  <a:srgbClr val="000000"/>
                </a:solidFill>
              </a:rPr>
              <a:t>ページへ</a:t>
            </a:r>
            <a:endParaRPr kumimoji="1" lang="ja-JP" altLang="en-US" sz="1200" dirty="0">
              <a:solidFill>
                <a:srgbClr val="000000"/>
              </a:solidFill>
            </a:endParaRPr>
          </a:p>
        </p:txBody>
      </p:sp>
      <p:sp>
        <p:nvSpPr>
          <p:cNvPr id="61" name="テキスト ボックス 60"/>
          <p:cNvSpPr txBox="1"/>
          <p:nvPr/>
        </p:nvSpPr>
        <p:spPr>
          <a:xfrm>
            <a:off x="5222977" y="3839253"/>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25</a:t>
            </a:r>
            <a:r>
              <a:rPr lang="ja-JP" altLang="en-US" sz="1200" dirty="0">
                <a:solidFill>
                  <a:srgbClr val="000000"/>
                </a:solidFill>
              </a:rPr>
              <a:t>ページへ</a:t>
            </a:r>
            <a:endParaRPr kumimoji="1" lang="ja-JP" altLang="en-US" sz="1200" dirty="0">
              <a:solidFill>
                <a:srgbClr val="000000"/>
              </a:solidFill>
            </a:endParaRPr>
          </a:p>
        </p:txBody>
      </p:sp>
      <p:sp>
        <p:nvSpPr>
          <p:cNvPr id="62" name="テキスト ボックス 61"/>
          <p:cNvSpPr txBox="1"/>
          <p:nvPr/>
        </p:nvSpPr>
        <p:spPr>
          <a:xfrm>
            <a:off x="5219603" y="4667565"/>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26</a:t>
            </a:r>
            <a:r>
              <a:rPr lang="ja-JP" altLang="en-US" sz="1200" dirty="0">
                <a:solidFill>
                  <a:srgbClr val="000000"/>
                </a:solidFill>
              </a:rPr>
              <a:t>ページへ</a:t>
            </a:r>
            <a:endParaRPr kumimoji="1" lang="ja-JP" altLang="en-US" sz="1200" dirty="0">
              <a:solidFill>
                <a:srgbClr val="000000"/>
              </a:solidFill>
            </a:endParaRPr>
          </a:p>
        </p:txBody>
      </p:sp>
      <p:pic>
        <p:nvPicPr>
          <p:cNvPr id="63" name="図 62"/>
          <p:cNvPicPr>
            <a:picLocks noChangeAspect="1"/>
          </p:cNvPicPr>
          <p:nvPr/>
        </p:nvPicPr>
        <p:blipFill>
          <a:blip r:embed="rId4"/>
          <a:stretch>
            <a:fillRect/>
          </a:stretch>
        </p:blipFill>
        <p:spPr>
          <a:xfrm>
            <a:off x="422444" y="2581313"/>
            <a:ext cx="3987713" cy="1315097"/>
          </a:xfrm>
          <a:prstGeom prst="rect">
            <a:avLst/>
          </a:prstGeom>
        </p:spPr>
      </p:pic>
      <p:pic>
        <p:nvPicPr>
          <p:cNvPr id="3" name="図 2"/>
          <p:cNvPicPr>
            <a:picLocks noChangeAspect="1"/>
          </p:cNvPicPr>
          <p:nvPr/>
        </p:nvPicPr>
        <p:blipFill>
          <a:blip r:embed="rId5"/>
          <a:stretch>
            <a:fillRect/>
          </a:stretch>
        </p:blipFill>
        <p:spPr>
          <a:xfrm>
            <a:off x="411562" y="2640954"/>
            <a:ext cx="212862" cy="250454"/>
          </a:xfrm>
          <a:prstGeom prst="rect">
            <a:avLst/>
          </a:prstGeom>
        </p:spPr>
      </p:pic>
      <p:sp>
        <p:nvSpPr>
          <p:cNvPr id="91" name="正方形/長方形 90">
            <a:extLst>
              <a:ext uri="{FF2B5EF4-FFF2-40B4-BE49-F238E27FC236}">
                <a16:creationId xmlns:a16="http://schemas.microsoft.com/office/drawing/2014/main" id="{664F3552-7E45-47C2-A50A-992A58D57A53}"/>
              </a:ext>
            </a:extLst>
          </p:cNvPr>
          <p:cNvSpPr/>
          <p:nvPr/>
        </p:nvSpPr>
        <p:spPr>
          <a:xfrm>
            <a:off x="127192" y="759244"/>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変動</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追加・削除</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がある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場合の手順は以下のとおりです。</a:t>
            </a:r>
          </a:p>
        </p:txBody>
      </p:sp>
    </p:spTree>
    <p:extLst>
      <p:ext uri="{BB962C8B-B14F-4D97-AF65-F5344CB8AC3E}">
        <p14:creationId xmlns:p14="http://schemas.microsoft.com/office/powerpoint/2010/main" val="2826435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4637" y="3736676"/>
            <a:ext cx="4340109" cy="4281114"/>
          </a:xfrm>
          <a:prstGeom prst="rect">
            <a:avLst/>
          </a:prstGeom>
        </p:spPr>
      </p:pic>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94400" y="3126697"/>
            <a:ext cx="2345301" cy="365784"/>
          </a:xfrm>
          <a:prstGeom prst="rect">
            <a:avLst/>
          </a:prstGeom>
        </p:spPr>
      </p:pic>
      <p:sp>
        <p:nvSpPr>
          <p:cNvPr id="88" name="正方形/長方形 87"/>
          <p:cNvSpPr/>
          <p:nvPr/>
        </p:nvSpPr>
        <p:spPr>
          <a:xfrm>
            <a:off x="4511845" y="3614070"/>
            <a:ext cx="2243538" cy="2977230"/>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097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「保護者等の追加」ボタンをクリックすると自動的にチェックされます。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漢字姓名欄及びか</a:t>
            </a:r>
            <a:r>
              <a:rPr lang="ja-JP" altLang="en-US" sz="14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姓名欄は全半角、アルファベット、半角スペース、ー</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長音</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入力が可能です。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審査完了時等にメールでの連絡を希望する場合、入力してください。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85725">
              <a:buFont typeface="Arial" panose="020B0604020202020204" pitchFamily="34" charset="0"/>
              <a:buChar char="•"/>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95250">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9644" y="1696231"/>
            <a:ext cx="4383916" cy="1306721"/>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2-4.</a:t>
            </a:r>
            <a:r>
              <a:rPr lang="ja-JP" altLang="en-US" dirty="0">
                <a:solidFill>
                  <a:srgbClr val="000000"/>
                </a:solidFill>
              </a:rPr>
              <a:t> 保護者等情報の変更の届出をする</a:t>
            </a:r>
          </a:p>
        </p:txBody>
      </p:sp>
      <p:sp>
        <p:nvSpPr>
          <p:cNvPr id="20" name="正方形/長方形 19"/>
          <p:cNvSpPr/>
          <p:nvPr/>
        </p:nvSpPr>
        <p:spPr>
          <a:xfrm>
            <a:off x="194400" y="1116865"/>
            <a:ext cx="6540237"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(3/8)</a:t>
            </a:r>
            <a:endPar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4516785" y="1676576"/>
            <a:ext cx="2227898" cy="1606423"/>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「保護者等の追加」ボタンをクリックします。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入力欄が追加されるため、追加する保護者等の情報を入力します。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ローチャート: せん孔テープ 8"/>
          <p:cNvSpPr/>
          <p:nvPr/>
        </p:nvSpPr>
        <p:spPr>
          <a:xfrm>
            <a:off x="155615" y="2900803"/>
            <a:ext cx="4247944" cy="216401"/>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5" name="正方形/長方形 14"/>
          <p:cNvSpPr/>
          <p:nvPr/>
        </p:nvSpPr>
        <p:spPr>
          <a:xfrm>
            <a:off x="312564" y="2546052"/>
            <a:ext cx="818666" cy="20350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8" name="正方形/長方形 37"/>
          <p:cNvSpPr/>
          <p:nvPr/>
        </p:nvSpPr>
        <p:spPr>
          <a:xfrm>
            <a:off x="323571" y="3813977"/>
            <a:ext cx="2040250" cy="34682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5" name="角丸四角形 34"/>
          <p:cNvSpPr/>
          <p:nvPr/>
        </p:nvSpPr>
        <p:spPr>
          <a:xfrm>
            <a:off x="4670411" y="1571436"/>
            <a:ext cx="700406" cy="278137"/>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grpSp>
        <p:nvGrpSpPr>
          <p:cNvPr id="122" name="グループ化 121"/>
          <p:cNvGrpSpPr/>
          <p:nvPr/>
        </p:nvGrpSpPr>
        <p:grpSpPr>
          <a:xfrm>
            <a:off x="4561730" y="4684485"/>
            <a:ext cx="198178" cy="281733"/>
            <a:chOff x="1417887" y="7452032"/>
            <a:chExt cx="198178" cy="281733"/>
          </a:xfrm>
        </p:grpSpPr>
        <p:sp>
          <p:nvSpPr>
            <p:cNvPr id="123" name="円/楕円 122"/>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4"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76" name="グループ化 75"/>
          <p:cNvGrpSpPr/>
          <p:nvPr/>
        </p:nvGrpSpPr>
        <p:grpSpPr>
          <a:xfrm>
            <a:off x="60260" y="2429955"/>
            <a:ext cx="198178" cy="281733"/>
            <a:chOff x="4707498" y="1706457"/>
            <a:chExt cx="198178" cy="281733"/>
          </a:xfrm>
        </p:grpSpPr>
        <p:sp>
          <p:nvSpPr>
            <p:cNvPr id="77" name="円/楕円 76"/>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8"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89" name="角丸四角形 88"/>
          <p:cNvSpPr/>
          <p:nvPr/>
        </p:nvSpPr>
        <p:spPr>
          <a:xfrm>
            <a:off x="4657048" y="3488122"/>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p>
        </p:txBody>
      </p:sp>
      <p:grpSp>
        <p:nvGrpSpPr>
          <p:cNvPr id="90" name="グループ化 89"/>
          <p:cNvGrpSpPr/>
          <p:nvPr/>
        </p:nvGrpSpPr>
        <p:grpSpPr>
          <a:xfrm>
            <a:off x="4554458" y="3809806"/>
            <a:ext cx="198178" cy="281733"/>
            <a:chOff x="4704480" y="2843662"/>
            <a:chExt cx="198178" cy="281733"/>
          </a:xfrm>
        </p:grpSpPr>
        <p:sp>
          <p:nvSpPr>
            <p:cNvPr id="91" name="円/楕円 72"/>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2"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139" name="グループ化 138"/>
          <p:cNvGrpSpPr/>
          <p:nvPr/>
        </p:nvGrpSpPr>
        <p:grpSpPr>
          <a:xfrm>
            <a:off x="4571322" y="1890616"/>
            <a:ext cx="198178" cy="281733"/>
            <a:chOff x="4707498" y="1706457"/>
            <a:chExt cx="198178" cy="281733"/>
          </a:xfrm>
        </p:grpSpPr>
        <p:sp>
          <p:nvSpPr>
            <p:cNvPr id="140" name="円/楕円 76"/>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4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142" name="グループ化 141"/>
          <p:cNvGrpSpPr/>
          <p:nvPr/>
        </p:nvGrpSpPr>
        <p:grpSpPr>
          <a:xfrm>
            <a:off x="4571322" y="2516987"/>
            <a:ext cx="198178" cy="281733"/>
            <a:chOff x="4707498" y="2767507"/>
            <a:chExt cx="198178" cy="281733"/>
          </a:xfrm>
        </p:grpSpPr>
        <p:sp>
          <p:nvSpPr>
            <p:cNvPr id="143" name="円/楕円 70"/>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44"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52" name="フローチャート: せん孔テープ 51"/>
          <p:cNvSpPr/>
          <p:nvPr/>
        </p:nvSpPr>
        <p:spPr>
          <a:xfrm>
            <a:off x="272060" y="8059109"/>
            <a:ext cx="4247944" cy="282456"/>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54" name="グループ化 53"/>
          <p:cNvGrpSpPr/>
          <p:nvPr/>
        </p:nvGrpSpPr>
        <p:grpSpPr>
          <a:xfrm>
            <a:off x="4557648" y="5751457"/>
            <a:ext cx="198178" cy="281733"/>
            <a:chOff x="1417887" y="7452032"/>
            <a:chExt cx="198178" cy="281733"/>
          </a:xfrm>
        </p:grpSpPr>
        <p:sp>
          <p:nvSpPr>
            <p:cNvPr id="55" name="円/楕円 122"/>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6"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sp>
        <p:nvSpPr>
          <p:cNvPr id="60" name="正方形/長方形 59"/>
          <p:cNvSpPr/>
          <p:nvPr/>
        </p:nvSpPr>
        <p:spPr>
          <a:xfrm>
            <a:off x="323571" y="6144007"/>
            <a:ext cx="2040249" cy="943777"/>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8" name="テキスト ボックス 47"/>
          <p:cNvSpPr txBox="1"/>
          <p:nvPr/>
        </p:nvSpPr>
        <p:spPr>
          <a:xfrm>
            <a:off x="5799101" y="3117204"/>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23</a:t>
            </a:r>
            <a:r>
              <a:rPr lang="ja-JP" altLang="en-US" sz="1200" dirty="0">
                <a:solidFill>
                  <a:srgbClr val="000000"/>
                </a:solidFill>
              </a:rPr>
              <a:t>ページへ</a:t>
            </a:r>
            <a:endParaRPr kumimoji="1" lang="ja-JP" altLang="en-US" sz="1200" dirty="0">
              <a:solidFill>
                <a:srgbClr val="000000"/>
              </a:solidFill>
            </a:endParaRPr>
          </a:p>
        </p:txBody>
      </p:sp>
      <p:pic>
        <p:nvPicPr>
          <p:cNvPr id="4" name="図 3"/>
          <p:cNvPicPr>
            <a:picLocks noChangeAspect="1"/>
          </p:cNvPicPr>
          <p:nvPr/>
        </p:nvPicPr>
        <p:blipFill>
          <a:blip r:embed="rId6"/>
          <a:stretch>
            <a:fillRect/>
          </a:stretch>
        </p:blipFill>
        <p:spPr>
          <a:xfrm>
            <a:off x="236220" y="3432919"/>
            <a:ext cx="2183676" cy="346615"/>
          </a:xfrm>
          <a:prstGeom prst="rect">
            <a:avLst/>
          </a:prstGeom>
        </p:spPr>
      </p:pic>
      <p:grpSp>
        <p:nvGrpSpPr>
          <p:cNvPr id="107" name="グループ化 106"/>
          <p:cNvGrpSpPr/>
          <p:nvPr/>
        </p:nvGrpSpPr>
        <p:grpSpPr>
          <a:xfrm>
            <a:off x="102902" y="3651225"/>
            <a:ext cx="198178" cy="281733"/>
            <a:chOff x="1417887" y="6988436"/>
            <a:chExt cx="198178" cy="281733"/>
          </a:xfrm>
        </p:grpSpPr>
        <p:sp>
          <p:nvSpPr>
            <p:cNvPr id="108" name="円/楕円 107"/>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09"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51" name="正方形/長方形 50"/>
          <p:cNvSpPr/>
          <p:nvPr/>
        </p:nvSpPr>
        <p:spPr>
          <a:xfrm>
            <a:off x="323193" y="7584509"/>
            <a:ext cx="1036424" cy="433281"/>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3" name="正方形/長方形 52"/>
          <p:cNvSpPr/>
          <p:nvPr/>
        </p:nvSpPr>
        <p:spPr>
          <a:xfrm>
            <a:off x="238978" y="5924879"/>
            <a:ext cx="2209434" cy="212735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70" name="グループ化 69"/>
          <p:cNvGrpSpPr/>
          <p:nvPr/>
        </p:nvGrpSpPr>
        <p:grpSpPr>
          <a:xfrm>
            <a:off x="102788" y="5698473"/>
            <a:ext cx="198178" cy="281733"/>
            <a:chOff x="4707498" y="2767507"/>
            <a:chExt cx="198178" cy="281733"/>
          </a:xfrm>
        </p:grpSpPr>
        <p:sp>
          <p:nvSpPr>
            <p:cNvPr id="71" name="円/楕円 70"/>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2"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57" name="グループ化 56"/>
          <p:cNvGrpSpPr/>
          <p:nvPr/>
        </p:nvGrpSpPr>
        <p:grpSpPr>
          <a:xfrm>
            <a:off x="103945" y="6005996"/>
            <a:ext cx="198178" cy="281733"/>
            <a:chOff x="1417887" y="7452032"/>
            <a:chExt cx="198178" cy="281733"/>
          </a:xfrm>
        </p:grpSpPr>
        <p:sp>
          <p:nvSpPr>
            <p:cNvPr id="58" name="円/楕円 110"/>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9"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64" name="グループ化 63"/>
          <p:cNvGrpSpPr/>
          <p:nvPr/>
        </p:nvGrpSpPr>
        <p:grpSpPr>
          <a:xfrm>
            <a:off x="85945" y="7438743"/>
            <a:ext cx="198178" cy="281733"/>
            <a:chOff x="1417887" y="6988436"/>
            <a:chExt cx="198178" cy="281733"/>
          </a:xfrm>
        </p:grpSpPr>
        <p:sp>
          <p:nvSpPr>
            <p:cNvPr id="65" name="円/楕円 107"/>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6"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sp>
        <p:nvSpPr>
          <p:cNvPr id="61" name="正方形/長方形 60">
            <a:extLst>
              <a:ext uri="{FF2B5EF4-FFF2-40B4-BE49-F238E27FC236}">
                <a16:creationId xmlns:a16="http://schemas.microsoft.com/office/drawing/2014/main" id="{C9F8354F-48E5-4B66-BAD5-0A2C192A629B}"/>
              </a:ext>
            </a:extLst>
          </p:cNvPr>
          <p:cNvSpPr/>
          <p:nvPr/>
        </p:nvSpPr>
        <p:spPr bwMode="gray">
          <a:xfrm>
            <a:off x="4775200" y="76724"/>
            <a:ext cx="1987474" cy="59571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保護者等を追加する場合</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64319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10579" y="8344821"/>
            <a:ext cx="4688208" cy="506120"/>
          </a:xfrm>
          <a:prstGeom prst="rect">
            <a:avLst/>
          </a:prstGeom>
        </p:spPr>
      </p:pic>
      <p:sp>
        <p:nvSpPr>
          <p:cNvPr id="88" name="正方形/長方形 87"/>
          <p:cNvSpPr/>
          <p:nvPr/>
        </p:nvSpPr>
        <p:spPr>
          <a:xfrm>
            <a:off x="4179916" y="6050327"/>
            <a:ext cx="2384998" cy="3478772"/>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個人番号カードの使用に必要な機器等が確認できます。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生活扶助を受けている場合、</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課税地は</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日現在の住民票を登録している住所</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誤りがあると審査が大幅に遅れることがあります。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85725">
              <a:buFont typeface="Arial" panose="020B0604020202020204" pitchFamily="34" charset="0"/>
              <a:buChar char="•"/>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保護者等が海外に住んでおり、住民税が課されていない場合にチェックします。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この場合、課税地の選択は不要です</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t>2.</a:t>
            </a:r>
            <a:r>
              <a:rPr lang="ja-JP" altLang="en-US" dirty="0"/>
              <a:t> 操作説明</a:t>
            </a:r>
            <a:endParaRPr lang="en-US" altLang="ja-JP" dirty="0"/>
          </a:p>
          <a:p>
            <a:r>
              <a:rPr lang="ja-JP" altLang="en-US" dirty="0"/>
              <a:t>　 </a:t>
            </a:r>
            <a:r>
              <a:rPr lang="en-US" altLang="ja-JP" dirty="0"/>
              <a:t>2-4.</a:t>
            </a:r>
            <a:r>
              <a:rPr lang="ja-JP" altLang="en-US" dirty="0"/>
              <a:t> 保護者等情報の変更の届出をする</a:t>
            </a:r>
          </a:p>
        </p:txBody>
      </p:sp>
      <p:sp>
        <p:nvSpPr>
          <p:cNvPr id="20" name="正方形/長方形 19"/>
          <p:cNvSpPr/>
          <p:nvPr/>
        </p:nvSpPr>
        <p:spPr>
          <a:xfrm>
            <a:off x="180000" y="1116865"/>
            <a:ext cx="6540237"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(4/8)</a:t>
            </a:r>
            <a:endPar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4216400" y="1653716"/>
            <a:ext cx="2373735" cy="3999042"/>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いずれか１つの収入状況提出方法、生活保護受給有無、課税地を選択します。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自己情報を提出する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「入力内容を保存して収入状況の取得へ進む」をクリックします。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個人番号を入力する場合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システム外で提出する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「入力内容確認</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一時保存</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原則、自己情報の提出又は</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個人番号の入力をしてください。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4197882" y="1548575"/>
            <a:ext cx="700406" cy="278137"/>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grpSp>
        <p:nvGrpSpPr>
          <p:cNvPr id="122" name="グループ化 121"/>
          <p:cNvGrpSpPr/>
          <p:nvPr/>
        </p:nvGrpSpPr>
        <p:grpSpPr>
          <a:xfrm>
            <a:off x="4202700" y="6773194"/>
            <a:ext cx="198178" cy="281733"/>
            <a:chOff x="1417887" y="7452032"/>
            <a:chExt cx="198178" cy="281733"/>
          </a:xfrm>
        </p:grpSpPr>
        <p:sp>
          <p:nvSpPr>
            <p:cNvPr id="123" name="円/楕円 122"/>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4"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81" name="正方形/長方形 80"/>
          <p:cNvSpPr/>
          <p:nvPr/>
        </p:nvSpPr>
        <p:spPr>
          <a:xfrm>
            <a:off x="2340134" y="8927217"/>
            <a:ext cx="1212491" cy="5080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82" name="グループ化 81"/>
          <p:cNvGrpSpPr/>
          <p:nvPr/>
        </p:nvGrpSpPr>
        <p:grpSpPr>
          <a:xfrm>
            <a:off x="2071010" y="8961193"/>
            <a:ext cx="198178" cy="281733"/>
            <a:chOff x="4707498" y="3412377"/>
            <a:chExt cx="198178" cy="281733"/>
          </a:xfrm>
        </p:grpSpPr>
        <p:sp>
          <p:nvSpPr>
            <p:cNvPr id="83" name="円/楕円 61"/>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4"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sp>
        <p:nvSpPr>
          <p:cNvPr id="89" name="角丸四角形 88"/>
          <p:cNvSpPr/>
          <p:nvPr/>
        </p:nvSpPr>
        <p:spPr>
          <a:xfrm>
            <a:off x="4162203" y="5943372"/>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p>
        </p:txBody>
      </p:sp>
      <p:grpSp>
        <p:nvGrpSpPr>
          <p:cNvPr id="90" name="グループ化 89"/>
          <p:cNvGrpSpPr/>
          <p:nvPr/>
        </p:nvGrpSpPr>
        <p:grpSpPr>
          <a:xfrm>
            <a:off x="4202700" y="6200847"/>
            <a:ext cx="198178" cy="281733"/>
            <a:chOff x="4704480" y="2843662"/>
            <a:chExt cx="198178" cy="281733"/>
          </a:xfrm>
        </p:grpSpPr>
        <p:sp>
          <p:nvSpPr>
            <p:cNvPr id="91" name="円/楕円 72"/>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2"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136" name="右矢印 135"/>
          <p:cNvSpPr/>
          <p:nvPr/>
        </p:nvSpPr>
        <p:spPr>
          <a:xfrm>
            <a:off x="4680994" y="3514394"/>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7" name="右矢印 136"/>
          <p:cNvSpPr/>
          <p:nvPr/>
        </p:nvSpPr>
        <p:spPr>
          <a:xfrm>
            <a:off x="4680994" y="4028376"/>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39" name="グループ化 138"/>
          <p:cNvGrpSpPr/>
          <p:nvPr/>
        </p:nvGrpSpPr>
        <p:grpSpPr>
          <a:xfrm>
            <a:off x="4251674" y="1854112"/>
            <a:ext cx="198178" cy="281733"/>
            <a:chOff x="4707498" y="1706457"/>
            <a:chExt cx="198178" cy="281733"/>
          </a:xfrm>
        </p:grpSpPr>
        <p:sp>
          <p:nvSpPr>
            <p:cNvPr id="140" name="円/楕円 76"/>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4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38" name="右矢印 37"/>
          <p:cNvSpPr/>
          <p:nvPr/>
        </p:nvSpPr>
        <p:spPr>
          <a:xfrm>
            <a:off x="4685611" y="4895193"/>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9" name="グループ化 38"/>
          <p:cNvGrpSpPr/>
          <p:nvPr/>
        </p:nvGrpSpPr>
        <p:grpSpPr>
          <a:xfrm>
            <a:off x="4209972" y="7303373"/>
            <a:ext cx="198178" cy="281733"/>
            <a:chOff x="1417887" y="7452032"/>
            <a:chExt cx="198178" cy="281733"/>
          </a:xfrm>
        </p:grpSpPr>
        <p:sp>
          <p:nvSpPr>
            <p:cNvPr id="40" name="円/楕円 122"/>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1"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grpSp>
        <p:nvGrpSpPr>
          <p:cNvPr id="50" name="グループ化 49">
            <a:extLst>
              <a:ext uri="{FF2B5EF4-FFF2-40B4-BE49-F238E27FC236}">
                <a16:creationId xmlns:a16="http://schemas.microsoft.com/office/drawing/2014/main" id="{B224EEFF-AB78-4585-A5CC-54C5DFB21FC6}"/>
              </a:ext>
            </a:extLst>
          </p:cNvPr>
          <p:cNvGrpSpPr/>
          <p:nvPr/>
        </p:nvGrpSpPr>
        <p:grpSpPr>
          <a:xfrm>
            <a:off x="4246265" y="2606960"/>
            <a:ext cx="198178" cy="281733"/>
            <a:chOff x="4707498" y="1706457"/>
            <a:chExt cx="198178" cy="281733"/>
          </a:xfrm>
        </p:grpSpPr>
        <p:sp>
          <p:nvSpPr>
            <p:cNvPr id="51" name="円/楕円 76">
              <a:extLst>
                <a:ext uri="{FF2B5EF4-FFF2-40B4-BE49-F238E27FC236}">
                  <a16:creationId xmlns:a16="http://schemas.microsoft.com/office/drawing/2014/main" id="{B99264EF-90FD-4BD3-9A8A-C10ABED3156F}"/>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2" name="コンテンツ プレースホルダー 2">
              <a:extLst>
                <a:ext uri="{FF2B5EF4-FFF2-40B4-BE49-F238E27FC236}">
                  <a16:creationId xmlns:a16="http://schemas.microsoft.com/office/drawing/2014/main" id="{3F2C4699-2CBC-43A1-9F3C-8C437CDCD181}"/>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sp>
        <p:nvSpPr>
          <p:cNvPr id="53" name="テキスト ボックス 52"/>
          <p:cNvSpPr txBox="1"/>
          <p:nvPr/>
        </p:nvSpPr>
        <p:spPr>
          <a:xfrm>
            <a:off x="4889569" y="3453219"/>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t>28</a:t>
            </a:r>
            <a:r>
              <a:rPr lang="ja-JP" altLang="en-US" sz="1200" dirty="0"/>
              <a:t>ページへ</a:t>
            </a:r>
            <a:endParaRPr kumimoji="1" lang="ja-JP" altLang="en-US" sz="1200" dirty="0"/>
          </a:p>
        </p:txBody>
      </p:sp>
      <p:sp>
        <p:nvSpPr>
          <p:cNvPr id="54" name="テキスト ボックス 53"/>
          <p:cNvSpPr txBox="1"/>
          <p:nvPr/>
        </p:nvSpPr>
        <p:spPr>
          <a:xfrm>
            <a:off x="4889569" y="3982894"/>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t>33</a:t>
            </a:r>
            <a:r>
              <a:rPr lang="ja-JP" altLang="en-US" sz="1200" dirty="0"/>
              <a:t>ページへ</a:t>
            </a:r>
            <a:endParaRPr kumimoji="1" lang="ja-JP" altLang="en-US" sz="1200" dirty="0"/>
          </a:p>
        </p:txBody>
      </p:sp>
      <p:sp>
        <p:nvSpPr>
          <p:cNvPr id="55" name="テキスト ボックス 54"/>
          <p:cNvSpPr txBox="1"/>
          <p:nvPr/>
        </p:nvSpPr>
        <p:spPr>
          <a:xfrm>
            <a:off x="4889569" y="4839911"/>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t>34</a:t>
            </a:r>
            <a:r>
              <a:rPr lang="ja-JP" altLang="en-US" sz="1200" dirty="0"/>
              <a:t>ページへ</a:t>
            </a:r>
            <a:endParaRPr kumimoji="1" lang="ja-JP" altLang="en-US" sz="1200" dirty="0"/>
          </a:p>
        </p:txBody>
      </p:sp>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61944" y="1600567"/>
            <a:ext cx="2387796" cy="6654078"/>
          </a:xfrm>
          <a:prstGeom prst="rect">
            <a:avLst/>
          </a:prstGeom>
        </p:spPr>
      </p:pic>
      <p:sp>
        <p:nvSpPr>
          <p:cNvPr id="24" name="正方形/長方形 23"/>
          <p:cNvSpPr/>
          <p:nvPr/>
        </p:nvSpPr>
        <p:spPr>
          <a:xfrm>
            <a:off x="664078" y="5858254"/>
            <a:ext cx="2480807" cy="207941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2" name="正方形/長方形 31"/>
          <p:cNvSpPr/>
          <p:nvPr/>
        </p:nvSpPr>
        <p:spPr>
          <a:xfrm>
            <a:off x="656061" y="7979516"/>
            <a:ext cx="2482826" cy="179794"/>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113" name="グループ化 112"/>
          <p:cNvGrpSpPr/>
          <p:nvPr/>
        </p:nvGrpSpPr>
        <p:grpSpPr>
          <a:xfrm>
            <a:off x="380204" y="5833220"/>
            <a:ext cx="198178" cy="281733"/>
            <a:chOff x="1417887" y="7947914"/>
            <a:chExt cx="198178" cy="281733"/>
          </a:xfrm>
        </p:grpSpPr>
        <p:sp>
          <p:nvSpPr>
            <p:cNvPr id="114" name="円/楕円 113"/>
            <p:cNvSpPr/>
            <p:nvPr/>
          </p:nvSpPr>
          <p:spPr>
            <a:xfrm flipV="1">
              <a:off x="1417887" y="8008708"/>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115" name="コンテンツ プレースホルダー 2"/>
            <p:cNvSpPr txBox="1">
              <a:spLocks/>
            </p:cNvSpPr>
            <p:nvPr/>
          </p:nvSpPr>
          <p:spPr>
            <a:xfrm>
              <a:off x="1461452" y="7947914"/>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grpSp>
        <p:nvGrpSpPr>
          <p:cNvPr id="116" name="グループ化 115"/>
          <p:cNvGrpSpPr/>
          <p:nvPr/>
        </p:nvGrpSpPr>
        <p:grpSpPr>
          <a:xfrm>
            <a:off x="370367" y="7916911"/>
            <a:ext cx="198178" cy="281733"/>
            <a:chOff x="1408362" y="8261657"/>
            <a:chExt cx="198178" cy="281733"/>
          </a:xfrm>
        </p:grpSpPr>
        <p:sp>
          <p:nvSpPr>
            <p:cNvPr id="117" name="円/楕円 116"/>
            <p:cNvSpPr/>
            <p:nvPr/>
          </p:nvSpPr>
          <p:spPr>
            <a:xfrm flipV="1">
              <a:off x="1408362" y="83129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8" name="コンテンツ プレースホルダー 2"/>
            <p:cNvSpPr txBox="1">
              <a:spLocks/>
            </p:cNvSpPr>
            <p:nvPr/>
          </p:nvSpPr>
          <p:spPr>
            <a:xfrm>
              <a:off x="1461452" y="82616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Ⅳ</a:t>
              </a:r>
              <a:endParaRPr lang="ja-JP" altLang="en-US" sz="1400" dirty="0">
                <a:solidFill>
                  <a:schemeClr val="bg1"/>
                </a:solidFill>
              </a:endParaRPr>
            </a:p>
          </p:txBody>
        </p:sp>
      </p:grpSp>
      <p:sp>
        <p:nvSpPr>
          <p:cNvPr id="46" name="正方形/長方形 45">
            <a:extLst>
              <a:ext uri="{FF2B5EF4-FFF2-40B4-BE49-F238E27FC236}">
                <a16:creationId xmlns:a16="http://schemas.microsoft.com/office/drawing/2014/main" id="{F8D32ECF-43B4-479E-B513-D0B53AF3F8DB}"/>
              </a:ext>
            </a:extLst>
          </p:cNvPr>
          <p:cNvSpPr/>
          <p:nvPr/>
        </p:nvSpPr>
        <p:spPr>
          <a:xfrm>
            <a:off x="611188" y="1630628"/>
            <a:ext cx="2628060" cy="660345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47" name="グループ化 46">
            <a:extLst>
              <a:ext uri="{FF2B5EF4-FFF2-40B4-BE49-F238E27FC236}">
                <a16:creationId xmlns:a16="http://schemas.microsoft.com/office/drawing/2014/main" id="{7BC7C89B-CB4F-49D3-B66B-87AD17E25881}"/>
              </a:ext>
            </a:extLst>
          </p:cNvPr>
          <p:cNvGrpSpPr/>
          <p:nvPr/>
        </p:nvGrpSpPr>
        <p:grpSpPr>
          <a:xfrm>
            <a:off x="489757" y="1458948"/>
            <a:ext cx="198178" cy="300798"/>
            <a:chOff x="4707498" y="2767507"/>
            <a:chExt cx="198178" cy="281733"/>
          </a:xfrm>
        </p:grpSpPr>
        <p:sp>
          <p:nvSpPr>
            <p:cNvPr id="48" name="円/楕円 70">
              <a:extLst>
                <a:ext uri="{FF2B5EF4-FFF2-40B4-BE49-F238E27FC236}">
                  <a16:creationId xmlns:a16="http://schemas.microsoft.com/office/drawing/2014/main" id="{909678D8-B376-4FB5-A664-DA1691CDE213}"/>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9" name="コンテンツ プレースホルダー 2">
              <a:extLst>
                <a:ext uri="{FF2B5EF4-FFF2-40B4-BE49-F238E27FC236}">
                  <a16:creationId xmlns:a16="http://schemas.microsoft.com/office/drawing/2014/main" id="{E20EA4DE-396E-481D-B3A2-E84620C2F5C8}"/>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sp>
        <p:nvSpPr>
          <p:cNvPr id="68" name="正方形/長方形 67">
            <a:extLst>
              <a:ext uri="{FF2B5EF4-FFF2-40B4-BE49-F238E27FC236}">
                <a16:creationId xmlns:a16="http://schemas.microsoft.com/office/drawing/2014/main" id="{45BEAF3B-4E32-40C8-A9EF-9AA30D412C31}"/>
              </a:ext>
            </a:extLst>
          </p:cNvPr>
          <p:cNvSpPr/>
          <p:nvPr/>
        </p:nvSpPr>
        <p:spPr>
          <a:xfrm>
            <a:off x="715539" y="2619157"/>
            <a:ext cx="2280605" cy="245730"/>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69" name="グループ化 68">
            <a:extLst>
              <a:ext uri="{FF2B5EF4-FFF2-40B4-BE49-F238E27FC236}">
                <a16:creationId xmlns:a16="http://schemas.microsoft.com/office/drawing/2014/main" id="{60BF97AB-03B1-4FE4-8A50-7EAF2C3BFC1C}"/>
              </a:ext>
            </a:extLst>
          </p:cNvPr>
          <p:cNvGrpSpPr/>
          <p:nvPr/>
        </p:nvGrpSpPr>
        <p:grpSpPr>
          <a:xfrm>
            <a:off x="433823" y="2574927"/>
            <a:ext cx="198178" cy="281733"/>
            <a:chOff x="1408362" y="8254037"/>
            <a:chExt cx="198178" cy="281733"/>
          </a:xfrm>
        </p:grpSpPr>
        <p:sp>
          <p:nvSpPr>
            <p:cNvPr id="70" name="円/楕円 116">
              <a:extLst>
                <a:ext uri="{FF2B5EF4-FFF2-40B4-BE49-F238E27FC236}">
                  <a16:creationId xmlns:a16="http://schemas.microsoft.com/office/drawing/2014/main" id="{B31A4AFD-998A-4E5A-9DC8-FFF858189795}"/>
                </a:ext>
              </a:extLst>
            </p:cNvPr>
            <p:cNvSpPr/>
            <p:nvPr/>
          </p:nvSpPr>
          <p:spPr>
            <a:xfrm flipV="1">
              <a:off x="1408362" y="83129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1" name="コンテンツ プレースホルダー 2">
              <a:extLst>
                <a:ext uri="{FF2B5EF4-FFF2-40B4-BE49-F238E27FC236}">
                  <a16:creationId xmlns:a16="http://schemas.microsoft.com/office/drawing/2014/main" id="{AE9FABD8-A6EE-481E-B647-2AEC7795E6DF}"/>
                </a:ext>
              </a:extLst>
            </p:cNvPr>
            <p:cNvSpPr txBox="1">
              <a:spLocks/>
            </p:cNvSpPr>
            <p:nvPr/>
          </p:nvSpPr>
          <p:spPr>
            <a:xfrm>
              <a:off x="1453832" y="825403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60" name="正方形/長方形 59"/>
          <p:cNvSpPr/>
          <p:nvPr/>
        </p:nvSpPr>
        <p:spPr>
          <a:xfrm>
            <a:off x="657992" y="4393611"/>
            <a:ext cx="2495190" cy="1387805"/>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61" name="グループ化 60"/>
          <p:cNvGrpSpPr/>
          <p:nvPr/>
        </p:nvGrpSpPr>
        <p:grpSpPr>
          <a:xfrm>
            <a:off x="372729" y="4337661"/>
            <a:ext cx="198178" cy="281733"/>
            <a:chOff x="1408362" y="8254037"/>
            <a:chExt cx="198178" cy="281733"/>
          </a:xfrm>
        </p:grpSpPr>
        <p:sp>
          <p:nvSpPr>
            <p:cNvPr id="62" name="円/楕円 116"/>
            <p:cNvSpPr/>
            <p:nvPr/>
          </p:nvSpPr>
          <p:spPr>
            <a:xfrm flipV="1">
              <a:off x="1408362" y="83129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3" name="コンテンツ プレースホルダー 2"/>
            <p:cNvSpPr txBox="1">
              <a:spLocks/>
            </p:cNvSpPr>
            <p:nvPr/>
          </p:nvSpPr>
          <p:spPr>
            <a:xfrm>
              <a:off x="1446212" y="825403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64" name="グループ化 63"/>
          <p:cNvGrpSpPr/>
          <p:nvPr/>
        </p:nvGrpSpPr>
        <p:grpSpPr>
          <a:xfrm>
            <a:off x="4193362" y="8379054"/>
            <a:ext cx="198178" cy="281733"/>
            <a:chOff x="1408362" y="8261657"/>
            <a:chExt cx="198178" cy="281733"/>
          </a:xfrm>
        </p:grpSpPr>
        <p:sp>
          <p:nvSpPr>
            <p:cNvPr id="65" name="円/楕円 116"/>
            <p:cNvSpPr/>
            <p:nvPr/>
          </p:nvSpPr>
          <p:spPr>
            <a:xfrm flipV="1">
              <a:off x="1408362" y="83129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6" name="コンテンツ プレースホルダー 2"/>
            <p:cNvSpPr txBox="1">
              <a:spLocks/>
            </p:cNvSpPr>
            <p:nvPr/>
          </p:nvSpPr>
          <p:spPr>
            <a:xfrm>
              <a:off x="1461452" y="82616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Ⅳ</a:t>
              </a:r>
              <a:endParaRPr lang="ja-JP" altLang="en-US" sz="1400" dirty="0">
                <a:solidFill>
                  <a:schemeClr val="bg1"/>
                </a:solidFill>
              </a:endParaRPr>
            </a:p>
          </p:txBody>
        </p:sp>
      </p:grpSp>
      <p:pic>
        <p:nvPicPr>
          <p:cNvPr id="72" name="図 71">
            <a:extLst>
              <a:ext uri="{FF2B5EF4-FFF2-40B4-BE49-F238E27FC236}">
                <a16:creationId xmlns:a16="http://schemas.microsoft.com/office/drawing/2014/main" id="{77127FA5-378D-CBAD-BF20-1A9A44C17865}"/>
              </a:ext>
            </a:extLst>
          </p:cNvPr>
          <p:cNvPicPr>
            <a:picLocks noChangeAspect="1"/>
          </p:cNvPicPr>
          <p:nvPr/>
        </p:nvPicPr>
        <p:blipFill rotWithShape="1">
          <a:blip r:embed="rId5">
            <a:extLst>
              <a:ext uri="{28A0092B-C50C-407E-A947-70E740481C1C}">
                <a14:useLocalDpi xmlns:a14="http://schemas.microsoft.com/office/drawing/2010/main" val="0"/>
              </a:ext>
            </a:extLst>
          </a:blip>
          <a:srcRect l="6451" t="21321" r="54092" b="37450"/>
          <a:stretch/>
        </p:blipFill>
        <p:spPr>
          <a:xfrm>
            <a:off x="403268" y="9047384"/>
            <a:ext cx="1266825" cy="285750"/>
          </a:xfrm>
          <a:prstGeom prst="rect">
            <a:avLst/>
          </a:prstGeom>
        </p:spPr>
      </p:pic>
      <p:pic>
        <p:nvPicPr>
          <p:cNvPr id="73" name="図 72">
            <a:extLst>
              <a:ext uri="{FF2B5EF4-FFF2-40B4-BE49-F238E27FC236}">
                <a16:creationId xmlns:a16="http://schemas.microsoft.com/office/drawing/2014/main" id="{6CE21EEF-B3C5-DA3E-8CCE-8E532D65A93C}"/>
              </a:ext>
            </a:extLst>
          </p:cNvPr>
          <p:cNvPicPr>
            <a:picLocks noChangeAspect="1"/>
          </p:cNvPicPr>
          <p:nvPr/>
        </p:nvPicPr>
        <p:blipFill rotWithShape="1">
          <a:blip r:embed="rId6">
            <a:extLst>
              <a:ext uri="{28A0092B-C50C-407E-A947-70E740481C1C}">
                <a14:useLocalDpi xmlns:a14="http://schemas.microsoft.com/office/drawing/2010/main" val="0"/>
              </a:ext>
            </a:extLst>
          </a:blip>
          <a:srcRect b="-25613"/>
          <a:stretch/>
        </p:blipFill>
        <p:spPr>
          <a:xfrm>
            <a:off x="2371691" y="8956752"/>
            <a:ext cx="1143000" cy="572347"/>
          </a:xfrm>
          <a:prstGeom prst="rect">
            <a:avLst/>
          </a:prstGeom>
        </p:spPr>
      </p:pic>
      <p:pic>
        <p:nvPicPr>
          <p:cNvPr id="67" name="図 66">
            <a:extLst>
              <a:ext uri="{FF2B5EF4-FFF2-40B4-BE49-F238E27FC236}">
                <a16:creationId xmlns:a16="http://schemas.microsoft.com/office/drawing/2014/main" id="{5F88D63F-BA0A-4062-B9D5-D1196E84155A}"/>
              </a:ext>
            </a:extLst>
          </p:cNvPr>
          <p:cNvPicPr>
            <a:picLocks noChangeAspect="1"/>
          </p:cNvPicPr>
          <p:nvPr/>
        </p:nvPicPr>
        <p:blipFill>
          <a:blip r:embed="rId7"/>
          <a:stretch>
            <a:fillRect/>
          </a:stretch>
        </p:blipFill>
        <p:spPr>
          <a:xfrm>
            <a:off x="4209972" y="7918699"/>
            <a:ext cx="237915" cy="237915"/>
          </a:xfrm>
          <a:prstGeom prst="rect">
            <a:avLst/>
          </a:prstGeom>
        </p:spPr>
      </p:pic>
      <p:sp>
        <p:nvSpPr>
          <p:cNvPr id="74" name="正方形/長方形 73">
            <a:extLst>
              <a:ext uri="{FF2B5EF4-FFF2-40B4-BE49-F238E27FC236}">
                <a16:creationId xmlns:a16="http://schemas.microsoft.com/office/drawing/2014/main" id="{9BAFA84A-9AE7-4DE9-9184-13C7E36A35A3}"/>
              </a:ext>
            </a:extLst>
          </p:cNvPr>
          <p:cNvSpPr/>
          <p:nvPr/>
        </p:nvSpPr>
        <p:spPr bwMode="gray">
          <a:xfrm>
            <a:off x="4775200" y="76724"/>
            <a:ext cx="1987474" cy="59571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保護者等を追加する場合</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endPar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6829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00" y="3508461"/>
            <a:ext cx="2773025" cy="3034655"/>
          </a:xfrm>
          <a:prstGeom prst="rect">
            <a:avLst/>
          </a:prstGeom>
        </p:spPr>
      </p:pic>
      <p:sp>
        <p:nvSpPr>
          <p:cNvPr id="46" name="正方形/長方形 45"/>
          <p:cNvSpPr/>
          <p:nvPr/>
        </p:nvSpPr>
        <p:spPr>
          <a:xfrm>
            <a:off x="368398" y="5346893"/>
            <a:ext cx="2862228" cy="113660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p:nvSpPr>
        <p:spPr>
          <a:xfrm>
            <a:off x="3421259" y="1750626"/>
            <a:ext cx="3294961" cy="1725355"/>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「個人番号を入力する」を選択します。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生活保護関係情報で、「受給あり」を選択します。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福祉事務所設置自治体を選択します。</a:t>
            </a:r>
            <a:endParaRPr kumimoji="1"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351925" y="4792835"/>
            <a:ext cx="2862228" cy="28885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4" name="正方形/長方形 23"/>
          <p:cNvSpPr/>
          <p:nvPr/>
        </p:nvSpPr>
        <p:spPr>
          <a:xfrm>
            <a:off x="3429000" y="3603824"/>
            <a:ext cx="3287145" cy="3190397"/>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「受給あり」を選択すると表示されます。福祉</a:t>
            </a:r>
            <a:r>
              <a:rPr lang="zh-TW"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事務所設置自治体</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日現在</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に生活保護を受けている自治体を選択してください。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参考：福祉事務所一覧</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hlinkClick r:id="rId4"/>
              </a:rPr>
              <a:t>https://www.mhlw.go.jp/stf/seisakunitsuite/bunya/hukushi_kaigo/seikatsuhogo/fukusijimusyo/index.html</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「受給あり」を選択した場合、「課税地情報」の欄は非表示になります。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この場合、課税地の選択は必要ありません。</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3532083" y="1656232"/>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3556647" y="3528000"/>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4" name="グループ化 113"/>
          <p:cNvGrpSpPr/>
          <p:nvPr/>
        </p:nvGrpSpPr>
        <p:grpSpPr>
          <a:xfrm>
            <a:off x="3494717" y="3803208"/>
            <a:ext cx="198178" cy="281733"/>
            <a:chOff x="1417887" y="6988436"/>
            <a:chExt cx="198178" cy="281733"/>
          </a:xfrm>
        </p:grpSpPr>
        <p:sp>
          <p:nvSpPr>
            <p:cNvPr id="115"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6"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58" name="グループ化 57"/>
          <p:cNvGrpSpPr/>
          <p:nvPr/>
        </p:nvGrpSpPr>
        <p:grpSpPr>
          <a:xfrm>
            <a:off x="3476667" y="2385522"/>
            <a:ext cx="198178" cy="281733"/>
            <a:chOff x="4707498" y="3412377"/>
            <a:chExt cx="198178" cy="281733"/>
          </a:xfrm>
        </p:grpSpPr>
        <p:sp>
          <p:nvSpPr>
            <p:cNvPr id="59" name="円/楕円 58"/>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0"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grpSp>
        <p:nvGrpSpPr>
          <p:cNvPr id="61" name="グループ化 60"/>
          <p:cNvGrpSpPr/>
          <p:nvPr/>
        </p:nvGrpSpPr>
        <p:grpSpPr>
          <a:xfrm>
            <a:off x="3469673" y="1963066"/>
            <a:ext cx="198178" cy="281733"/>
            <a:chOff x="4707498" y="2767507"/>
            <a:chExt cx="198178" cy="281733"/>
          </a:xfrm>
        </p:grpSpPr>
        <p:sp>
          <p:nvSpPr>
            <p:cNvPr id="62" name="円/楕円 6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grpSp>
        <p:nvGrpSpPr>
          <p:cNvPr id="67" name="グループ化 66"/>
          <p:cNvGrpSpPr/>
          <p:nvPr/>
        </p:nvGrpSpPr>
        <p:grpSpPr>
          <a:xfrm>
            <a:off x="142370" y="4662682"/>
            <a:ext cx="203422" cy="281733"/>
            <a:chOff x="4480149" y="1342646"/>
            <a:chExt cx="198178" cy="281733"/>
          </a:xfrm>
        </p:grpSpPr>
        <p:sp>
          <p:nvSpPr>
            <p:cNvPr id="68" name="円/楕円 67"/>
            <p:cNvSpPr/>
            <p:nvPr/>
          </p:nvSpPr>
          <p:spPr>
            <a:xfrm flipV="1">
              <a:off x="4480149" y="1402395"/>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9" name="コンテンツ プレースホルダー 2"/>
            <p:cNvSpPr txBox="1">
              <a:spLocks/>
            </p:cNvSpPr>
            <p:nvPr/>
          </p:nvSpPr>
          <p:spPr>
            <a:xfrm>
              <a:off x="4522806" y="134264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sp>
        <p:nvSpPr>
          <p:cNvPr id="72" name="正方形/長方形 71"/>
          <p:cNvSpPr/>
          <p:nvPr/>
        </p:nvSpPr>
        <p:spPr>
          <a:xfrm>
            <a:off x="298684" y="5124017"/>
            <a:ext cx="3019658" cy="139909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grpSp>
        <p:nvGrpSpPr>
          <p:cNvPr id="73" name="グループ化 72"/>
          <p:cNvGrpSpPr/>
          <p:nvPr/>
        </p:nvGrpSpPr>
        <p:grpSpPr>
          <a:xfrm>
            <a:off x="419684" y="5632997"/>
            <a:ext cx="198178" cy="281733"/>
            <a:chOff x="1417887" y="6988436"/>
            <a:chExt cx="198178" cy="281733"/>
          </a:xfrm>
        </p:grpSpPr>
        <p:sp>
          <p:nvSpPr>
            <p:cNvPr id="74"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5"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47" name="グループ化 46"/>
          <p:cNvGrpSpPr/>
          <p:nvPr/>
        </p:nvGrpSpPr>
        <p:grpSpPr>
          <a:xfrm>
            <a:off x="153440" y="5246807"/>
            <a:ext cx="200704" cy="281733"/>
            <a:chOff x="4479431" y="1481043"/>
            <a:chExt cx="198178" cy="281733"/>
          </a:xfrm>
        </p:grpSpPr>
        <p:sp>
          <p:nvSpPr>
            <p:cNvPr id="48" name="円/楕円 67"/>
            <p:cNvSpPr/>
            <p:nvPr/>
          </p:nvSpPr>
          <p:spPr>
            <a:xfrm flipV="1">
              <a:off x="4479431" y="1540792"/>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9" name="コンテンツ プレースホルダー 2"/>
            <p:cNvSpPr txBox="1">
              <a:spLocks/>
            </p:cNvSpPr>
            <p:nvPr/>
          </p:nvSpPr>
          <p:spPr>
            <a:xfrm>
              <a:off x="4522069" y="1481043"/>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３</a:t>
              </a:r>
            </a:p>
          </p:txBody>
        </p:sp>
      </p:grpSp>
      <p:grpSp>
        <p:nvGrpSpPr>
          <p:cNvPr id="32" name="グループ化 31"/>
          <p:cNvGrpSpPr/>
          <p:nvPr/>
        </p:nvGrpSpPr>
        <p:grpSpPr>
          <a:xfrm>
            <a:off x="420616" y="5960288"/>
            <a:ext cx="198178" cy="281733"/>
            <a:chOff x="1417887" y="6988436"/>
            <a:chExt cx="198178" cy="281733"/>
          </a:xfrm>
        </p:grpSpPr>
        <p:sp>
          <p:nvSpPr>
            <p:cNvPr id="33"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5" name="コンテンツ プレースホルダー 2"/>
            <p:cNvSpPr txBox="1">
              <a:spLocks/>
            </p:cNvSpPr>
            <p:nvPr/>
          </p:nvSpPr>
          <p:spPr>
            <a:xfrm>
              <a:off x="1454834" y="6988436"/>
              <a:ext cx="132212"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36" name="グループ化 35"/>
          <p:cNvGrpSpPr/>
          <p:nvPr/>
        </p:nvGrpSpPr>
        <p:grpSpPr>
          <a:xfrm>
            <a:off x="3482555" y="5759727"/>
            <a:ext cx="198178" cy="281733"/>
            <a:chOff x="1405552" y="6573900"/>
            <a:chExt cx="198178" cy="281733"/>
          </a:xfrm>
        </p:grpSpPr>
        <p:sp>
          <p:nvSpPr>
            <p:cNvPr id="37" name="円/楕円 66"/>
            <p:cNvSpPr/>
            <p:nvPr/>
          </p:nvSpPr>
          <p:spPr>
            <a:xfrm flipV="1">
              <a:off x="1405552" y="6631785"/>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8" name="コンテンツ プレースホルダー 2"/>
            <p:cNvSpPr txBox="1">
              <a:spLocks/>
            </p:cNvSpPr>
            <p:nvPr/>
          </p:nvSpPr>
          <p:spPr>
            <a:xfrm>
              <a:off x="1451876" y="6573900"/>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pic>
        <p:nvPicPr>
          <p:cNvPr id="43" name="図 42">
            <a:extLst>
              <a:ext uri="{FF2B5EF4-FFF2-40B4-BE49-F238E27FC236}">
                <a16:creationId xmlns:a16="http://schemas.microsoft.com/office/drawing/2014/main" id="{34010AE7-F39A-4EBB-B04A-9FB928BE30F7}"/>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t="28713" r="49209" b="66428"/>
          <a:stretch/>
        </p:blipFill>
        <p:spPr>
          <a:xfrm>
            <a:off x="375735" y="1669923"/>
            <a:ext cx="2921114" cy="515852"/>
          </a:xfrm>
          <a:prstGeom prst="rect">
            <a:avLst/>
          </a:prstGeom>
        </p:spPr>
      </p:pic>
      <p:pic>
        <p:nvPicPr>
          <p:cNvPr id="45" name="図 44">
            <a:extLst>
              <a:ext uri="{FF2B5EF4-FFF2-40B4-BE49-F238E27FC236}">
                <a16:creationId xmlns:a16="http://schemas.microsoft.com/office/drawing/2014/main" id="{ECD634DF-6715-4385-ABFF-1E30FEF32825}"/>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t="40892" r="49209" b="47985"/>
          <a:stretch/>
        </p:blipFill>
        <p:spPr>
          <a:xfrm>
            <a:off x="375735" y="2174522"/>
            <a:ext cx="2921114" cy="1180758"/>
          </a:xfrm>
          <a:prstGeom prst="rect">
            <a:avLst/>
          </a:prstGeom>
        </p:spPr>
      </p:pic>
      <p:sp>
        <p:nvSpPr>
          <p:cNvPr id="50" name="フローチャート: せん孔テープ 49">
            <a:extLst>
              <a:ext uri="{FF2B5EF4-FFF2-40B4-BE49-F238E27FC236}">
                <a16:creationId xmlns:a16="http://schemas.microsoft.com/office/drawing/2014/main" id="{00EA7491-125F-47DE-B7D2-918DB54889A4}"/>
              </a:ext>
            </a:extLst>
          </p:cNvPr>
          <p:cNvSpPr/>
          <p:nvPr/>
        </p:nvSpPr>
        <p:spPr>
          <a:xfrm>
            <a:off x="420616" y="2088381"/>
            <a:ext cx="2740246" cy="298901"/>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 name="正方形/長方形 50">
            <a:extLst>
              <a:ext uri="{FF2B5EF4-FFF2-40B4-BE49-F238E27FC236}">
                <a16:creationId xmlns:a16="http://schemas.microsoft.com/office/drawing/2014/main" id="{65479E69-A52B-40E4-A9E8-567E88F62E20}"/>
              </a:ext>
            </a:extLst>
          </p:cNvPr>
          <p:cNvSpPr/>
          <p:nvPr/>
        </p:nvSpPr>
        <p:spPr>
          <a:xfrm>
            <a:off x="345792" y="2410653"/>
            <a:ext cx="2862228" cy="21670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grpSp>
        <p:nvGrpSpPr>
          <p:cNvPr id="4" name="グループ化 3">
            <a:extLst>
              <a:ext uri="{FF2B5EF4-FFF2-40B4-BE49-F238E27FC236}">
                <a16:creationId xmlns:a16="http://schemas.microsoft.com/office/drawing/2014/main" id="{C0F158C1-8634-4C35-A2EF-71F54431FB5E}"/>
              </a:ext>
            </a:extLst>
          </p:cNvPr>
          <p:cNvGrpSpPr/>
          <p:nvPr/>
        </p:nvGrpSpPr>
        <p:grpSpPr>
          <a:xfrm>
            <a:off x="109453" y="2310599"/>
            <a:ext cx="200704" cy="281733"/>
            <a:chOff x="149568" y="2475261"/>
            <a:chExt cx="200704" cy="281733"/>
          </a:xfrm>
        </p:grpSpPr>
        <p:sp>
          <p:nvSpPr>
            <p:cNvPr id="53" name="円/楕円 67">
              <a:extLst>
                <a:ext uri="{FF2B5EF4-FFF2-40B4-BE49-F238E27FC236}">
                  <a16:creationId xmlns:a16="http://schemas.microsoft.com/office/drawing/2014/main" id="{0D755227-1F97-49FC-806F-3FD6F7EC061D}"/>
                </a:ext>
              </a:extLst>
            </p:cNvPr>
            <p:cNvSpPr/>
            <p:nvPr/>
          </p:nvSpPr>
          <p:spPr>
            <a:xfrm flipV="1">
              <a:off x="149568" y="2553055"/>
              <a:ext cx="200704"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4" name="コンテンツ プレースホルダー 2">
              <a:extLst>
                <a:ext uri="{FF2B5EF4-FFF2-40B4-BE49-F238E27FC236}">
                  <a16:creationId xmlns:a16="http://schemas.microsoft.com/office/drawing/2014/main" id="{224488F4-317E-4227-91FC-B21B7A68681E}"/>
                </a:ext>
              </a:extLst>
            </p:cNvPr>
            <p:cNvSpPr txBox="1">
              <a:spLocks/>
            </p:cNvSpPr>
            <p:nvPr/>
          </p:nvSpPr>
          <p:spPr>
            <a:xfrm>
              <a:off x="196621" y="2475261"/>
              <a:ext cx="127194"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sp>
        <p:nvSpPr>
          <p:cNvPr id="70" name="コンテンツ プレースホルダー 2">
            <a:extLst>
              <a:ext uri="{FF2B5EF4-FFF2-40B4-BE49-F238E27FC236}">
                <a16:creationId xmlns:a16="http://schemas.microsoft.com/office/drawing/2014/main" id="{CC3016C0-53EC-41E3-A6B7-251CC002CF2E}"/>
              </a:ext>
            </a:extLst>
          </p:cNvPr>
          <p:cNvSpPr txBox="1">
            <a:spLocks/>
          </p:cNvSpPr>
          <p:nvPr/>
        </p:nvSpPr>
        <p:spPr>
          <a:xfrm>
            <a:off x="155340" y="7693629"/>
            <a:ext cx="127194"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nvGrpSpPr>
          <p:cNvPr id="77" name="グループ化 76">
            <a:extLst>
              <a:ext uri="{FF2B5EF4-FFF2-40B4-BE49-F238E27FC236}">
                <a16:creationId xmlns:a16="http://schemas.microsoft.com/office/drawing/2014/main" id="{30DEDA42-1415-4916-9213-F3DB1A033D8A}"/>
              </a:ext>
            </a:extLst>
          </p:cNvPr>
          <p:cNvGrpSpPr/>
          <p:nvPr/>
        </p:nvGrpSpPr>
        <p:grpSpPr>
          <a:xfrm>
            <a:off x="3481437" y="3021530"/>
            <a:ext cx="198178" cy="281733"/>
            <a:chOff x="4707498" y="2767507"/>
            <a:chExt cx="198178" cy="281733"/>
          </a:xfrm>
        </p:grpSpPr>
        <p:sp>
          <p:nvSpPr>
            <p:cNvPr id="78" name="円/楕円 61">
              <a:extLst>
                <a:ext uri="{FF2B5EF4-FFF2-40B4-BE49-F238E27FC236}">
                  <a16:creationId xmlns:a16="http://schemas.microsoft.com/office/drawing/2014/main" id="{5C0053D6-7AFA-4190-8EF7-F2ADF99C70EC}"/>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9" name="コンテンツ プレースホルダー 2">
              <a:extLst>
                <a:ext uri="{FF2B5EF4-FFF2-40B4-BE49-F238E27FC236}">
                  <a16:creationId xmlns:a16="http://schemas.microsoft.com/office/drawing/2014/main" id="{2EC9A712-A67D-458E-8A2C-B7856C9DD31D}"/>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３</a:t>
              </a:r>
            </a:p>
          </p:txBody>
        </p:sp>
      </p:grpSp>
      <p:sp>
        <p:nvSpPr>
          <p:cNvPr id="66" name="正方形/長方形 65">
            <a:extLst>
              <a:ext uri="{FF2B5EF4-FFF2-40B4-BE49-F238E27FC236}">
                <a16:creationId xmlns:a16="http://schemas.microsoft.com/office/drawing/2014/main" id="{9CE9D7C2-7AAF-4E27-8CC5-482C8E2282A3}"/>
              </a:ext>
            </a:extLst>
          </p:cNvPr>
          <p:cNvSpPr/>
          <p:nvPr/>
        </p:nvSpPr>
        <p:spPr>
          <a:xfrm>
            <a:off x="164217" y="1068858"/>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(5/8)</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a:extLst>
              <a:ext uri="{FF2B5EF4-FFF2-40B4-BE49-F238E27FC236}">
                <a16:creationId xmlns:a16="http://schemas.microsoft.com/office/drawing/2014/main" id="{C5F62824-7EB7-4485-9D1F-FA71F0D25D55}"/>
              </a:ext>
            </a:extLst>
          </p:cNvPr>
          <p:cNvSpPr/>
          <p:nvPr/>
        </p:nvSpPr>
        <p:spPr bwMode="gray">
          <a:xfrm>
            <a:off x="4775200" y="76724"/>
            <a:ext cx="2052320" cy="59571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生活保護</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生活扶助</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を受給している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p>
        </p:txBody>
      </p:sp>
      <p:sp>
        <p:nvSpPr>
          <p:cNvPr id="82" name="テキスト プレースホルダー 10">
            <a:extLst>
              <a:ext uri="{FF2B5EF4-FFF2-40B4-BE49-F238E27FC236}">
                <a16:creationId xmlns:a16="http://schemas.microsoft.com/office/drawing/2014/main" id="{8A6306D8-2950-496D-B363-E41F36BAF3AA}"/>
              </a:ext>
            </a:extLst>
          </p:cNvPr>
          <p:cNvSpPr>
            <a:spLocks noGrp="1"/>
          </p:cNvSpPr>
          <p:nvPr>
            <p:ph type="body" sz="quarter" idx="10"/>
          </p:nvPr>
        </p:nvSpPr>
        <p:spPr>
          <a:xfrm>
            <a:off x="119207" y="4192"/>
            <a:ext cx="6625475" cy="720000"/>
          </a:xfrm>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2-4.</a:t>
            </a:r>
            <a:r>
              <a:rPr lang="ja-JP" altLang="en-US" dirty="0">
                <a:solidFill>
                  <a:srgbClr val="000000"/>
                </a:solidFill>
              </a:rPr>
              <a:t> 保護者等情報の変更の届出をする</a:t>
            </a:r>
          </a:p>
        </p:txBody>
      </p:sp>
    </p:spTree>
    <p:extLst>
      <p:ext uri="{BB962C8B-B14F-4D97-AF65-F5344CB8AC3E}">
        <p14:creationId xmlns:p14="http://schemas.microsoft.com/office/powerpoint/2010/main" val="2326544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図 54">
            <a:extLst>
              <a:ext uri="{FF2B5EF4-FFF2-40B4-BE49-F238E27FC236}">
                <a16:creationId xmlns:a16="http://schemas.microsoft.com/office/drawing/2014/main" id="{1CFAB698-77E9-CD76-7DDE-1E540320E92C}"/>
              </a:ext>
            </a:extLst>
          </p:cNvPr>
          <p:cNvPicPr>
            <a:picLocks noChangeAspect="1"/>
          </p:cNvPicPr>
          <p:nvPr/>
        </p:nvPicPr>
        <p:blipFill rotWithShape="1">
          <a:blip r:embed="rId3">
            <a:extLst>
              <a:ext uri="{28A0092B-C50C-407E-A947-70E740481C1C}">
                <a14:useLocalDpi xmlns:a14="http://schemas.microsoft.com/office/drawing/2010/main" val="0"/>
              </a:ext>
            </a:extLst>
          </a:blip>
          <a:srcRect t="-3849" b="-1"/>
          <a:stretch/>
        </p:blipFill>
        <p:spPr>
          <a:xfrm>
            <a:off x="1975179" y="8511750"/>
            <a:ext cx="1033335" cy="392298"/>
          </a:xfrm>
          <a:prstGeom prst="rect">
            <a:avLst/>
          </a:prstGeom>
        </p:spPr>
      </p:pic>
      <p:pic>
        <p:nvPicPr>
          <p:cNvPr id="60" name="図 59">
            <a:extLst>
              <a:ext uri="{FF2B5EF4-FFF2-40B4-BE49-F238E27FC236}">
                <a16:creationId xmlns:a16="http://schemas.microsoft.com/office/drawing/2014/main" id="{B774A3F9-D50B-73CE-A93E-47668F9B5096}"/>
              </a:ext>
            </a:extLst>
          </p:cNvPr>
          <p:cNvPicPr>
            <a:picLocks noChangeAspect="1"/>
          </p:cNvPicPr>
          <p:nvPr/>
        </p:nvPicPr>
        <p:blipFill rotWithShape="1">
          <a:blip r:embed="rId4">
            <a:extLst>
              <a:ext uri="{28A0092B-C50C-407E-A947-70E740481C1C}">
                <a14:useLocalDpi xmlns:a14="http://schemas.microsoft.com/office/drawing/2010/main" val="0"/>
              </a:ext>
            </a:extLst>
          </a:blip>
          <a:srcRect l="6451" t="21321" r="54092" b="37450"/>
          <a:stretch/>
        </p:blipFill>
        <p:spPr>
          <a:xfrm>
            <a:off x="435925" y="8553272"/>
            <a:ext cx="1371019" cy="309253"/>
          </a:xfrm>
          <a:prstGeom prst="rect">
            <a:avLst/>
          </a:prstGeom>
        </p:spPr>
      </p:pic>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80215" y="1711540"/>
            <a:ext cx="4208021" cy="768695"/>
          </a:xfrm>
          <a:prstGeom prst="rect">
            <a:avLst/>
          </a:prstGeom>
          <a:ln>
            <a:noFill/>
          </a:ln>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2-4.</a:t>
            </a:r>
            <a:r>
              <a:rPr lang="ja-JP" altLang="en-US" dirty="0">
                <a:solidFill>
                  <a:srgbClr val="000000"/>
                </a:solidFill>
              </a:rPr>
              <a:t> 保護者等情報の変更の届出をする</a:t>
            </a:r>
          </a:p>
        </p:txBody>
      </p:sp>
      <p:sp>
        <p:nvSpPr>
          <p:cNvPr id="34" name="正方形/長方形 33"/>
          <p:cNvSpPr/>
          <p:nvPr/>
        </p:nvSpPr>
        <p:spPr>
          <a:xfrm>
            <a:off x="194400" y="1086739"/>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(6/8)</a:t>
            </a:r>
            <a:endPar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4664074" y="1723075"/>
            <a:ext cx="2124075" cy="2116715"/>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保護者等を削除する場合、チェックします。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正しい保護者等情報入力欄にチェックしていることを確認し、「入力内容確認</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一時保存</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」ボタンをクリックします。</a:t>
            </a: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4652457" y="4263239"/>
            <a:ext cx="2124000" cy="1464461"/>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削除対象ではない保護者等の情報を変更したい場合はチェックします。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変更方法の詳細は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4820504" y="1585236"/>
            <a:ext cx="700406" cy="278137"/>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sp>
        <p:nvSpPr>
          <p:cNvPr id="19" name="角丸四角形 18"/>
          <p:cNvSpPr/>
          <p:nvPr/>
        </p:nvSpPr>
        <p:spPr>
          <a:xfrm>
            <a:off x="4820504" y="4138922"/>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p>
        </p:txBody>
      </p:sp>
      <p:grpSp>
        <p:nvGrpSpPr>
          <p:cNvPr id="63" name="グループ化 62"/>
          <p:cNvGrpSpPr/>
          <p:nvPr/>
        </p:nvGrpSpPr>
        <p:grpSpPr>
          <a:xfrm>
            <a:off x="4707498" y="4467848"/>
            <a:ext cx="198178" cy="281733"/>
            <a:chOff x="1417887" y="6988436"/>
            <a:chExt cx="198178" cy="281733"/>
          </a:xfrm>
        </p:grpSpPr>
        <p:sp>
          <p:nvSpPr>
            <p:cNvPr id="64" name="円/楕円 63"/>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5"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32" name="グループ化 31"/>
          <p:cNvGrpSpPr/>
          <p:nvPr/>
        </p:nvGrpSpPr>
        <p:grpSpPr>
          <a:xfrm>
            <a:off x="4694798" y="2564307"/>
            <a:ext cx="198178" cy="281733"/>
            <a:chOff x="4707498" y="2767507"/>
            <a:chExt cx="198178" cy="281733"/>
          </a:xfrm>
        </p:grpSpPr>
        <p:sp>
          <p:nvSpPr>
            <p:cNvPr id="33" name="円/楕円 32"/>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5"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40" name="グループ化 39"/>
          <p:cNvGrpSpPr/>
          <p:nvPr/>
        </p:nvGrpSpPr>
        <p:grpSpPr>
          <a:xfrm>
            <a:off x="4694798" y="1935057"/>
            <a:ext cx="198178" cy="281733"/>
            <a:chOff x="4707498" y="1706457"/>
            <a:chExt cx="198178" cy="281733"/>
          </a:xfrm>
        </p:grpSpPr>
        <p:sp>
          <p:nvSpPr>
            <p:cNvPr id="41" name="円/楕円 40"/>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2"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48" name="テキスト ボックス 47"/>
          <p:cNvSpPr txBox="1"/>
          <p:nvPr/>
        </p:nvSpPr>
        <p:spPr>
          <a:xfrm>
            <a:off x="5842194" y="3709046"/>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34</a:t>
            </a:r>
            <a:r>
              <a:rPr lang="ja-JP" altLang="en-US" sz="1200" dirty="0">
                <a:solidFill>
                  <a:srgbClr val="000000"/>
                </a:solidFill>
              </a:rPr>
              <a:t>ページへ</a:t>
            </a:r>
            <a:endParaRPr kumimoji="1" lang="ja-JP" altLang="en-US" sz="1200" dirty="0">
              <a:solidFill>
                <a:srgbClr val="000000"/>
              </a:solidFill>
            </a:endParaRPr>
          </a:p>
        </p:txBody>
      </p:sp>
      <p:sp>
        <p:nvSpPr>
          <p:cNvPr id="47" name="正方形/長方形 46"/>
          <p:cNvSpPr/>
          <p:nvPr/>
        </p:nvSpPr>
        <p:spPr>
          <a:xfrm>
            <a:off x="1983795" y="8511750"/>
            <a:ext cx="1016101" cy="39229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37" name="グループ化 36"/>
          <p:cNvGrpSpPr/>
          <p:nvPr/>
        </p:nvGrpSpPr>
        <p:grpSpPr>
          <a:xfrm>
            <a:off x="1850308" y="8310677"/>
            <a:ext cx="198178" cy="281733"/>
            <a:chOff x="4707498" y="2767507"/>
            <a:chExt cx="198178" cy="281733"/>
          </a:xfrm>
        </p:grpSpPr>
        <p:sp>
          <p:nvSpPr>
            <p:cNvPr id="38" name="円/楕円 37"/>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9"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pic>
        <p:nvPicPr>
          <p:cNvPr id="49" name="図 48"/>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36220" y="2772890"/>
            <a:ext cx="4208021" cy="2309389"/>
          </a:xfrm>
          <a:prstGeom prst="rect">
            <a:avLst/>
          </a:prstGeom>
          <a:ln>
            <a:noFill/>
          </a:ln>
        </p:spPr>
      </p:pic>
      <p:pic>
        <p:nvPicPr>
          <p:cNvPr id="50" name="図 49"/>
          <p:cNvPicPr>
            <a:picLocks noChangeAspect="1"/>
          </p:cNvPicPr>
          <p:nvPr/>
        </p:nvPicPr>
        <p:blipFill>
          <a:blip r:embed="rId7"/>
          <a:stretch>
            <a:fillRect/>
          </a:stretch>
        </p:blipFill>
        <p:spPr>
          <a:xfrm>
            <a:off x="508909" y="2475221"/>
            <a:ext cx="1875316" cy="297669"/>
          </a:xfrm>
          <a:prstGeom prst="rect">
            <a:avLst/>
          </a:prstGeom>
        </p:spPr>
      </p:pic>
      <p:pic>
        <p:nvPicPr>
          <p:cNvPr id="54" name="図 53"/>
          <p:cNvPicPr>
            <a:picLocks noChangeAspect="1"/>
          </p:cNvPicPr>
          <p:nvPr/>
        </p:nvPicPr>
        <p:blipFill>
          <a:blip r:embed="rId7"/>
          <a:stretch>
            <a:fillRect/>
          </a:stretch>
        </p:blipFill>
        <p:spPr>
          <a:xfrm>
            <a:off x="2454752" y="2486867"/>
            <a:ext cx="1875316" cy="297669"/>
          </a:xfrm>
          <a:prstGeom prst="rect">
            <a:avLst/>
          </a:prstGeom>
        </p:spPr>
      </p:pic>
      <p:pic>
        <p:nvPicPr>
          <p:cNvPr id="2" name="図 1"/>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67129" y="4675177"/>
            <a:ext cx="3908596" cy="3319049"/>
          </a:xfrm>
          <a:prstGeom prst="rect">
            <a:avLst/>
          </a:prstGeom>
        </p:spPr>
      </p:pic>
      <p:sp>
        <p:nvSpPr>
          <p:cNvPr id="46" name="フローチャート: せん孔テープ 45"/>
          <p:cNvSpPr/>
          <p:nvPr/>
        </p:nvSpPr>
        <p:spPr>
          <a:xfrm>
            <a:off x="123606" y="4578659"/>
            <a:ext cx="4395643" cy="236709"/>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pic>
        <p:nvPicPr>
          <p:cNvPr id="4" name="図 3"/>
          <p:cNvPicPr>
            <a:picLocks noChangeAspect="1"/>
          </p:cNvPicPr>
          <p:nvPr/>
        </p:nvPicPr>
        <p:blipFill>
          <a:blip r:embed="rId9"/>
          <a:stretch>
            <a:fillRect/>
          </a:stretch>
        </p:blipFill>
        <p:spPr>
          <a:xfrm>
            <a:off x="435925" y="7981532"/>
            <a:ext cx="3894143" cy="368283"/>
          </a:xfrm>
          <a:prstGeom prst="rect">
            <a:avLst/>
          </a:prstGeom>
        </p:spPr>
      </p:pic>
      <p:sp>
        <p:nvSpPr>
          <p:cNvPr id="56" name="正方形/長方形 55"/>
          <p:cNvSpPr/>
          <p:nvPr/>
        </p:nvSpPr>
        <p:spPr>
          <a:xfrm>
            <a:off x="2425221" y="2786531"/>
            <a:ext cx="1786935" cy="27667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57" name="グループ化 56"/>
          <p:cNvGrpSpPr/>
          <p:nvPr/>
        </p:nvGrpSpPr>
        <p:grpSpPr>
          <a:xfrm>
            <a:off x="2242682" y="2630690"/>
            <a:ext cx="198178" cy="281733"/>
            <a:chOff x="1417887" y="6988436"/>
            <a:chExt cx="198178" cy="281733"/>
          </a:xfrm>
        </p:grpSpPr>
        <p:sp>
          <p:nvSpPr>
            <p:cNvPr id="58" name="円/楕円 51"/>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9"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61" name="正方形/長方形 60"/>
          <p:cNvSpPr/>
          <p:nvPr/>
        </p:nvSpPr>
        <p:spPr>
          <a:xfrm>
            <a:off x="508909" y="3746088"/>
            <a:ext cx="1312058" cy="20291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62" name="グループ化 61"/>
          <p:cNvGrpSpPr/>
          <p:nvPr/>
        </p:nvGrpSpPr>
        <p:grpSpPr>
          <a:xfrm>
            <a:off x="310731" y="3453433"/>
            <a:ext cx="198178" cy="281733"/>
            <a:chOff x="4707498" y="1706457"/>
            <a:chExt cx="198178" cy="281733"/>
          </a:xfrm>
        </p:grpSpPr>
        <p:sp>
          <p:nvSpPr>
            <p:cNvPr id="66" name="円/楕円 43"/>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43" name="正方形/長方形 42">
            <a:extLst>
              <a:ext uri="{FF2B5EF4-FFF2-40B4-BE49-F238E27FC236}">
                <a16:creationId xmlns:a16="http://schemas.microsoft.com/office/drawing/2014/main" id="{03C1317F-51A5-4281-B2BD-AC5125D8AAF4}"/>
              </a:ext>
            </a:extLst>
          </p:cNvPr>
          <p:cNvSpPr/>
          <p:nvPr/>
        </p:nvSpPr>
        <p:spPr bwMode="gray">
          <a:xfrm>
            <a:off x="4775200" y="76724"/>
            <a:ext cx="1987474" cy="59571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保護者等を削除する場合</a:t>
            </a:r>
            <a:endPar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95950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36220" y="4935046"/>
            <a:ext cx="4060102" cy="1663753"/>
          </a:xfrm>
          <a:prstGeom prst="rect">
            <a:avLst/>
          </a:prstGeom>
        </p:spPr>
      </p:pic>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b="-802"/>
          <a:stretch/>
        </p:blipFill>
        <p:spPr>
          <a:xfrm>
            <a:off x="188096" y="1728664"/>
            <a:ext cx="4408770" cy="2912458"/>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2-4.</a:t>
            </a:r>
            <a:r>
              <a:rPr lang="ja-JP" altLang="en-US" dirty="0">
                <a:solidFill>
                  <a:srgbClr val="000000"/>
                </a:solidFill>
              </a:rPr>
              <a:t> 保護者等情報の変更の届出をする</a:t>
            </a:r>
          </a:p>
        </p:txBody>
      </p:sp>
      <p:sp>
        <p:nvSpPr>
          <p:cNvPr id="34" name="正方形/長方形 33"/>
          <p:cNvSpPr/>
          <p:nvPr/>
        </p:nvSpPr>
        <p:spPr>
          <a:xfrm>
            <a:off x="194400" y="1145274"/>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(7/8)</a:t>
            </a:r>
            <a:endPar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323743" y="2210770"/>
            <a:ext cx="3829904" cy="452471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71" name="グループ化 70"/>
          <p:cNvGrpSpPr/>
          <p:nvPr/>
        </p:nvGrpSpPr>
        <p:grpSpPr>
          <a:xfrm>
            <a:off x="236220" y="4935046"/>
            <a:ext cx="198178" cy="281733"/>
            <a:chOff x="4704480" y="2843662"/>
            <a:chExt cx="198178" cy="281733"/>
          </a:xfrm>
        </p:grpSpPr>
        <p:sp>
          <p:nvSpPr>
            <p:cNvPr id="72" name="円/楕円 71"/>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3"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56" name="グループ化 55"/>
          <p:cNvGrpSpPr/>
          <p:nvPr/>
        </p:nvGrpSpPr>
        <p:grpSpPr>
          <a:xfrm>
            <a:off x="293800" y="1956489"/>
            <a:ext cx="198178" cy="281733"/>
            <a:chOff x="4707498" y="1706457"/>
            <a:chExt cx="198178" cy="281733"/>
          </a:xfrm>
        </p:grpSpPr>
        <p:sp>
          <p:nvSpPr>
            <p:cNvPr id="57" name="円/楕円 56"/>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8"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68" name="正方形/長方形 67"/>
          <p:cNvSpPr/>
          <p:nvPr/>
        </p:nvSpPr>
        <p:spPr>
          <a:xfrm>
            <a:off x="4501144" y="3350719"/>
            <a:ext cx="2243538" cy="2193550"/>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097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漢字姓名欄及び、</a:t>
            </a:r>
            <a:r>
              <a:rPr lang="ja-JP" altLang="en-US" sz="14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かな</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姓名欄は全半角、アルファベット、半角スペース、ー</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長音</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の入力が可能です。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審査完了時等にメールでの連絡を希望する場合、入力してください。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68"/>
          <p:cNvSpPr/>
          <p:nvPr/>
        </p:nvSpPr>
        <p:spPr>
          <a:xfrm>
            <a:off x="4518000" y="1739912"/>
            <a:ext cx="2227898" cy="1084193"/>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以前登録した情報が表示されているので、変更する情報を入力します。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69"/>
          <p:cNvSpPr/>
          <p:nvPr/>
        </p:nvSpPr>
        <p:spPr>
          <a:xfrm>
            <a:off x="4666805" y="1634772"/>
            <a:ext cx="700406" cy="278137"/>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sp>
        <p:nvSpPr>
          <p:cNvPr id="80" name="角丸四角形 79"/>
          <p:cNvSpPr/>
          <p:nvPr/>
        </p:nvSpPr>
        <p:spPr>
          <a:xfrm>
            <a:off x="4625886" y="3216254"/>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p>
        </p:txBody>
      </p:sp>
      <p:grpSp>
        <p:nvGrpSpPr>
          <p:cNvPr id="81" name="グループ化 80"/>
          <p:cNvGrpSpPr/>
          <p:nvPr/>
        </p:nvGrpSpPr>
        <p:grpSpPr>
          <a:xfrm>
            <a:off x="4523296" y="3538610"/>
            <a:ext cx="198178" cy="281733"/>
            <a:chOff x="4704480" y="2843662"/>
            <a:chExt cx="198178" cy="281733"/>
          </a:xfrm>
        </p:grpSpPr>
        <p:sp>
          <p:nvSpPr>
            <p:cNvPr id="82" name="円/楕円 72"/>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4"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86" name="グループ化 85"/>
          <p:cNvGrpSpPr/>
          <p:nvPr/>
        </p:nvGrpSpPr>
        <p:grpSpPr>
          <a:xfrm>
            <a:off x="4567716" y="1953952"/>
            <a:ext cx="198178" cy="281733"/>
            <a:chOff x="4707498" y="1706457"/>
            <a:chExt cx="198178" cy="281733"/>
          </a:xfrm>
        </p:grpSpPr>
        <p:sp>
          <p:nvSpPr>
            <p:cNvPr id="87" name="円/楕円 76"/>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8"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38" name="正方形/長方形 37"/>
          <p:cNvSpPr/>
          <p:nvPr/>
        </p:nvSpPr>
        <p:spPr>
          <a:xfrm>
            <a:off x="462035" y="6201691"/>
            <a:ext cx="816781" cy="35947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39" name="グループ化 38"/>
          <p:cNvGrpSpPr/>
          <p:nvPr/>
        </p:nvGrpSpPr>
        <p:grpSpPr>
          <a:xfrm>
            <a:off x="263857" y="6034713"/>
            <a:ext cx="198178" cy="281733"/>
            <a:chOff x="1417887" y="6988436"/>
            <a:chExt cx="198178" cy="281733"/>
          </a:xfrm>
        </p:grpSpPr>
        <p:sp>
          <p:nvSpPr>
            <p:cNvPr id="40" name="円/楕円 107"/>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1"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p>
          </p:txBody>
        </p:sp>
      </p:grpSp>
      <p:grpSp>
        <p:nvGrpSpPr>
          <p:cNvPr id="46" name="グループ化 45"/>
          <p:cNvGrpSpPr/>
          <p:nvPr/>
        </p:nvGrpSpPr>
        <p:grpSpPr>
          <a:xfrm>
            <a:off x="4540921" y="4617580"/>
            <a:ext cx="198178" cy="281733"/>
            <a:chOff x="1417887" y="6988436"/>
            <a:chExt cx="198178" cy="281733"/>
          </a:xfrm>
        </p:grpSpPr>
        <p:sp>
          <p:nvSpPr>
            <p:cNvPr id="47" name="円/楕円 107"/>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8"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p>
          </p:txBody>
        </p:sp>
      </p:grpSp>
      <p:sp>
        <p:nvSpPr>
          <p:cNvPr id="51" name="テキスト ボックス 50"/>
          <p:cNvSpPr txBox="1"/>
          <p:nvPr/>
        </p:nvSpPr>
        <p:spPr>
          <a:xfrm>
            <a:off x="5805809" y="2693928"/>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27</a:t>
            </a:r>
            <a:r>
              <a:rPr lang="ja-JP" altLang="en-US" sz="1200" dirty="0">
                <a:solidFill>
                  <a:srgbClr val="000000"/>
                </a:solidFill>
              </a:rPr>
              <a:t>ページへ</a:t>
            </a:r>
            <a:endParaRPr kumimoji="1" lang="ja-JP" altLang="en-US" sz="1200" dirty="0">
              <a:solidFill>
                <a:srgbClr val="000000"/>
              </a:solidFill>
            </a:endParaRPr>
          </a:p>
        </p:txBody>
      </p:sp>
      <p:pic>
        <p:nvPicPr>
          <p:cNvPr id="33" name="図 32"/>
          <p:cNvPicPr>
            <a:picLocks noChangeAspect="1"/>
          </p:cNvPicPr>
          <p:nvPr/>
        </p:nvPicPr>
        <p:blipFill>
          <a:blip r:embed="rId5"/>
          <a:stretch>
            <a:fillRect/>
          </a:stretch>
        </p:blipFill>
        <p:spPr>
          <a:xfrm>
            <a:off x="434520" y="4638390"/>
            <a:ext cx="1800680" cy="285822"/>
          </a:xfrm>
          <a:prstGeom prst="rect">
            <a:avLst/>
          </a:prstGeom>
        </p:spPr>
      </p:pic>
      <p:pic>
        <p:nvPicPr>
          <p:cNvPr id="35" name="図 34"/>
          <p:cNvPicPr>
            <a:picLocks noChangeAspect="1"/>
          </p:cNvPicPr>
          <p:nvPr/>
        </p:nvPicPr>
        <p:blipFill>
          <a:blip r:embed="rId5"/>
          <a:stretch>
            <a:fillRect/>
          </a:stretch>
        </p:blipFill>
        <p:spPr>
          <a:xfrm>
            <a:off x="2288758" y="4632485"/>
            <a:ext cx="1737323" cy="275765"/>
          </a:xfrm>
          <a:prstGeom prst="rect">
            <a:avLst/>
          </a:prstGeom>
        </p:spPr>
      </p:pic>
      <p:sp>
        <p:nvSpPr>
          <p:cNvPr id="36" name="正方形/長方形 35"/>
          <p:cNvSpPr/>
          <p:nvPr/>
        </p:nvSpPr>
        <p:spPr>
          <a:xfrm>
            <a:off x="473009" y="5087111"/>
            <a:ext cx="3553072" cy="73003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7" name="正方形/長方形 36">
            <a:extLst>
              <a:ext uri="{FF2B5EF4-FFF2-40B4-BE49-F238E27FC236}">
                <a16:creationId xmlns:a16="http://schemas.microsoft.com/office/drawing/2014/main" id="{77F3E2CF-06E4-4BB5-A491-29A64D21BA5A}"/>
              </a:ext>
            </a:extLst>
          </p:cNvPr>
          <p:cNvSpPr/>
          <p:nvPr/>
        </p:nvSpPr>
        <p:spPr bwMode="gray">
          <a:xfrm>
            <a:off x="4896090" y="76724"/>
            <a:ext cx="1866583" cy="59571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保護者等の情報を変更する場合</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3845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15507" y="7571812"/>
            <a:ext cx="4434545" cy="410606"/>
          </a:xfrm>
          <a:prstGeom prst="rect">
            <a:avLst/>
          </a:prstGeom>
        </p:spPr>
      </p:pic>
      <p:pic>
        <p:nvPicPr>
          <p:cNvPr id="71" name="図 7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4407" y="3341994"/>
            <a:ext cx="4239966" cy="3783875"/>
          </a:xfrm>
          <a:prstGeom prst="rect">
            <a:avLst/>
          </a:prstGeom>
        </p:spPr>
      </p:pic>
      <p:pic>
        <p:nvPicPr>
          <p:cNvPr id="79" name="図 78"/>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37706" y="5634990"/>
            <a:ext cx="4239966" cy="1943175"/>
          </a:xfrm>
          <a:prstGeom prst="rect">
            <a:avLst/>
          </a:prstGeom>
        </p:spPr>
      </p:pic>
      <p:pic>
        <p:nvPicPr>
          <p:cNvPr id="74" name="図 73"/>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27140" y="1811451"/>
            <a:ext cx="4141470" cy="1530543"/>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2-4.</a:t>
            </a:r>
            <a:r>
              <a:rPr lang="ja-JP" altLang="en-US" dirty="0">
                <a:solidFill>
                  <a:srgbClr val="000000"/>
                </a:solidFill>
              </a:rPr>
              <a:t> 保護者等情報の変更の届出をする</a:t>
            </a:r>
          </a:p>
        </p:txBody>
      </p:sp>
      <p:sp>
        <p:nvSpPr>
          <p:cNvPr id="34" name="正方形/長方形 33"/>
          <p:cNvSpPr/>
          <p:nvPr/>
        </p:nvSpPr>
        <p:spPr>
          <a:xfrm>
            <a:off x="194400" y="1117773"/>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(8/8)</a:t>
            </a:r>
            <a:endPar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345447" y="7247444"/>
            <a:ext cx="3818492" cy="157734"/>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6" name="正方形/長方形 35">
            <a:extLst>
              <a:ext uri="{FF2B5EF4-FFF2-40B4-BE49-F238E27FC236}">
                <a16:creationId xmlns:a16="http://schemas.microsoft.com/office/drawing/2014/main" id="{8653DD49-7E04-4242-96FA-7EFF55F018EC}"/>
              </a:ext>
            </a:extLst>
          </p:cNvPr>
          <p:cNvSpPr/>
          <p:nvPr/>
        </p:nvSpPr>
        <p:spPr>
          <a:xfrm>
            <a:off x="4437821" y="6656282"/>
            <a:ext cx="2345212" cy="3036357"/>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800"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個人番号カードの使用に必要な機器等が確認できます。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生活扶助を受けている場合、</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ページを参照してください。</a:t>
            </a:r>
          </a:p>
          <a:p>
            <a:pPr marL="182563" indent="-1588"/>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課税地は</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日現在の住民票を登録している住所</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誤りがあると審査が大幅に遅れることがあります。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保護者等が海外に住んでおり、住民税が課されていない場合にチェックします。この場合、課税地の選択は不要です。</a:t>
            </a:r>
          </a:p>
          <a:p>
            <a:pPr marL="182563" indent="-1588"/>
            <a:endParaRPr lang="en-US" altLang="ja-JP" sz="1200" dirty="0">
              <a:solidFill>
                <a:srgbClr val="40404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a:extLst>
              <a:ext uri="{FF2B5EF4-FFF2-40B4-BE49-F238E27FC236}">
                <a16:creationId xmlns:a16="http://schemas.microsoft.com/office/drawing/2014/main" id="{E34156B9-D06F-4CEB-8F63-BCFE3C286DAE}"/>
              </a:ext>
            </a:extLst>
          </p:cNvPr>
          <p:cNvSpPr/>
          <p:nvPr/>
        </p:nvSpPr>
        <p:spPr>
          <a:xfrm>
            <a:off x="4431595" y="1665116"/>
            <a:ext cx="2349964" cy="4518805"/>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000" dirty="0">
              <a:solidFill>
                <a:srgbClr val="40404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必要な変更を行います。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」を選択した場合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「入力内容を保存して収入状況の取得へ進む」をクリックします。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「個人番号を入力する」を選択した上で、「</a:t>
            </a:r>
            <a:r>
              <a:rPr lang="ja-JP" altLang="en-US" sz="12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今まで個人番号を提出していない又は提出済個人番号に変更がある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」にチェックした場合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上記以外</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「入力内容確認</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一時保存</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原則、自己情報の提出又は</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個人番号の入力をしてください。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4">
            <a:extLst>
              <a:ext uri="{FF2B5EF4-FFF2-40B4-BE49-F238E27FC236}">
                <a16:creationId xmlns:a16="http://schemas.microsoft.com/office/drawing/2014/main" id="{AC8FC988-6E52-4899-973F-56664D690D79}"/>
              </a:ext>
            </a:extLst>
          </p:cNvPr>
          <p:cNvSpPr/>
          <p:nvPr/>
        </p:nvSpPr>
        <p:spPr>
          <a:xfrm>
            <a:off x="4657230" y="1526888"/>
            <a:ext cx="700406" cy="278137"/>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grpSp>
        <p:nvGrpSpPr>
          <p:cNvPr id="39" name="グループ化 38">
            <a:extLst>
              <a:ext uri="{FF2B5EF4-FFF2-40B4-BE49-F238E27FC236}">
                <a16:creationId xmlns:a16="http://schemas.microsoft.com/office/drawing/2014/main" id="{647D905D-385D-4ADA-8E09-87A115A40168}"/>
              </a:ext>
            </a:extLst>
          </p:cNvPr>
          <p:cNvGrpSpPr/>
          <p:nvPr/>
        </p:nvGrpSpPr>
        <p:grpSpPr>
          <a:xfrm>
            <a:off x="4482192" y="7235525"/>
            <a:ext cx="198178" cy="281733"/>
            <a:chOff x="1417887" y="7452032"/>
            <a:chExt cx="198178" cy="281733"/>
          </a:xfrm>
        </p:grpSpPr>
        <p:sp>
          <p:nvSpPr>
            <p:cNvPr id="40" name="円/楕円 122">
              <a:extLst>
                <a:ext uri="{FF2B5EF4-FFF2-40B4-BE49-F238E27FC236}">
                  <a16:creationId xmlns:a16="http://schemas.microsoft.com/office/drawing/2014/main" id="{12987E08-45DF-440F-AD15-C595090297F9}"/>
                </a:ext>
              </a:extLst>
            </p:cNvPr>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1" name="コンテンツ プレースホルダー 2">
              <a:extLst>
                <a:ext uri="{FF2B5EF4-FFF2-40B4-BE49-F238E27FC236}">
                  <a16:creationId xmlns:a16="http://schemas.microsoft.com/office/drawing/2014/main" id="{2471A2EF-ACCD-464A-A5AC-C70F78D83D32}"/>
                </a:ext>
              </a:extLst>
            </p:cNvPr>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42" name="角丸四角形 88">
            <a:extLst>
              <a:ext uri="{FF2B5EF4-FFF2-40B4-BE49-F238E27FC236}">
                <a16:creationId xmlns:a16="http://schemas.microsoft.com/office/drawing/2014/main" id="{D74CAEF2-C536-46D9-85EA-0A3DFC7094E8}"/>
              </a:ext>
            </a:extLst>
          </p:cNvPr>
          <p:cNvSpPr/>
          <p:nvPr/>
        </p:nvSpPr>
        <p:spPr>
          <a:xfrm>
            <a:off x="4694194" y="6522312"/>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p>
        </p:txBody>
      </p:sp>
      <p:grpSp>
        <p:nvGrpSpPr>
          <p:cNvPr id="43" name="グループ化 42">
            <a:extLst>
              <a:ext uri="{FF2B5EF4-FFF2-40B4-BE49-F238E27FC236}">
                <a16:creationId xmlns:a16="http://schemas.microsoft.com/office/drawing/2014/main" id="{E994DF40-ECB0-41CA-82A0-BCBFD0ADE52A}"/>
              </a:ext>
            </a:extLst>
          </p:cNvPr>
          <p:cNvGrpSpPr/>
          <p:nvPr/>
        </p:nvGrpSpPr>
        <p:grpSpPr>
          <a:xfrm>
            <a:off x="4482192" y="6774938"/>
            <a:ext cx="198178" cy="281733"/>
            <a:chOff x="4704480" y="2843662"/>
            <a:chExt cx="198178" cy="281733"/>
          </a:xfrm>
        </p:grpSpPr>
        <p:sp>
          <p:nvSpPr>
            <p:cNvPr id="44" name="円/楕円 72">
              <a:extLst>
                <a:ext uri="{FF2B5EF4-FFF2-40B4-BE49-F238E27FC236}">
                  <a16:creationId xmlns:a16="http://schemas.microsoft.com/office/drawing/2014/main" id="{748D4ED0-BF5F-45E9-A767-7CABF641A4A2}"/>
                </a:ext>
              </a:extLst>
            </p:cNvPr>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5" name="コンテンツ プレースホルダー 2">
              <a:extLst>
                <a:ext uri="{FF2B5EF4-FFF2-40B4-BE49-F238E27FC236}">
                  <a16:creationId xmlns:a16="http://schemas.microsoft.com/office/drawing/2014/main" id="{0316758A-9318-4CBF-9988-46A24A689BD4}"/>
                </a:ext>
              </a:extLst>
            </p:cNvPr>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46" name="右矢印 135">
            <a:extLst>
              <a:ext uri="{FF2B5EF4-FFF2-40B4-BE49-F238E27FC236}">
                <a16:creationId xmlns:a16="http://schemas.microsoft.com/office/drawing/2014/main" id="{73A6E816-C78E-49B7-8D33-3EF51B4CCBF9}"/>
              </a:ext>
            </a:extLst>
          </p:cNvPr>
          <p:cNvSpPr/>
          <p:nvPr/>
        </p:nvSpPr>
        <p:spPr>
          <a:xfrm>
            <a:off x="4804859" y="3189324"/>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右矢印 136">
            <a:extLst>
              <a:ext uri="{FF2B5EF4-FFF2-40B4-BE49-F238E27FC236}">
                <a16:creationId xmlns:a16="http://schemas.microsoft.com/office/drawing/2014/main" id="{AA32644D-71A3-43F2-B5FD-4D7471B44CCD}"/>
              </a:ext>
            </a:extLst>
          </p:cNvPr>
          <p:cNvSpPr/>
          <p:nvPr/>
        </p:nvSpPr>
        <p:spPr>
          <a:xfrm>
            <a:off x="4804859" y="4452707"/>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8" name="グループ化 47">
            <a:extLst>
              <a:ext uri="{FF2B5EF4-FFF2-40B4-BE49-F238E27FC236}">
                <a16:creationId xmlns:a16="http://schemas.microsoft.com/office/drawing/2014/main" id="{26F4568F-5066-4EAF-84B3-68C33EB59931}"/>
              </a:ext>
            </a:extLst>
          </p:cNvPr>
          <p:cNvGrpSpPr/>
          <p:nvPr/>
        </p:nvGrpSpPr>
        <p:grpSpPr>
          <a:xfrm>
            <a:off x="4466547" y="1798444"/>
            <a:ext cx="198178" cy="281733"/>
            <a:chOff x="4707498" y="1706457"/>
            <a:chExt cx="198178" cy="281733"/>
          </a:xfrm>
        </p:grpSpPr>
        <p:sp>
          <p:nvSpPr>
            <p:cNvPr id="49" name="円/楕円 76">
              <a:extLst>
                <a:ext uri="{FF2B5EF4-FFF2-40B4-BE49-F238E27FC236}">
                  <a16:creationId xmlns:a16="http://schemas.microsoft.com/office/drawing/2014/main" id="{3C03BF1D-AC0C-4286-AE9C-88D7BC72AA3B}"/>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0" name="コンテンツ プレースホルダー 2">
              <a:extLst>
                <a:ext uri="{FF2B5EF4-FFF2-40B4-BE49-F238E27FC236}">
                  <a16:creationId xmlns:a16="http://schemas.microsoft.com/office/drawing/2014/main" id="{2101FFD9-E9B1-469B-BF80-19EE3B27879A}"/>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51" name="右矢印 37">
            <a:extLst>
              <a:ext uri="{FF2B5EF4-FFF2-40B4-BE49-F238E27FC236}">
                <a16:creationId xmlns:a16="http://schemas.microsoft.com/office/drawing/2014/main" id="{A002FCA4-C526-4850-9BDF-451C51064E41}"/>
              </a:ext>
            </a:extLst>
          </p:cNvPr>
          <p:cNvSpPr/>
          <p:nvPr/>
        </p:nvSpPr>
        <p:spPr>
          <a:xfrm>
            <a:off x="4804859" y="5370382"/>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2" name="グループ化 51">
            <a:extLst>
              <a:ext uri="{FF2B5EF4-FFF2-40B4-BE49-F238E27FC236}">
                <a16:creationId xmlns:a16="http://schemas.microsoft.com/office/drawing/2014/main" id="{614EC9F6-D2D4-4297-BA50-ED3A0553C13D}"/>
              </a:ext>
            </a:extLst>
          </p:cNvPr>
          <p:cNvGrpSpPr/>
          <p:nvPr/>
        </p:nvGrpSpPr>
        <p:grpSpPr>
          <a:xfrm>
            <a:off x="4489464" y="7712401"/>
            <a:ext cx="198178" cy="281733"/>
            <a:chOff x="1417887" y="7452032"/>
            <a:chExt cx="198178" cy="281733"/>
          </a:xfrm>
        </p:grpSpPr>
        <p:sp>
          <p:nvSpPr>
            <p:cNvPr id="53" name="円/楕円 122">
              <a:extLst>
                <a:ext uri="{FF2B5EF4-FFF2-40B4-BE49-F238E27FC236}">
                  <a16:creationId xmlns:a16="http://schemas.microsoft.com/office/drawing/2014/main" id="{126AD01A-206E-44D8-A78A-D72D6FFE79FA}"/>
                </a:ext>
              </a:extLst>
            </p:cNvPr>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4" name="コンテンツ プレースホルダー 2">
              <a:extLst>
                <a:ext uri="{FF2B5EF4-FFF2-40B4-BE49-F238E27FC236}">
                  <a16:creationId xmlns:a16="http://schemas.microsoft.com/office/drawing/2014/main" id="{E778937D-6FB0-4A80-B94C-8C2EB3C3FA94}"/>
                </a:ext>
              </a:extLst>
            </p:cNvPr>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grpSp>
        <p:nvGrpSpPr>
          <p:cNvPr id="55" name="グループ化 54">
            <a:extLst>
              <a:ext uri="{FF2B5EF4-FFF2-40B4-BE49-F238E27FC236}">
                <a16:creationId xmlns:a16="http://schemas.microsoft.com/office/drawing/2014/main" id="{8FAFD4B4-A173-4592-9BD2-C5057BABAF2E}"/>
              </a:ext>
            </a:extLst>
          </p:cNvPr>
          <p:cNvGrpSpPr/>
          <p:nvPr/>
        </p:nvGrpSpPr>
        <p:grpSpPr>
          <a:xfrm>
            <a:off x="4474763" y="2125781"/>
            <a:ext cx="198178" cy="281733"/>
            <a:chOff x="4707498" y="1706457"/>
            <a:chExt cx="198178" cy="281733"/>
          </a:xfrm>
        </p:grpSpPr>
        <p:sp>
          <p:nvSpPr>
            <p:cNvPr id="56" name="円/楕円 76">
              <a:extLst>
                <a:ext uri="{FF2B5EF4-FFF2-40B4-BE49-F238E27FC236}">
                  <a16:creationId xmlns:a16="http://schemas.microsoft.com/office/drawing/2014/main" id="{CD45A246-C46B-4FCB-B593-12BAF19E3DAA}"/>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7" name="コンテンツ プレースホルダー 2">
              <a:extLst>
                <a:ext uri="{FF2B5EF4-FFF2-40B4-BE49-F238E27FC236}">
                  <a16:creationId xmlns:a16="http://schemas.microsoft.com/office/drawing/2014/main" id="{F9E586EF-872B-4AEB-B250-2EAC9669F59D}"/>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sp>
        <p:nvSpPr>
          <p:cNvPr id="64" name="正方形/長方形 63">
            <a:extLst>
              <a:ext uri="{FF2B5EF4-FFF2-40B4-BE49-F238E27FC236}">
                <a16:creationId xmlns:a16="http://schemas.microsoft.com/office/drawing/2014/main" id="{903FDB01-FAEB-4540-A868-0B01021E4E96}"/>
              </a:ext>
            </a:extLst>
          </p:cNvPr>
          <p:cNvSpPr/>
          <p:nvPr/>
        </p:nvSpPr>
        <p:spPr>
          <a:xfrm>
            <a:off x="356512" y="2546834"/>
            <a:ext cx="3784443" cy="287819"/>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65" name="グループ化 64">
            <a:extLst>
              <a:ext uri="{FF2B5EF4-FFF2-40B4-BE49-F238E27FC236}">
                <a16:creationId xmlns:a16="http://schemas.microsoft.com/office/drawing/2014/main" id="{546AACA2-F822-475C-9A50-A5CF85C6BD23}"/>
              </a:ext>
            </a:extLst>
          </p:cNvPr>
          <p:cNvGrpSpPr/>
          <p:nvPr/>
        </p:nvGrpSpPr>
        <p:grpSpPr>
          <a:xfrm>
            <a:off x="60173" y="2540484"/>
            <a:ext cx="198178" cy="281733"/>
            <a:chOff x="1408362" y="8261657"/>
            <a:chExt cx="198178" cy="281733"/>
          </a:xfrm>
        </p:grpSpPr>
        <p:sp>
          <p:nvSpPr>
            <p:cNvPr id="66" name="円/楕円 116">
              <a:extLst>
                <a:ext uri="{FF2B5EF4-FFF2-40B4-BE49-F238E27FC236}">
                  <a16:creationId xmlns:a16="http://schemas.microsoft.com/office/drawing/2014/main" id="{208A5281-0EFD-4A67-B0DB-575092D406E1}"/>
                </a:ext>
              </a:extLst>
            </p:cNvPr>
            <p:cNvSpPr/>
            <p:nvPr/>
          </p:nvSpPr>
          <p:spPr>
            <a:xfrm flipV="1">
              <a:off x="1408362" y="83129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7" name="コンテンツ プレースホルダー 2">
              <a:extLst>
                <a:ext uri="{FF2B5EF4-FFF2-40B4-BE49-F238E27FC236}">
                  <a16:creationId xmlns:a16="http://schemas.microsoft.com/office/drawing/2014/main" id="{09B880B2-030D-4C30-AC85-5A1D8624CA9F}"/>
                </a:ext>
              </a:extLst>
            </p:cNvPr>
            <p:cNvSpPr txBox="1">
              <a:spLocks/>
            </p:cNvSpPr>
            <p:nvPr/>
          </p:nvSpPr>
          <p:spPr>
            <a:xfrm>
              <a:off x="1461452" y="82616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62" name="テキスト ボックス 61"/>
          <p:cNvSpPr txBox="1"/>
          <p:nvPr/>
        </p:nvSpPr>
        <p:spPr>
          <a:xfrm>
            <a:off x="5038286" y="3123663"/>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28</a:t>
            </a:r>
            <a:r>
              <a:rPr lang="ja-JP" altLang="en-US" sz="1200" dirty="0">
                <a:solidFill>
                  <a:srgbClr val="000000"/>
                </a:solidFill>
              </a:rPr>
              <a:t>ページへ</a:t>
            </a:r>
            <a:endParaRPr kumimoji="1" lang="ja-JP" altLang="en-US" sz="1200" dirty="0">
              <a:solidFill>
                <a:srgbClr val="000000"/>
              </a:solidFill>
            </a:endParaRPr>
          </a:p>
        </p:txBody>
      </p:sp>
      <p:sp>
        <p:nvSpPr>
          <p:cNvPr id="63" name="テキスト ボックス 62"/>
          <p:cNvSpPr txBox="1"/>
          <p:nvPr/>
        </p:nvSpPr>
        <p:spPr>
          <a:xfrm>
            <a:off x="5038286" y="4389921"/>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33</a:t>
            </a:r>
            <a:r>
              <a:rPr lang="ja-JP" altLang="en-US" sz="1200" dirty="0">
                <a:solidFill>
                  <a:srgbClr val="000000"/>
                </a:solidFill>
              </a:rPr>
              <a:t>ページへ</a:t>
            </a:r>
            <a:endParaRPr kumimoji="1" lang="ja-JP" altLang="en-US" sz="1200" dirty="0">
              <a:solidFill>
                <a:srgbClr val="000000"/>
              </a:solidFill>
            </a:endParaRPr>
          </a:p>
        </p:txBody>
      </p:sp>
      <p:sp>
        <p:nvSpPr>
          <p:cNvPr id="68" name="テキスト ボックス 67"/>
          <p:cNvSpPr txBox="1"/>
          <p:nvPr/>
        </p:nvSpPr>
        <p:spPr>
          <a:xfrm>
            <a:off x="5038286" y="5298940"/>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34</a:t>
            </a:r>
            <a:r>
              <a:rPr lang="ja-JP" altLang="en-US" sz="1200" dirty="0">
                <a:solidFill>
                  <a:srgbClr val="000000"/>
                </a:solidFill>
              </a:rPr>
              <a:t>ページへ</a:t>
            </a:r>
            <a:endParaRPr kumimoji="1" lang="ja-JP" altLang="en-US" sz="1200" dirty="0">
              <a:solidFill>
                <a:srgbClr val="000000"/>
              </a:solidFill>
            </a:endParaRPr>
          </a:p>
        </p:txBody>
      </p:sp>
      <p:grpSp>
        <p:nvGrpSpPr>
          <p:cNvPr id="117" name="グループ化 116"/>
          <p:cNvGrpSpPr/>
          <p:nvPr/>
        </p:nvGrpSpPr>
        <p:grpSpPr>
          <a:xfrm>
            <a:off x="76441" y="5571548"/>
            <a:ext cx="198178" cy="281733"/>
            <a:chOff x="1417887" y="7947914"/>
            <a:chExt cx="198178" cy="281733"/>
          </a:xfrm>
        </p:grpSpPr>
        <p:sp>
          <p:nvSpPr>
            <p:cNvPr id="118" name="円/楕円 113"/>
            <p:cNvSpPr/>
            <p:nvPr/>
          </p:nvSpPr>
          <p:spPr>
            <a:xfrm flipV="1">
              <a:off x="1417887" y="8008708"/>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119" name="コンテンツ プレースホルダー 2"/>
            <p:cNvSpPr txBox="1">
              <a:spLocks/>
            </p:cNvSpPr>
            <p:nvPr/>
          </p:nvSpPr>
          <p:spPr>
            <a:xfrm>
              <a:off x="1461452" y="7947914"/>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grpSp>
        <p:nvGrpSpPr>
          <p:cNvPr id="120" name="グループ化 119"/>
          <p:cNvGrpSpPr/>
          <p:nvPr/>
        </p:nvGrpSpPr>
        <p:grpSpPr>
          <a:xfrm>
            <a:off x="84033" y="7161784"/>
            <a:ext cx="198178" cy="265252"/>
            <a:chOff x="1408362" y="8248167"/>
            <a:chExt cx="198178" cy="281733"/>
          </a:xfrm>
        </p:grpSpPr>
        <p:sp>
          <p:nvSpPr>
            <p:cNvPr id="121" name="円/楕円 116"/>
            <p:cNvSpPr/>
            <p:nvPr/>
          </p:nvSpPr>
          <p:spPr>
            <a:xfrm flipV="1">
              <a:off x="1408362" y="83129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2" name="コンテンツ プレースホルダー 2"/>
            <p:cNvSpPr txBox="1">
              <a:spLocks/>
            </p:cNvSpPr>
            <p:nvPr/>
          </p:nvSpPr>
          <p:spPr>
            <a:xfrm>
              <a:off x="1448752" y="824816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Ⅳ</a:t>
              </a:r>
              <a:endParaRPr lang="ja-JP" altLang="en-US" sz="1400" dirty="0">
                <a:solidFill>
                  <a:schemeClr val="bg1"/>
                </a:solidFill>
              </a:endParaRPr>
            </a:p>
          </p:txBody>
        </p:sp>
      </p:grpSp>
      <p:pic>
        <p:nvPicPr>
          <p:cNvPr id="70" name="図 69"/>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89831" y="4600768"/>
            <a:ext cx="3887783" cy="1042845"/>
          </a:xfrm>
          <a:prstGeom prst="rect">
            <a:avLst/>
          </a:prstGeom>
        </p:spPr>
      </p:pic>
      <p:sp>
        <p:nvSpPr>
          <p:cNvPr id="115" name="正方形/長方形 114"/>
          <p:cNvSpPr/>
          <p:nvPr/>
        </p:nvSpPr>
        <p:spPr>
          <a:xfrm>
            <a:off x="340683" y="5649316"/>
            <a:ext cx="3823256" cy="155831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8" name="正方形/長方形 57">
            <a:extLst>
              <a:ext uri="{FF2B5EF4-FFF2-40B4-BE49-F238E27FC236}">
                <a16:creationId xmlns:a16="http://schemas.microsoft.com/office/drawing/2014/main" id="{DBE70AC0-FBF4-4693-8555-79AE36D2FDC2}"/>
              </a:ext>
            </a:extLst>
          </p:cNvPr>
          <p:cNvSpPr/>
          <p:nvPr/>
        </p:nvSpPr>
        <p:spPr>
          <a:xfrm>
            <a:off x="277235" y="1762262"/>
            <a:ext cx="3964678" cy="569562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59" name="グループ化 58">
            <a:extLst>
              <a:ext uri="{FF2B5EF4-FFF2-40B4-BE49-F238E27FC236}">
                <a16:creationId xmlns:a16="http://schemas.microsoft.com/office/drawing/2014/main" id="{B52FF603-C037-4B0F-87CE-35224CBD33C6}"/>
              </a:ext>
            </a:extLst>
          </p:cNvPr>
          <p:cNvGrpSpPr/>
          <p:nvPr/>
        </p:nvGrpSpPr>
        <p:grpSpPr>
          <a:xfrm>
            <a:off x="115640" y="1702415"/>
            <a:ext cx="198178" cy="281733"/>
            <a:chOff x="4707498" y="1706457"/>
            <a:chExt cx="198178" cy="281733"/>
          </a:xfrm>
        </p:grpSpPr>
        <p:sp>
          <p:nvSpPr>
            <p:cNvPr id="60" name="円/楕円 80">
              <a:extLst>
                <a:ext uri="{FF2B5EF4-FFF2-40B4-BE49-F238E27FC236}">
                  <a16:creationId xmlns:a16="http://schemas.microsoft.com/office/drawing/2014/main" id="{5D63383A-BF29-42D7-A245-5830A538CA0D}"/>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1" name="コンテンツ プレースホルダー 2">
              <a:extLst>
                <a:ext uri="{FF2B5EF4-FFF2-40B4-BE49-F238E27FC236}">
                  <a16:creationId xmlns:a16="http://schemas.microsoft.com/office/drawing/2014/main" id="{E20CF28B-FF84-47A1-83C5-ED7A5A36ECE6}"/>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2" name="グループ化 71"/>
          <p:cNvGrpSpPr/>
          <p:nvPr/>
        </p:nvGrpSpPr>
        <p:grpSpPr>
          <a:xfrm>
            <a:off x="76441" y="4457123"/>
            <a:ext cx="198178" cy="281733"/>
            <a:chOff x="1417887" y="7947914"/>
            <a:chExt cx="198178" cy="281733"/>
          </a:xfrm>
        </p:grpSpPr>
        <p:sp>
          <p:nvSpPr>
            <p:cNvPr id="73" name="円/楕円 113"/>
            <p:cNvSpPr/>
            <p:nvPr/>
          </p:nvSpPr>
          <p:spPr>
            <a:xfrm flipV="1">
              <a:off x="1417887" y="8008708"/>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80" name="コンテンツ プレースホルダー 2"/>
            <p:cNvSpPr txBox="1">
              <a:spLocks/>
            </p:cNvSpPr>
            <p:nvPr/>
          </p:nvSpPr>
          <p:spPr>
            <a:xfrm>
              <a:off x="1461452" y="7947914"/>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81" name="正方形/長方形 80"/>
          <p:cNvSpPr/>
          <p:nvPr/>
        </p:nvSpPr>
        <p:spPr>
          <a:xfrm>
            <a:off x="340683" y="4595064"/>
            <a:ext cx="3823256" cy="993317"/>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82" name="グループ化 81"/>
          <p:cNvGrpSpPr/>
          <p:nvPr/>
        </p:nvGrpSpPr>
        <p:grpSpPr>
          <a:xfrm>
            <a:off x="4489235" y="8840112"/>
            <a:ext cx="198178" cy="265252"/>
            <a:chOff x="1408362" y="8248167"/>
            <a:chExt cx="198178" cy="281733"/>
          </a:xfrm>
        </p:grpSpPr>
        <p:sp>
          <p:nvSpPr>
            <p:cNvPr id="83" name="円/楕円 116"/>
            <p:cNvSpPr/>
            <p:nvPr/>
          </p:nvSpPr>
          <p:spPr>
            <a:xfrm flipV="1">
              <a:off x="1408362" y="83129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4" name="コンテンツ プレースホルダー 2"/>
            <p:cNvSpPr txBox="1">
              <a:spLocks/>
            </p:cNvSpPr>
            <p:nvPr/>
          </p:nvSpPr>
          <p:spPr>
            <a:xfrm>
              <a:off x="1448752" y="824816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Ⅳ</a:t>
              </a:r>
              <a:endParaRPr lang="ja-JP" altLang="en-US" sz="1400" dirty="0">
                <a:solidFill>
                  <a:schemeClr val="bg1"/>
                </a:solidFill>
              </a:endParaRPr>
            </a:p>
          </p:txBody>
        </p:sp>
      </p:grpSp>
      <p:pic>
        <p:nvPicPr>
          <p:cNvPr id="85" name="図 84">
            <a:extLst>
              <a:ext uri="{FF2B5EF4-FFF2-40B4-BE49-F238E27FC236}">
                <a16:creationId xmlns:a16="http://schemas.microsoft.com/office/drawing/2014/main" id="{FF11886F-340E-D447-6A9C-D43D973998F6}"/>
              </a:ext>
            </a:extLst>
          </p:cNvPr>
          <p:cNvPicPr>
            <a:picLocks noChangeAspect="1"/>
          </p:cNvPicPr>
          <p:nvPr/>
        </p:nvPicPr>
        <p:blipFill rotWithShape="1">
          <a:blip r:embed="rId8">
            <a:extLst>
              <a:ext uri="{28A0092B-C50C-407E-A947-70E740481C1C}">
                <a14:useLocalDpi xmlns:a14="http://schemas.microsoft.com/office/drawing/2010/main" val="0"/>
              </a:ext>
            </a:extLst>
          </a:blip>
          <a:srcRect b="-25613"/>
          <a:stretch/>
        </p:blipFill>
        <p:spPr>
          <a:xfrm>
            <a:off x="1751037" y="8081432"/>
            <a:ext cx="1071322" cy="536455"/>
          </a:xfrm>
          <a:prstGeom prst="rect">
            <a:avLst/>
          </a:prstGeom>
        </p:spPr>
      </p:pic>
      <p:sp>
        <p:nvSpPr>
          <p:cNvPr id="75" name="正方形/長方形 74"/>
          <p:cNvSpPr/>
          <p:nvPr/>
        </p:nvSpPr>
        <p:spPr>
          <a:xfrm>
            <a:off x="1792056" y="8081432"/>
            <a:ext cx="1011638" cy="40146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76" name="グループ化 75"/>
          <p:cNvGrpSpPr/>
          <p:nvPr/>
        </p:nvGrpSpPr>
        <p:grpSpPr>
          <a:xfrm>
            <a:off x="1651390" y="7961881"/>
            <a:ext cx="198178" cy="281733"/>
            <a:chOff x="4707498" y="1706457"/>
            <a:chExt cx="198178" cy="281733"/>
          </a:xfrm>
        </p:grpSpPr>
        <p:sp>
          <p:nvSpPr>
            <p:cNvPr id="77" name="円/楕円 80"/>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8"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endParaRPr lang="en-US" altLang="ja-JP" sz="1400" dirty="0">
                <a:solidFill>
                  <a:schemeClr val="bg1"/>
                </a:solidFill>
              </a:endParaRPr>
            </a:p>
          </p:txBody>
        </p:sp>
      </p:grpSp>
      <p:pic>
        <p:nvPicPr>
          <p:cNvPr id="3" name="図 2"/>
          <p:cNvPicPr>
            <a:picLocks noChangeAspect="1"/>
          </p:cNvPicPr>
          <p:nvPr/>
        </p:nvPicPr>
        <p:blipFill>
          <a:blip r:embed="rId9"/>
          <a:stretch>
            <a:fillRect/>
          </a:stretch>
        </p:blipFill>
        <p:spPr>
          <a:xfrm>
            <a:off x="283875" y="8096341"/>
            <a:ext cx="1233647" cy="270801"/>
          </a:xfrm>
          <a:prstGeom prst="rect">
            <a:avLst/>
          </a:prstGeom>
        </p:spPr>
      </p:pic>
      <p:sp>
        <p:nvSpPr>
          <p:cNvPr id="69" name="正方形/長方形 68">
            <a:extLst>
              <a:ext uri="{FF2B5EF4-FFF2-40B4-BE49-F238E27FC236}">
                <a16:creationId xmlns:a16="http://schemas.microsoft.com/office/drawing/2014/main" id="{206729B6-3354-4C05-B7B5-1126B53BA8FA}"/>
              </a:ext>
            </a:extLst>
          </p:cNvPr>
          <p:cNvSpPr/>
          <p:nvPr/>
        </p:nvSpPr>
        <p:spPr bwMode="gray">
          <a:xfrm>
            <a:off x="4896090" y="76724"/>
            <a:ext cx="1866583" cy="59571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保護者等の情報を変更する場合</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endPar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8" name="図 87">
            <a:extLst>
              <a:ext uri="{FF2B5EF4-FFF2-40B4-BE49-F238E27FC236}">
                <a16:creationId xmlns:a16="http://schemas.microsoft.com/office/drawing/2014/main" id="{C87F9B21-5615-48A5-8C34-CDC57D41B0F8}"/>
              </a:ext>
            </a:extLst>
          </p:cNvPr>
          <p:cNvPicPr>
            <a:picLocks noChangeAspect="1"/>
          </p:cNvPicPr>
          <p:nvPr/>
        </p:nvPicPr>
        <p:blipFill>
          <a:blip r:embed="rId10"/>
          <a:stretch>
            <a:fillRect/>
          </a:stretch>
        </p:blipFill>
        <p:spPr>
          <a:xfrm>
            <a:off x="4473341" y="8335822"/>
            <a:ext cx="237915" cy="237915"/>
          </a:xfrm>
          <a:prstGeom prst="rect">
            <a:avLst/>
          </a:prstGeom>
        </p:spPr>
      </p:pic>
    </p:spTree>
    <p:extLst>
      <p:ext uri="{BB962C8B-B14F-4D97-AF65-F5344CB8AC3E}">
        <p14:creationId xmlns:p14="http://schemas.microsoft.com/office/powerpoint/2010/main" val="4054690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3354" y="1749958"/>
            <a:ext cx="4651999" cy="2223079"/>
          </a:xfrm>
          <a:prstGeom prst="rect">
            <a:avLst/>
          </a:prstGeom>
        </p:spPr>
      </p:pic>
      <p:pic>
        <p:nvPicPr>
          <p:cNvPr id="8" name="図 7"/>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7534" y="8982479"/>
            <a:ext cx="4088920" cy="550311"/>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2-4.</a:t>
            </a:r>
            <a:r>
              <a:rPr lang="ja-JP" altLang="en-US" dirty="0">
                <a:solidFill>
                  <a:srgbClr val="000000"/>
                </a:solidFill>
              </a:rPr>
              <a:t> 保護者等情報の変更の届出をする</a:t>
            </a:r>
          </a:p>
        </p:txBody>
      </p:sp>
      <p:sp>
        <p:nvSpPr>
          <p:cNvPr id="34" name="正方形/長方形 33"/>
          <p:cNvSpPr/>
          <p:nvPr/>
        </p:nvSpPr>
        <p:spPr>
          <a:xfrm>
            <a:off x="194400" y="1144800"/>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保護者等情報変更届出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(1/9) </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517999" y="1706127"/>
            <a:ext cx="2228400" cy="2106760"/>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届出日をカレンダーから選択します。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個人番号カードをスマートフォン又は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カードリーダライタにかざし、「個人番号カード事前チェック」ボタンをクリックします。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849536" y="3127399"/>
            <a:ext cx="2831659" cy="26951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角丸四角形 28"/>
          <p:cNvSpPr/>
          <p:nvPr/>
        </p:nvSpPr>
        <p:spPr>
          <a:xfrm>
            <a:off x="4675848" y="1601727"/>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1" name="グループ化 60"/>
          <p:cNvGrpSpPr/>
          <p:nvPr/>
        </p:nvGrpSpPr>
        <p:grpSpPr>
          <a:xfrm>
            <a:off x="4560685" y="2535717"/>
            <a:ext cx="198178" cy="281733"/>
            <a:chOff x="4707498" y="2767507"/>
            <a:chExt cx="198178" cy="281733"/>
          </a:xfrm>
        </p:grpSpPr>
        <p:sp>
          <p:nvSpPr>
            <p:cNvPr id="62" name="円/楕円 6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2" name="グループ化 71"/>
          <p:cNvGrpSpPr/>
          <p:nvPr/>
        </p:nvGrpSpPr>
        <p:grpSpPr>
          <a:xfrm>
            <a:off x="622253" y="3030055"/>
            <a:ext cx="209880" cy="281733"/>
            <a:chOff x="4707498" y="1706457"/>
            <a:chExt cx="198178" cy="281733"/>
          </a:xfrm>
        </p:grpSpPr>
        <p:sp>
          <p:nvSpPr>
            <p:cNvPr id="73"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5" name="グループ化 74"/>
          <p:cNvGrpSpPr/>
          <p:nvPr/>
        </p:nvGrpSpPr>
        <p:grpSpPr>
          <a:xfrm>
            <a:off x="4560685" y="1863899"/>
            <a:ext cx="209880" cy="281733"/>
            <a:chOff x="4707498" y="1706457"/>
            <a:chExt cx="198178" cy="281733"/>
          </a:xfrm>
        </p:grpSpPr>
        <p:sp>
          <p:nvSpPr>
            <p:cNvPr id="76"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70" name="テキスト ボックス 69"/>
          <p:cNvSpPr txBox="1"/>
          <p:nvPr/>
        </p:nvSpPr>
        <p:spPr>
          <a:xfrm>
            <a:off x="5794720" y="3689700"/>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29</a:t>
            </a:r>
            <a:r>
              <a:rPr lang="ja-JP" altLang="en-US" sz="1200" dirty="0">
                <a:solidFill>
                  <a:srgbClr val="000000"/>
                </a:solidFill>
              </a:rPr>
              <a:t>ページへ</a:t>
            </a:r>
            <a:endParaRPr kumimoji="1" lang="ja-JP" altLang="en-US" sz="1200" dirty="0">
              <a:solidFill>
                <a:srgbClr val="000000"/>
              </a:solidFill>
            </a:endParaRPr>
          </a:p>
        </p:txBody>
      </p:sp>
      <p:pic>
        <p:nvPicPr>
          <p:cNvPr id="45" name="図 44"/>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79601" y="6266121"/>
            <a:ext cx="4492640" cy="2190561"/>
          </a:xfrm>
          <a:prstGeom prst="rect">
            <a:avLst/>
          </a:prstGeom>
        </p:spPr>
      </p:pic>
      <p:pic>
        <p:nvPicPr>
          <p:cNvPr id="48" name="図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0378" y="4205625"/>
            <a:ext cx="300036" cy="101829"/>
          </a:xfrm>
          <a:prstGeom prst="rect">
            <a:avLst/>
          </a:prstGeom>
        </p:spPr>
      </p:pic>
      <p:pic>
        <p:nvPicPr>
          <p:cNvPr id="49" name="図 48"/>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79601" y="3874071"/>
            <a:ext cx="4276640" cy="4416224"/>
          </a:xfrm>
          <a:prstGeom prst="rect">
            <a:avLst/>
          </a:prstGeom>
        </p:spPr>
      </p:pic>
      <p:pic>
        <p:nvPicPr>
          <p:cNvPr id="50" name="図 49"/>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79601" y="5672608"/>
            <a:ext cx="4276640" cy="3419069"/>
          </a:xfrm>
          <a:prstGeom prst="rect">
            <a:avLst/>
          </a:prstGeom>
        </p:spPr>
      </p:pic>
      <p:sp>
        <p:nvSpPr>
          <p:cNvPr id="51" name="フローチャート: せん孔テープ 50"/>
          <p:cNvSpPr/>
          <p:nvPr/>
        </p:nvSpPr>
        <p:spPr>
          <a:xfrm>
            <a:off x="317534" y="5596072"/>
            <a:ext cx="4130805" cy="247515"/>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正方形/長方形 45"/>
          <p:cNvSpPr/>
          <p:nvPr/>
        </p:nvSpPr>
        <p:spPr>
          <a:xfrm>
            <a:off x="515946" y="4343842"/>
            <a:ext cx="1814589" cy="3104581"/>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637993" y="7614810"/>
            <a:ext cx="751860" cy="32954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4" name="グループ化 53"/>
          <p:cNvGrpSpPr/>
          <p:nvPr/>
        </p:nvGrpSpPr>
        <p:grpSpPr>
          <a:xfrm>
            <a:off x="437641" y="7418802"/>
            <a:ext cx="209880" cy="281733"/>
            <a:chOff x="4707498" y="1706457"/>
            <a:chExt cx="198178" cy="281733"/>
          </a:xfrm>
        </p:grpSpPr>
        <p:sp>
          <p:nvSpPr>
            <p:cNvPr id="55"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6"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41" name="正方形/長方形 40"/>
          <p:cNvSpPr/>
          <p:nvPr/>
        </p:nvSpPr>
        <p:spPr>
          <a:xfrm>
            <a:off x="4482818" y="4086121"/>
            <a:ext cx="2228400" cy="5698658"/>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自己情報の取得が必要な保護者等が表示されます。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端末（パソコン、スマートフォン等）にマイナポータルアプリをインストールする必要があります。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indent="-85725">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下記のサイトよりマイナポータルアプリをダウンロードし、ご使用中の端末にインストールしてください。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hlinkClick r:id="rId9"/>
              </a:rPr>
              <a:t>https://img.myna.go.jp/manual/02/0006.html</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スマートフォンの場合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95250"/>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Android</a:t>
            </a:r>
          </a:p>
          <a:p>
            <a:pPr marL="95250"/>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hlinkClick r:id="rId10"/>
              </a:rPr>
              <a:t>https://img.myna.go.jp/manual/02/0026.html</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iPhone</a:t>
            </a:r>
          </a:p>
          <a:p>
            <a:pPr marL="95250"/>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hlinkClick r:id="rId11"/>
              </a:rPr>
              <a:t>https://img.myna.go.jp/manual/02/0027.html</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8900"/>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4634468" y="3936985"/>
            <a:ext cx="700406" cy="314046"/>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7" name="グループ化 46"/>
          <p:cNvGrpSpPr/>
          <p:nvPr/>
        </p:nvGrpSpPr>
        <p:grpSpPr>
          <a:xfrm>
            <a:off x="4516427" y="4274917"/>
            <a:ext cx="198178" cy="266042"/>
            <a:chOff x="1417887" y="6971628"/>
            <a:chExt cx="198178" cy="275780"/>
          </a:xfrm>
        </p:grpSpPr>
        <p:sp>
          <p:nvSpPr>
            <p:cNvPr id="78"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9" name="コンテンツ プレースホルダー 2"/>
            <p:cNvSpPr txBox="1">
              <a:spLocks/>
            </p:cNvSpPr>
            <p:nvPr/>
          </p:nvSpPr>
          <p:spPr>
            <a:xfrm>
              <a:off x="1461452" y="6971628"/>
              <a:ext cx="137497" cy="261224"/>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53" name="正方形/長方形 52">
            <a:extLst>
              <a:ext uri="{FF2B5EF4-FFF2-40B4-BE49-F238E27FC236}">
                <a16:creationId xmlns:a16="http://schemas.microsoft.com/office/drawing/2014/main" id="{0AC7B4E6-B97A-4B98-AD36-140E1AC5FBD1}"/>
              </a:ext>
            </a:extLst>
          </p:cNvPr>
          <p:cNvSpPr/>
          <p:nvPr/>
        </p:nvSpPr>
        <p:spPr bwMode="gray">
          <a:xfrm>
            <a:off x="4958080" y="86497"/>
            <a:ext cx="1833664" cy="81713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a:extLst>
              <a:ext uri="{FF2B5EF4-FFF2-40B4-BE49-F238E27FC236}">
                <a16:creationId xmlns:a16="http://schemas.microsoft.com/office/drawing/2014/main" id="{090D083C-5F64-4B38-AF25-D0435401F9AB}"/>
              </a:ext>
            </a:extLst>
          </p:cNvPr>
          <p:cNvGrpSpPr/>
          <p:nvPr/>
        </p:nvGrpSpPr>
        <p:grpSpPr>
          <a:xfrm>
            <a:off x="261064" y="4343842"/>
            <a:ext cx="198178" cy="266042"/>
            <a:chOff x="1417887" y="6971628"/>
            <a:chExt cx="198178" cy="275780"/>
          </a:xfrm>
        </p:grpSpPr>
        <p:sp>
          <p:nvSpPr>
            <p:cNvPr id="37" name="円/楕円 114">
              <a:extLst>
                <a:ext uri="{FF2B5EF4-FFF2-40B4-BE49-F238E27FC236}">
                  <a16:creationId xmlns:a16="http://schemas.microsoft.com/office/drawing/2014/main" id="{14C6B37D-25E2-4DBE-A451-2467A83D6DAC}"/>
                </a:ext>
              </a:extLst>
            </p:cNvPr>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8" name="コンテンツ プレースホルダー 2">
              <a:extLst>
                <a:ext uri="{FF2B5EF4-FFF2-40B4-BE49-F238E27FC236}">
                  <a16:creationId xmlns:a16="http://schemas.microsoft.com/office/drawing/2014/main" id="{6C78CE5E-1E03-4E2A-A546-25A75BE2E6CB}"/>
                </a:ext>
              </a:extLst>
            </p:cNvPr>
            <p:cNvSpPr txBox="1">
              <a:spLocks/>
            </p:cNvSpPr>
            <p:nvPr/>
          </p:nvSpPr>
          <p:spPr>
            <a:xfrm>
              <a:off x="1461452" y="6971628"/>
              <a:ext cx="137497" cy="261224"/>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Tree>
    <p:extLst>
      <p:ext uri="{BB962C8B-B14F-4D97-AF65-F5344CB8AC3E}">
        <p14:creationId xmlns:p14="http://schemas.microsoft.com/office/powerpoint/2010/main" val="1721513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2-4.</a:t>
            </a:r>
            <a:r>
              <a:rPr lang="ja-JP" altLang="en-US" dirty="0">
                <a:solidFill>
                  <a:srgbClr val="000000"/>
                </a:solidFill>
              </a:rPr>
              <a:t> 保護者等情報の変更の届出をする</a:t>
            </a:r>
          </a:p>
        </p:txBody>
      </p:sp>
      <p:sp>
        <p:nvSpPr>
          <p:cNvPr id="64" name="正方形/長方形 63"/>
          <p:cNvSpPr/>
          <p:nvPr/>
        </p:nvSpPr>
        <p:spPr>
          <a:xfrm>
            <a:off x="192754" y="1144800"/>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保護者等情報変更届出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103" name="正方形/長方形 102"/>
          <p:cNvSpPr/>
          <p:nvPr/>
        </p:nvSpPr>
        <p:spPr>
          <a:xfrm>
            <a:off x="222526" y="5512276"/>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保護者等情報変更届出</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pic>
        <p:nvPicPr>
          <p:cNvPr id="57" name="図 56">
            <a:extLst>
              <a:ext uri="{FF2B5EF4-FFF2-40B4-BE49-F238E27FC236}">
                <a16:creationId xmlns:a16="http://schemas.microsoft.com/office/drawing/2014/main" id="{F0E434AC-5BBF-49B1-AE7E-21528FA2D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84" y="6418037"/>
            <a:ext cx="3651629" cy="2905674"/>
          </a:xfrm>
          <a:prstGeom prst="rect">
            <a:avLst/>
          </a:prstGeom>
        </p:spPr>
      </p:pic>
      <p:sp>
        <p:nvSpPr>
          <p:cNvPr id="60" name="正方形/長方形 59">
            <a:extLst>
              <a:ext uri="{FF2B5EF4-FFF2-40B4-BE49-F238E27FC236}">
                <a16:creationId xmlns:a16="http://schemas.microsoft.com/office/drawing/2014/main" id="{7738DB26-E865-46D0-A845-48284E21FBD1}"/>
              </a:ext>
            </a:extLst>
          </p:cNvPr>
          <p:cNvSpPr/>
          <p:nvPr/>
        </p:nvSpPr>
        <p:spPr>
          <a:xfrm>
            <a:off x="1879954" y="7594373"/>
            <a:ext cx="386462" cy="13812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2" name="グループ化 71">
            <a:extLst>
              <a:ext uri="{FF2B5EF4-FFF2-40B4-BE49-F238E27FC236}">
                <a16:creationId xmlns:a16="http://schemas.microsoft.com/office/drawing/2014/main" id="{2B09ED98-E635-45BB-AA10-94763D26E2C4}"/>
              </a:ext>
            </a:extLst>
          </p:cNvPr>
          <p:cNvGrpSpPr/>
          <p:nvPr/>
        </p:nvGrpSpPr>
        <p:grpSpPr>
          <a:xfrm>
            <a:off x="2278745" y="7434296"/>
            <a:ext cx="209880" cy="281733"/>
            <a:chOff x="4707498" y="1706457"/>
            <a:chExt cx="198178" cy="281733"/>
          </a:xfrm>
        </p:grpSpPr>
        <p:sp>
          <p:nvSpPr>
            <p:cNvPr id="73" name="円/楕円 129">
              <a:extLst>
                <a:ext uri="{FF2B5EF4-FFF2-40B4-BE49-F238E27FC236}">
                  <a16:creationId xmlns:a16="http://schemas.microsoft.com/office/drawing/2014/main" id="{D0AAB76B-2B70-46F8-9277-45F6171F83EE}"/>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a:extLst>
                <a:ext uri="{FF2B5EF4-FFF2-40B4-BE49-F238E27FC236}">
                  <a16:creationId xmlns:a16="http://schemas.microsoft.com/office/drawing/2014/main" id="{91A6F22F-442F-446E-A26C-DE95275802AF}"/>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109" name="正方形/長方形 108">
            <a:extLst>
              <a:ext uri="{FF2B5EF4-FFF2-40B4-BE49-F238E27FC236}">
                <a16:creationId xmlns:a16="http://schemas.microsoft.com/office/drawing/2014/main" id="{FE0CBA20-591B-4BDC-87A1-2F6942CB67C3}"/>
              </a:ext>
            </a:extLst>
          </p:cNvPr>
          <p:cNvSpPr/>
          <p:nvPr/>
        </p:nvSpPr>
        <p:spPr>
          <a:xfrm>
            <a:off x="1686722" y="7827203"/>
            <a:ext cx="341567" cy="15294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10" name="グループ化 109">
            <a:extLst>
              <a:ext uri="{FF2B5EF4-FFF2-40B4-BE49-F238E27FC236}">
                <a16:creationId xmlns:a16="http://schemas.microsoft.com/office/drawing/2014/main" id="{2C301EF6-B758-40FB-8BF7-0408CCBDBB17}"/>
              </a:ext>
            </a:extLst>
          </p:cNvPr>
          <p:cNvGrpSpPr/>
          <p:nvPr/>
        </p:nvGrpSpPr>
        <p:grpSpPr>
          <a:xfrm>
            <a:off x="1433548" y="7777416"/>
            <a:ext cx="198178" cy="281733"/>
            <a:chOff x="4707498" y="2767507"/>
            <a:chExt cx="198178" cy="281733"/>
          </a:xfrm>
        </p:grpSpPr>
        <p:sp>
          <p:nvSpPr>
            <p:cNvPr id="111" name="円/楕円 61">
              <a:extLst>
                <a:ext uri="{FF2B5EF4-FFF2-40B4-BE49-F238E27FC236}">
                  <a16:creationId xmlns:a16="http://schemas.microsoft.com/office/drawing/2014/main" id="{26DBD96E-62B8-4CB0-B393-E56B283FC5DE}"/>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2" name="コンテンツ プレースホルダー 2">
              <a:extLst>
                <a:ext uri="{FF2B5EF4-FFF2-40B4-BE49-F238E27FC236}">
                  <a16:creationId xmlns:a16="http://schemas.microsoft.com/office/drawing/2014/main" id="{54B8F91D-787B-4D91-8E71-3EFD2309B701}"/>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113" name="正方形/長方形 112">
            <a:extLst>
              <a:ext uri="{FF2B5EF4-FFF2-40B4-BE49-F238E27FC236}">
                <a16:creationId xmlns:a16="http://schemas.microsoft.com/office/drawing/2014/main" id="{BA3D432B-BF15-4B27-8E02-706DD54D6D09}"/>
              </a:ext>
            </a:extLst>
          </p:cNvPr>
          <p:cNvSpPr/>
          <p:nvPr/>
        </p:nvSpPr>
        <p:spPr>
          <a:xfrm>
            <a:off x="1141256" y="7382113"/>
            <a:ext cx="1903873" cy="43124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14" name="グループ化 113">
            <a:extLst>
              <a:ext uri="{FF2B5EF4-FFF2-40B4-BE49-F238E27FC236}">
                <a16:creationId xmlns:a16="http://schemas.microsoft.com/office/drawing/2014/main" id="{A643B35F-BAF6-4572-A795-E759573AC740}"/>
              </a:ext>
            </a:extLst>
          </p:cNvPr>
          <p:cNvGrpSpPr/>
          <p:nvPr/>
        </p:nvGrpSpPr>
        <p:grpSpPr>
          <a:xfrm>
            <a:off x="943276" y="7094883"/>
            <a:ext cx="198178" cy="281733"/>
            <a:chOff x="1417887" y="6988436"/>
            <a:chExt cx="198178" cy="281733"/>
          </a:xfrm>
        </p:grpSpPr>
        <p:sp>
          <p:nvSpPr>
            <p:cNvPr id="115" name="円/楕円 99">
              <a:extLst>
                <a:ext uri="{FF2B5EF4-FFF2-40B4-BE49-F238E27FC236}">
                  <a16:creationId xmlns:a16="http://schemas.microsoft.com/office/drawing/2014/main" id="{C79DB183-000B-4689-BC57-8925EACD867D}"/>
                </a:ext>
              </a:extLst>
            </p:cNvPr>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6" name="コンテンツ プレースホルダー 2">
              <a:extLst>
                <a:ext uri="{FF2B5EF4-FFF2-40B4-BE49-F238E27FC236}">
                  <a16:creationId xmlns:a16="http://schemas.microsoft.com/office/drawing/2014/main" id="{C377012B-7F51-4098-8685-46A3E424E539}"/>
                </a:ext>
              </a:extLst>
            </p:cNvPr>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91" name="正方形/長方形 90"/>
          <p:cNvSpPr/>
          <p:nvPr/>
        </p:nvSpPr>
        <p:spPr>
          <a:xfrm>
            <a:off x="4468833" y="1745010"/>
            <a:ext cx="2274136" cy="2085712"/>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スマートフォンの場合</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スマートフォンを直接、個人番号カードの上にかざします。（左側上図参照）</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の場合</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カードリーダライタをパソコンに接続し、個人番号カードをかざして、「次へ」ボタンをクリックします。（左側下図参照）</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角丸四角形 91"/>
          <p:cNvSpPr/>
          <p:nvPr/>
        </p:nvSpPr>
        <p:spPr>
          <a:xfrm>
            <a:off x="4625264" y="1626689"/>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0" name="グループ化 119"/>
          <p:cNvGrpSpPr/>
          <p:nvPr/>
        </p:nvGrpSpPr>
        <p:grpSpPr>
          <a:xfrm>
            <a:off x="4507412" y="1849367"/>
            <a:ext cx="209880" cy="281733"/>
            <a:chOff x="4707498" y="1706457"/>
            <a:chExt cx="198178" cy="281733"/>
          </a:xfrm>
        </p:grpSpPr>
        <p:sp>
          <p:nvSpPr>
            <p:cNvPr id="121"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2"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123" name="正方形/長方形 122"/>
          <p:cNvSpPr/>
          <p:nvPr/>
        </p:nvSpPr>
        <p:spPr>
          <a:xfrm>
            <a:off x="4472470" y="4105193"/>
            <a:ext cx="2269178" cy="1278938"/>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936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うまく読み取れない場合は</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268288" indent="-920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一度スマートフォンを離し、再度近づけてください。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8288" indent="-92075">
              <a:buFont typeface="Arial" panose="020B0604020202020204" pitchFamily="34" charset="0"/>
              <a:buChar char="•"/>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カードリーダライタの接続を確認してください。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角丸四角形 123"/>
          <p:cNvSpPr/>
          <p:nvPr/>
        </p:nvSpPr>
        <p:spPr>
          <a:xfrm>
            <a:off x="4630895" y="3946103"/>
            <a:ext cx="748280" cy="308736"/>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正方形/長方形 140">
            <a:extLst>
              <a:ext uri="{FF2B5EF4-FFF2-40B4-BE49-F238E27FC236}">
                <a16:creationId xmlns:a16="http://schemas.microsoft.com/office/drawing/2014/main" id="{34202D15-4D40-4EA8-A4EB-6DB791D3804D}"/>
              </a:ext>
            </a:extLst>
          </p:cNvPr>
          <p:cNvSpPr/>
          <p:nvPr/>
        </p:nvSpPr>
        <p:spPr>
          <a:xfrm>
            <a:off x="4468834" y="6079706"/>
            <a:ext cx="2272814" cy="1214833"/>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個人番号カードの券面事項入力補助用パスワードを入力します。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OK</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」ボタンをクリックします。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正方形/長方形 141">
            <a:extLst>
              <a:ext uri="{FF2B5EF4-FFF2-40B4-BE49-F238E27FC236}">
                <a16:creationId xmlns:a16="http://schemas.microsoft.com/office/drawing/2014/main" id="{949B2FC5-0462-4F52-B438-02C45111AC78}"/>
              </a:ext>
            </a:extLst>
          </p:cNvPr>
          <p:cNvSpPr/>
          <p:nvPr/>
        </p:nvSpPr>
        <p:spPr>
          <a:xfrm>
            <a:off x="4468910" y="7475181"/>
            <a:ext cx="2272734" cy="2086454"/>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793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券面事項入力補助用パスワードは、個人番号カードを市区町村窓口で受け取った際に設定した数字です。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793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正しいパスワードを入力してもエラーが出る場合、入力した保護者等の生年月日に誤りがある可能性があります。「キャンセル」をクリックし、前画面に戻って生年月日を確認してください。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角丸四角形 28">
            <a:extLst>
              <a:ext uri="{FF2B5EF4-FFF2-40B4-BE49-F238E27FC236}">
                <a16:creationId xmlns:a16="http://schemas.microsoft.com/office/drawing/2014/main" id="{6EEE5755-AAEB-417D-B30F-0D2B81814BFF}"/>
              </a:ext>
            </a:extLst>
          </p:cNvPr>
          <p:cNvSpPr/>
          <p:nvPr/>
        </p:nvSpPr>
        <p:spPr>
          <a:xfrm>
            <a:off x="4691385" y="5951018"/>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角丸四角形 29">
            <a:extLst>
              <a:ext uri="{FF2B5EF4-FFF2-40B4-BE49-F238E27FC236}">
                <a16:creationId xmlns:a16="http://schemas.microsoft.com/office/drawing/2014/main" id="{B01EF1C9-53DD-4CE4-B8CD-7282A2A46279}"/>
              </a:ext>
            </a:extLst>
          </p:cNvPr>
          <p:cNvSpPr/>
          <p:nvPr/>
        </p:nvSpPr>
        <p:spPr>
          <a:xfrm>
            <a:off x="4693454" y="7351305"/>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5" name="グループ化 144">
            <a:extLst>
              <a:ext uri="{FF2B5EF4-FFF2-40B4-BE49-F238E27FC236}">
                <a16:creationId xmlns:a16="http://schemas.microsoft.com/office/drawing/2014/main" id="{5068F4A5-8FB5-4BF4-980F-7C5888F61B30}"/>
              </a:ext>
            </a:extLst>
          </p:cNvPr>
          <p:cNvGrpSpPr/>
          <p:nvPr/>
        </p:nvGrpSpPr>
        <p:grpSpPr>
          <a:xfrm>
            <a:off x="4527786" y="6850396"/>
            <a:ext cx="198178" cy="281733"/>
            <a:chOff x="4707498" y="2763585"/>
            <a:chExt cx="198178" cy="281733"/>
          </a:xfrm>
        </p:grpSpPr>
        <p:sp>
          <p:nvSpPr>
            <p:cNvPr id="146" name="円/楕円 61">
              <a:extLst>
                <a:ext uri="{FF2B5EF4-FFF2-40B4-BE49-F238E27FC236}">
                  <a16:creationId xmlns:a16="http://schemas.microsoft.com/office/drawing/2014/main" id="{48BF5549-F785-45D7-81FD-D35229A29C7F}"/>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47" name="コンテンツ プレースホルダー 2">
              <a:extLst>
                <a:ext uri="{FF2B5EF4-FFF2-40B4-BE49-F238E27FC236}">
                  <a16:creationId xmlns:a16="http://schemas.microsoft.com/office/drawing/2014/main" id="{214334D5-2EFC-49D5-AF11-D7F2B3BDDBA2}"/>
                </a:ext>
              </a:extLst>
            </p:cNvPr>
            <p:cNvSpPr txBox="1">
              <a:spLocks/>
            </p:cNvSpPr>
            <p:nvPr/>
          </p:nvSpPr>
          <p:spPr>
            <a:xfrm>
              <a:off x="4754062" y="2763585"/>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148" name="グループ化 147">
            <a:extLst>
              <a:ext uri="{FF2B5EF4-FFF2-40B4-BE49-F238E27FC236}">
                <a16:creationId xmlns:a16="http://schemas.microsoft.com/office/drawing/2014/main" id="{42B54762-6DC5-41D8-9A10-D923DE2E5025}"/>
              </a:ext>
            </a:extLst>
          </p:cNvPr>
          <p:cNvGrpSpPr/>
          <p:nvPr/>
        </p:nvGrpSpPr>
        <p:grpSpPr>
          <a:xfrm>
            <a:off x="4515848" y="6188036"/>
            <a:ext cx="209880" cy="281733"/>
            <a:chOff x="4707498" y="1706457"/>
            <a:chExt cx="198178" cy="281733"/>
          </a:xfrm>
        </p:grpSpPr>
        <p:sp>
          <p:nvSpPr>
            <p:cNvPr id="149" name="円/楕円 129">
              <a:extLst>
                <a:ext uri="{FF2B5EF4-FFF2-40B4-BE49-F238E27FC236}">
                  <a16:creationId xmlns:a16="http://schemas.microsoft.com/office/drawing/2014/main" id="{0BBB1BC2-7956-4CAE-AA99-1453AA9F31D7}"/>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50" name="コンテンツ プレースホルダー 2">
              <a:extLst>
                <a:ext uri="{FF2B5EF4-FFF2-40B4-BE49-F238E27FC236}">
                  <a16:creationId xmlns:a16="http://schemas.microsoft.com/office/drawing/2014/main" id="{539D682A-72EB-41EB-A3B1-537B5E72BD9E}"/>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p>
          </p:txBody>
        </p:sp>
      </p:grpSp>
      <p:grpSp>
        <p:nvGrpSpPr>
          <p:cNvPr id="151" name="グループ化 150">
            <a:extLst>
              <a:ext uri="{FF2B5EF4-FFF2-40B4-BE49-F238E27FC236}">
                <a16:creationId xmlns:a16="http://schemas.microsoft.com/office/drawing/2014/main" id="{0C44EF0B-2C49-4E72-9E97-3F91DA395B61}"/>
              </a:ext>
            </a:extLst>
          </p:cNvPr>
          <p:cNvGrpSpPr/>
          <p:nvPr/>
        </p:nvGrpSpPr>
        <p:grpSpPr>
          <a:xfrm>
            <a:off x="4497843" y="7545590"/>
            <a:ext cx="198178" cy="281733"/>
            <a:chOff x="1417887" y="6988436"/>
            <a:chExt cx="198178" cy="281733"/>
          </a:xfrm>
        </p:grpSpPr>
        <p:sp>
          <p:nvSpPr>
            <p:cNvPr id="152" name="円/楕円 99">
              <a:extLst>
                <a:ext uri="{FF2B5EF4-FFF2-40B4-BE49-F238E27FC236}">
                  <a16:creationId xmlns:a16="http://schemas.microsoft.com/office/drawing/2014/main" id="{A2194758-B1A2-4631-AAC7-77E2EC29E801}"/>
                </a:ext>
              </a:extLst>
            </p:cNvPr>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53" name="コンテンツ プレースホルダー 2">
              <a:extLst>
                <a:ext uri="{FF2B5EF4-FFF2-40B4-BE49-F238E27FC236}">
                  <a16:creationId xmlns:a16="http://schemas.microsoft.com/office/drawing/2014/main" id="{B5183C24-85B0-40C4-9D6D-1535012D3EB7}"/>
                </a:ext>
              </a:extLst>
            </p:cNvPr>
            <p:cNvSpPr txBox="1">
              <a:spLocks/>
            </p:cNvSpPr>
            <p:nvPr/>
          </p:nvSpPr>
          <p:spPr>
            <a:xfrm>
              <a:off x="1474899"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108" name="テキスト ボックス 107"/>
          <p:cNvSpPr txBox="1"/>
          <p:nvPr/>
        </p:nvSpPr>
        <p:spPr>
          <a:xfrm>
            <a:off x="5804780" y="7150308"/>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30</a:t>
            </a:r>
            <a:r>
              <a:rPr lang="ja-JP" altLang="en-US" sz="1200" dirty="0">
                <a:solidFill>
                  <a:srgbClr val="000000"/>
                </a:solidFill>
              </a:rPr>
              <a:t>ページへ</a:t>
            </a:r>
            <a:endParaRPr kumimoji="1" lang="ja-JP" altLang="en-US" sz="1200" dirty="0">
              <a:solidFill>
                <a:srgbClr val="000000"/>
              </a:solidFill>
            </a:endParaRPr>
          </a:p>
        </p:txBody>
      </p:sp>
      <p:pic>
        <p:nvPicPr>
          <p:cNvPr id="50" name="図 4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18380" y="3770181"/>
            <a:ext cx="3311086" cy="1615246"/>
          </a:xfrm>
          <a:prstGeom prst="rect">
            <a:avLst/>
          </a:prstGeom>
        </p:spPr>
      </p:pic>
      <p:sp>
        <p:nvSpPr>
          <p:cNvPr id="54" name="正方形/長方形 53"/>
          <p:cNvSpPr/>
          <p:nvPr/>
        </p:nvSpPr>
        <p:spPr>
          <a:xfrm>
            <a:off x="3621318" y="5231434"/>
            <a:ext cx="216598" cy="15269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55" name="図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333" y="1815497"/>
            <a:ext cx="1247110" cy="1704086"/>
          </a:xfrm>
          <a:prstGeom prst="rect">
            <a:avLst/>
          </a:prstGeom>
          <a:ln>
            <a:solidFill>
              <a:schemeClr val="tx1"/>
            </a:solidFill>
          </a:ln>
        </p:spPr>
      </p:pic>
      <p:pic>
        <p:nvPicPr>
          <p:cNvPr id="56" name="図 5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0946" y="1808070"/>
            <a:ext cx="1269911" cy="1706324"/>
          </a:xfrm>
          <a:prstGeom prst="rect">
            <a:avLst/>
          </a:prstGeom>
          <a:ln>
            <a:solidFill>
              <a:schemeClr val="tx1"/>
            </a:solidFill>
          </a:ln>
        </p:spPr>
      </p:pic>
      <p:sp>
        <p:nvSpPr>
          <p:cNvPr id="58" name="正方形/長方形 57"/>
          <p:cNvSpPr/>
          <p:nvPr/>
        </p:nvSpPr>
        <p:spPr>
          <a:xfrm>
            <a:off x="223489" y="1618780"/>
            <a:ext cx="3698024" cy="381998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9" name="グループ化 58"/>
          <p:cNvGrpSpPr/>
          <p:nvPr/>
        </p:nvGrpSpPr>
        <p:grpSpPr>
          <a:xfrm>
            <a:off x="100583" y="2392323"/>
            <a:ext cx="209880" cy="281733"/>
            <a:chOff x="4707498" y="1706457"/>
            <a:chExt cx="198178" cy="281733"/>
          </a:xfrm>
        </p:grpSpPr>
        <p:sp>
          <p:nvSpPr>
            <p:cNvPr id="61"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2"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sp>
        <p:nvSpPr>
          <p:cNvPr id="63" name="正方形/長方形 62"/>
          <p:cNvSpPr/>
          <p:nvPr/>
        </p:nvSpPr>
        <p:spPr>
          <a:xfrm>
            <a:off x="264682" y="1679226"/>
            <a:ext cx="1234249" cy="265782"/>
          </a:xfrm>
          <a:prstGeom prst="rect">
            <a:avLst/>
          </a:prstGeom>
          <a:solidFill>
            <a:schemeClr val="bg1"/>
          </a:solidFill>
          <a:ln w="19050">
            <a:solidFill>
              <a:schemeClr val="tx1"/>
            </a:solidFill>
            <a:prstDash val="soli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スマートフォンの場合</a:t>
            </a:r>
          </a:p>
        </p:txBody>
      </p:sp>
      <p:sp>
        <p:nvSpPr>
          <p:cNvPr id="65" name="正方形/長方形 64"/>
          <p:cNvSpPr/>
          <p:nvPr/>
        </p:nvSpPr>
        <p:spPr>
          <a:xfrm>
            <a:off x="255157" y="3643124"/>
            <a:ext cx="1234249" cy="283307"/>
          </a:xfrm>
          <a:prstGeom prst="rect">
            <a:avLst/>
          </a:prstGeom>
          <a:solidFill>
            <a:schemeClr val="bg1"/>
          </a:solidFill>
          <a:ln w="19050">
            <a:solidFill>
              <a:schemeClr val="tx1"/>
            </a:solidFill>
            <a:prstDash val="soli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の場合</a:t>
            </a:r>
          </a:p>
        </p:txBody>
      </p:sp>
      <p:sp>
        <p:nvSpPr>
          <p:cNvPr id="51" name="正方形/長方形 50">
            <a:extLst>
              <a:ext uri="{FF2B5EF4-FFF2-40B4-BE49-F238E27FC236}">
                <a16:creationId xmlns:a16="http://schemas.microsoft.com/office/drawing/2014/main" id="{89D25E2D-1C3E-4DC7-8BE9-1A535510DA6A}"/>
              </a:ext>
            </a:extLst>
          </p:cNvPr>
          <p:cNvSpPr/>
          <p:nvPr/>
        </p:nvSpPr>
        <p:spPr bwMode="gray">
          <a:xfrm>
            <a:off x="4958080" y="86497"/>
            <a:ext cx="1833664" cy="81713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40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0"/>
          </p:nvPr>
        </p:nvSpPr>
        <p:spPr/>
        <p:txBody>
          <a:bodyPr>
            <a:normAutofit/>
          </a:bodyPr>
          <a:lstStyle/>
          <a:p>
            <a:r>
              <a:rPr lang="en-US" altLang="ja-JP" dirty="0">
                <a:solidFill>
                  <a:srgbClr val="000000"/>
                </a:solidFill>
              </a:rPr>
              <a:t>1. </a:t>
            </a:r>
            <a:r>
              <a:rPr lang="ja-JP" altLang="en-US" dirty="0">
                <a:solidFill>
                  <a:srgbClr val="000000"/>
                </a:solidFill>
              </a:rPr>
              <a:t>収入状況届出の流れ</a:t>
            </a:r>
            <a:endParaRPr kumimoji="1" lang="ja-JP" altLang="en-US" dirty="0">
              <a:solidFill>
                <a:srgbClr val="000000"/>
              </a:solidFill>
            </a:endParaRPr>
          </a:p>
        </p:txBody>
      </p:sp>
      <p:sp>
        <p:nvSpPr>
          <p:cNvPr id="9" name="コンテンツ プレースホルダー 8"/>
          <p:cNvSpPr>
            <a:spLocks noGrp="1"/>
          </p:cNvSpPr>
          <p:nvPr>
            <p:ph idx="1"/>
          </p:nvPr>
        </p:nvSpPr>
        <p:spPr>
          <a:xfrm>
            <a:off x="189000" y="1431966"/>
            <a:ext cx="6479999" cy="328035"/>
          </a:xfrm>
        </p:spPr>
        <p:txBody>
          <a:bodyPr/>
          <a:lstStyle/>
          <a:p>
            <a:r>
              <a:rPr lang="en-US" altLang="ja-JP" sz="1400" dirty="0">
                <a:solidFill>
                  <a:srgbClr val="000000"/>
                </a:solidFill>
              </a:rPr>
              <a:t>e-Shien</a:t>
            </a:r>
            <a:r>
              <a:rPr lang="ja-JP" altLang="en-US" sz="1400" dirty="0">
                <a:solidFill>
                  <a:srgbClr val="000000"/>
                </a:solidFill>
              </a:rPr>
              <a:t>を利用した収入状況届出の主な流れは以下となります。</a:t>
            </a:r>
          </a:p>
        </p:txBody>
      </p:sp>
      <p:sp>
        <p:nvSpPr>
          <p:cNvPr id="39" name="正方形/長方形 38"/>
          <p:cNvSpPr/>
          <p:nvPr/>
        </p:nvSpPr>
        <p:spPr>
          <a:xfrm>
            <a:off x="219615" y="1788919"/>
            <a:ext cx="6480000" cy="379600"/>
          </a:xfrm>
          <a:prstGeom prst="rect">
            <a:avLst/>
          </a:prstGeom>
          <a:no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8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収入状況の届出</a:t>
            </a:r>
            <a:r>
              <a:rPr lang="en-US" altLang="ja-JP"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毎年</a:t>
            </a:r>
            <a:r>
              <a:rPr lang="en-US" altLang="ja-JP"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月頃</a:t>
            </a:r>
            <a:r>
              <a:rPr lang="en-US" altLang="ja-JP"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1" name="直線コネクタ 40"/>
          <p:cNvCxnSpPr/>
          <p:nvPr/>
        </p:nvCxnSpPr>
        <p:spPr>
          <a:xfrm>
            <a:off x="246935" y="2163756"/>
            <a:ext cx="6480000" cy="476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42" name="角丸四角形 41"/>
          <p:cNvSpPr/>
          <p:nvPr/>
        </p:nvSpPr>
        <p:spPr>
          <a:xfrm>
            <a:off x="338755" y="2403132"/>
            <a:ext cx="6040800" cy="419100"/>
          </a:xfrm>
          <a:prstGeom prst="roundRect">
            <a:avLst/>
          </a:prstGeom>
          <a:solidFill>
            <a:srgbClr val="E1EEF0"/>
          </a:solidFill>
          <a:ln w="19050">
            <a:solidFill>
              <a:srgbClr val="ABCFD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申請者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右矢印 42"/>
          <p:cNvSpPr/>
          <p:nvPr/>
        </p:nvSpPr>
        <p:spPr>
          <a:xfrm rot="5400000">
            <a:off x="1394435" y="4869147"/>
            <a:ext cx="285418" cy="381000"/>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212755" y="4206733"/>
            <a:ext cx="2646971" cy="514350"/>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①ログイン</a:t>
            </a:r>
          </a:p>
        </p:txBody>
      </p:sp>
      <p:sp>
        <p:nvSpPr>
          <p:cNvPr id="57" name="正方形/長方形 56"/>
          <p:cNvSpPr/>
          <p:nvPr/>
        </p:nvSpPr>
        <p:spPr>
          <a:xfrm>
            <a:off x="217137" y="6865698"/>
            <a:ext cx="2646971" cy="673805"/>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収入状況届出の提出</a:t>
            </a:r>
            <a:endPar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月申請）</a:t>
            </a:r>
          </a:p>
        </p:txBody>
      </p:sp>
      <p:sp>
        <p:nvSpPr>
          <p:cNvPr id="59" name="正方形/長方形 58"/>
          <p:cNvSpPr/>
          <p:nvPr/>
        </p:nvSpPr>
        <p:spPr>
          <a:xfrm>
            <a:off x="271967" y="3104745"/>
            <a:ext cx="2592000" cy="514350"/>
          </a:xfrm>
          <a:prstGeom prst="rect">
            <a:avLst/>
          </a:prstGeom>
          <a:solidFill>
            <a:schemeClr val="bg1"/>
          </a:solidFill>
          <a:ln w="19050">
            <a:solidFill>
              <a:schemeClr val="tx1"/>
            </a:solidFill>
            <a:prstDash val="dash"/>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継続手続開始の</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メールを受け取る</a:t>
            </a:r>
          </a:p>
        </p:txBody>
      </p:sp>
      <p:sp>
        <p:nvSpPr>
          <p:cNvPr id="61" name="右矢印 60"/>
          <p:cNvSpPr/>
          <p:nvPr/>
        </p:nvSpPr>
        <p:spPr>
          <a:xfrm rot="5400000">
            <a:off x="1392650" y="3757838"/>
            <a:ext cx="287179" cy="381000"/>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212755" y="5359362"/>
            <a:ext cx="2646971" cy="760396"/>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endParaRPr lang="en-US" altLang="ja-JP" sz="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②就学支援金を継続受給する意思が「ある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or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ない」</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意向</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の登録</a:t>
            </a:r>
            <a:endParaRPr lang="ja-JP" altLang="en-US" sz="1400" baseline="30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rot="5400000">
            <a:off x="1395224" y="6274822"/>
            <a:ext cx="288000" cy="381000"/>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右矢印 87"/>
          <p:cNvSpPr/>
          <p:nvPr/>
        </p:nvSpPr>
        <p:spPr>
          <a:xfrm rot="5400000">
            <a:off x="1392240" y="7964465"/>
            <a:ext cx="288000" cy="381000"/>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212755" y="8373768"/>
            <a:ext cx="6271950" cy="450258"/>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④ 審査状況・結果　申請内容の確認</a:t>
            </a:r>
            <a:endPar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a:extLst>
              <a:ext uri="{FF2B5EF4-FFF2-40B4-BE49-F238E27FC236}">
                <a16:creationId xmlns:a16="http://schemas.microsoft.com/office/drawing/2014/main" id="{40EB4298-FB59-431B-9D56-7D4513781FAD}"/>
              </a:ext>
            </a:extLst>
          </p:cNvPr>
          <p:cNvSpPr/>
          <p:nvPr/>
        </p:nvSpPr>
        <p:spPr>
          <a:xfrm>
            <a:off x="4114875" y="5543593"/>
            <a:ext cx="2369830" cy="763002"/>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保護者等情報変更届出</a:t>
            </a:r>
            <a:endPar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ja-JP" altLang="en-US" sz="1400"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の提</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出</a:t>
            </a:r>
          </a:p>
        </p:txBody>
      </p:sp>
      <p:sp>
        <p:nvSpPr>
          <p:cNvPr id="60" name="テキスト ボックス 59">
            <a:extLst>
              <a:ext uri="{FF2B5EF4-FFF2-40B4-BE49-F238E27FC236}">
                <a16:creationId xmlns:a16="http://schemas.microsoft.com/office/drawing/2014/main" id="{E5CB8850-6BCE-4817-B350-B2C4464F3A4E}"/>
              </a:ext>
            </a:extLst>
          </p:cNvPr>
          <p:cNvSpPr txBox="1"/>
          <p:nvPr/>
        </p:nvSpPr>
        <p:spPr>
          <a:xfrm>
            <a:off x="2908561" y="5205740"/>
            <a:ext cx="1253750" cy="577081"/>
          </a:xfrm>
          <a:prstGeom prst="rect">
            <a:avLst/>
          </a:prstGeom>
          <a:noFill/>
        </p:spPr>
        <p:txBody>
          <a:bodyPr wrap="square" rtlCol="0">
            <a:spAutoFit/>
          </a:bodyPr>
          <a:lstStyle/>
          <a:p>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継続支給を希望し、</a:t>
            </a:r>
            <a:r>
              <a:rPr kumimoji="1"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保護者情報に変更がある場合</a:t>
            </a:r>
          </a:p>
        </p:txBody>
      </p:sp>
      <p:sp>
        <p:nvSpPr>
          <p:cNvPr id="64" name="右矢印 15">
            <a:extLst>
              <a:ext uri="{FF2B5EF4-FFF2-40B4-BE49-F238E27FC236}">
                <a16:creationId xmlns:a16="http://schemas.microsoft.com/office/drawing/2014/main" id="{A2AAEE52-6B47-4702-9EDF-DA77C600884A}"/>
              </a:ext>
            </a:extLst>
          </p:cNvPr>
          <p:cNvSpPr/>
          <p:nvPr/>
        </p:nvSpPr>
        <p:spPr>
          <a:xfrm>
            <a:off x="3073561" y="5764982"/>
            <a:ext cx="901131" cy="332627"/>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a:extLst>
              <a:ext uri="{FF2B5EF4-FFF2-40B4-BE49-F238E27FC236}">
                <a16:creationId xmlns:a16="http://schemas.microsoft.com/office/drawing/2014/main" id="{D1BAC922-445F-4537-8792-F64AC53F1D3D}"/>
              </a:ext>
            </a:extLst>
          </p:cNvPr>
          <p:cNvSpPr txBox="1"/>
          <p:nvPr/>
        </p:nvSpPr>
        <p:spPr>
          <a:xfrm>
            <a:off x="2892414" y="3019740"/>
            <a:ext cx="3239893" cy="707886"/>
          </a:xfrm>
          <a:prstGeom prst="rect">
            <a:avLst/>
          </a:prstGeom>
          <a:noFill/>
        </p:spPr>
        <p:txBody>
          <a:bodyPr wrap="square" rtlCol="0">
            <a:spAutoFit/>
          </a:bodyPr>
          <a:lstStyle/>
          <a:p>
            <a:r>
              <a:rPr lang="en-US" altLang="ja-JP" sz="1200" dirty="0">
                <a:solidFill>
                  <a:srgbClr val="000000"/>
                </a:solidFill>
                <a:latin typeface="Meiryo UI" panose="020B0604030504040204" pitchFamily="50" charset="-128"/>
                <a:ea typeface="Meiryo UI" panose="020B0604030504040204" pitchFamily="50" charset="-128"/>
              </a:rPr>
              <a:t>※</a:t>
            </a:r>
            <a:r>
              <a:rPr kumimoji="1" lang="ja-JP" altLang="en-US" sz="1200" dirty="0">
                <a:solidFill>
                  <a:srgbClr val="000000"/>
                </a:solidFill>
                <a:latin typeface="Meiryo UI" panose="020B0604030504040204" pitchFamily="50" charset="-128"/>
                <a:ea typeface="Meiryo UI" panose="020B0604030504040204" pitchFamily="50" charset="-128"/>
              </a:rPr>
              <a:t>過去に個人番号を提出済の場合、</a:t>
            </a:r>
            <a:r>
              <a:rPr kumimoji="1" lang="en-US" altLang="ja-JP" sz="1200" dirty="0">
                <a:solidFill>
                  <a:srgbClr val="000000"/>
                </a:solidFill>
                <a:latin typeface="Meiryo UI" panose="020B0604030504040204" pitchFamily="50" charset="-128"/>
                <a:ea typeface="Meiryo UI" panose="020B0604030504040204" pitchFamily="50" charset="-128"/>
              </a:rPr>
              <a:t/>
            </a:r>
            <a:br>
              <a:rPr kumimoji="1" lang="en-US" altLang="ja-JP" sz="1200" dirty="0">
                <a:solidFill>
                  <a:srgbClr val="000000"/>
                </a:solidFill>
                <a:latin typeface="Meiryo UI" panose="020B0604030504040204" pitchFamily="50" charset="-128"/>
                <a:ea typeface="Meiryo UI" panose="020B0604030504040204" pitchFamily="50" charset="-128"/>
              </a:rPr>
            </a:br>
            <a:r>
              <a:rPr kumimoji="1" lang="en-US" altLang="ja-JP" sz="1200" dirty="0">
                <a:solidFill>
                  <a:srgbClr val="000000"/>
                </a:solidFill>
                <a:latin typeface="Meiryo UI" panose="020B0604030504040204" pitchFamily="50" charset="-128"/>
                <a:ea typeface="Meiryo UI" panose="020B0604030504040204" pitchFamily="50" charset="-128"/>
              </a:rPr>
              <a:t>   </a:t>
            </a:r>
            <a:r>
              <a:rPr kumimoji="1" lang="ja-JP" altLang="en-US" sz="1200" dirty="0">
                <a:solidFill>
                  <a:srgbClr val="000000"/>
                </a:solidFill>
                <a:latin typeface="Meiryo UI" panose="020B0604030504040204" pitchFamily="50" charset="-128"/>
                <a:ea typeface="Meiryo UI" panose="020B0604030504040204" pitchFamily="50" charset="-128"/>
              </a:rPr>
              <a:t>メールは送信されません。</a:t>
            </a:r>
            <a:endParaRPr kumimoji="1" lang="en-US" altLang="ja-JP" sz="1200" dirty="0">
              <a:solidFill>
                <a:srgbClr val="000000"/>
              </a:solidFill>
              <a:latin typeface="Meiryo UI" panose="020B0604030504040204" pitchFamily="50" charset="-128"/>
              <a:ea typeface="Meiryo UI" panose="020B0604030504040204" pitchFamily="50" charset="-128"/>
            </a:endParaRPr>
          </a:p>
          <a:p>
            <a:endParaRPr kumimoji="1" lang="en-US" altLang="ja-JP" sz="400" dirty="0">
              <a:solidFill>
                <a:srgbClr val="000000"/>
              </a:solidFill>
              <a:latin typeface="Meiryo UI" panose="020B0604030504040204" pitchFamily="50" charset="-128"/>
              <a:ea typeface="Meiryo UI" panose="020B0604030504040204" pitchFamily="50" charset="-128"/>
            </a:endParaRPr>
          </a:p>
          <a:p>
            <a:r>
              <a:rPr lang="en-US" altLang="ja-JP" sz="1200" dirty="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メールアドレスを登録済の方のみ対象です。</a:t>
            </a:r>
            <a:endParaRPr kumimoji="1" lang="ja-JP" altLang="en-US" sz="1200" dirty="0">
              <a:solidFill>
                <a:srgbClr val="000000"/>
              </a:solidFill>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0BE2FFDF-5161-410E-94CD-32AFB3764CB0}"/>
              </a:ext>
            </a:extLst>
          </p:cNvPr>
          <p:cNvSpPr txBox="1"/>
          <p:nvPr/>
        </p:nvSpPr>
        <p:spPr>
          <a:xfrm>
            <a:off x="121407" y="7559790"/>
            <a:ext cx="2646971" cy="430887"/>
          </a:xfrm>
          <a:prstGeom prst="rect">
            <a:avLst/>
          </a:prstGeom>
          <a:noFill/>
        </p:spPr>
        <p:txBody>
          <a:bodyPr wrap="square" rtlCol="0">
            <a:spAutoFit/>
          </a:bodyPr>
          <a:lstStyle/>
          <a:p>
            <a:r>
              <a:rPr lang="en-US" altLang="ja-JP" sz="1100" dirty="0">
                <a:solidFill>
                  <a:srgbClr val="000000"/>
                </a:solidFill>
                <a:latin typeface="Meiryo UI" panose="020B0604030504040204" pitchFamily="50" charset="-128"/>
                <a:ea typeface="Meiryo UI" panose="020B0604030504040204" pitchFamily="50" charset="-128"/>
              </a:rPr>
              <a:t>※</a:t>
            </a:r>
            <a:r>
              <a:rPr kumimoji="1" lang="ja-JP" altLang="en-US" sz="1100" dirty="0">
                <a:solidFill>
                  <a:srgbClr val="000000"/>
                </a:solidFill>
                <a:latin typeface="Meiryo UI" panose="020B0604030504040204" pitchFamily="50" charset="-128"/>
                <a:ea typeface="Meiryo UI" panose="020B0604030504040204" pitchFamily="50" charset="-128"/>
              </a:rPr>
              <a:t>過去に個人番号を提出済の場合、</a:t>
            </a:r>
            <a:endParaRPr kumimoji="1" lang="en-US" altLang="ja-JP" sz="1100" dirty="0">
              <a:solidFill>
                <a:srgbClr val="000000"/>
              </a:solidFill>
              <a:latin typeface="Meiryo UI" panose="020B0604030504040204" pitchFamily="50" charset="-128"/>
              <a:ea typeface="Meiryo UI" panose="020B0604030504040204" pitchFamily="50" charset="-128"/>
            </a:endParaRPr>
          </a:p>
          <a:p>
            <a:r>
              <a:rPr kumimoji="1" lang="ja-JP" altLang="en-US" sz="1100" dirty="0">
                <a:solidFill>
                  <a:srgbClr val="000000"/>
                </a:solidFill>
                <a:latin typeface="Meiryo UI" panose="020B0604030504040204" pitchFamily="50" charset="-128"/>
                <a:ea typeface="Meiryo UI" panose="020B0604030504040204" pitchFamily="50" charset="-128"/>
              </a:rPr>
              <a:t>本手続は省略されます。</a:t>
            </a:r>
          </a:p>
        </p:txBody>
      </p:sp>
      <p:sp>
        <p:nvSpPr>
          <p:cNvPr id="73" name="テキスト ボックス 72">
            <a:extLst>
              <a:ext uri="{FF2B5EF4-FFF2-40B4-BE49-F238E27FC236}">
                <a16:creationId xmlns:a16="http://schemas.microsoft.com/office/drawing/2014/main" id="{6D1FE4D7-A6A2-4D95-B32A-471C0C39B798}"/>
              </a:ext>
            </a:extLst>
          </p:cNvPr>
          <p:cNvSpPr txBox="1"/>
          <p:nvPr/>
        </p:nvSpPr>
        <p:spPr>
          <a:xfrm>
            <a:off x="137565" y="6167717"/>
            <a:ext cx="1281120" cy="577081"/>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継続支給を希望し、</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
            </a:r>
            <a:br>
              <a:rPr lang="en-US" altLang="ja-JP" sz="105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保護者情報に</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変更がない場合</a:t>
            </a:r>
          </a:p>
        </p:txBody>
      </p:sp>
      <p:sp>
        <p:nvSpPr>
          <p:cNvPr id="51" name="円/楕円 81"/>
          <p:cNvSpPr/>
          <p:nvPr/>
        </p:nvSpPr>
        <p:spPr>
          <a:xfrm>
            <a:off x="5451591" y="5263428"/>
            <a:ext cx="951426" cy="379600"/>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p>
        </p:txBody>
      </p:sp>
      <p:grpSp>
        <p:nvGrpSpPr>
          <p:cNvPr id="2" name="グループ化 1">
            <a:extLst>
              <a:ext uri="{FF2B5EF4-FFF2-40B4-BE49-F238E27FC236}">
                <a16:creationId xmlns:a16="http://schemas.microsoft.com/office/drawing/2014/main" id="{4F0E6191-5DE7-45B7-AA22-ECD5336031A1}"/>
              </a:ext>
            </a:extLst>
          </p:cNvPr>
          <p:cNvGrpSpPr/>
          <p:nvPr/>
        </p:nvGrpSpPr>
        <p:grpSpPr>
          <a:xfrm>
            <a:off x="4061067" y="3769497"/>
            <a:ext cx="2638548" cy="1444619"/>
            <a:chOff x="4213330" y="7888939"/>
            <a:chExt cx="2638548" cy="1444619"/>
          </a:xfrm>
        </p:grpSpPr>
        <p:grpSp>
          <p:nvGrpSpPr>
            <p:cNvPr id="55" name="グループ化 54"/>
            <p:cNvGrpSpPr/>
            <p:nvPr/>
          </p:nvGrpSpPr>
          <p:grpSpPr>
            <a:xfrm>
              <a:off x="4213330" y="7888939"/>
              <a:ext cx="2638548" cy="1444619"/>
              <a:chOff x="802953" y="6453339"/>
              <a:chExt cx="2385738" cy="1340401"/>
            </a:xfrm>
          </p:grpSpPr>
          <p:sp>
            <p:nvSpPr>
              <p:cNvPr id="65" name="正方形/長方形 64"/>
              <p:cNvSpPr/>
              <p:nvPr/>
            </p:nvSpPr>
            <p:spPr>
              <a:xfrm>
                <a:off x="802953" y="6522334"/>
                <a:ext cx="2225997" cy="127140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sp>
            <p:nvSpPr>
              <p:cNvPr id="66" name="正方形/長方形 65"/>
              <p:cNvSpPr/>
              <p:nvPr/>
            </p:nvSpPr>
            <p:spPr>
              <a:xfrm>
                <a:off x="961994" y="7216496"/>
                <a:ext cx="540000" cy="180000"/>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endPar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1713607" y="7194159"/>
                <a:ext cx="1475084" cy="228458"/>
              </a:xfrm>
              <a:prstGeom prst="rect">
                <a:avLst/>
              </a:prstGeom>
              <a:noFill/>
            </p:spPr>
            <p:txBody>
              <a:bodyPr wrap="none" rtlCol="0">
                <a:spAutoFit/>
              </a:bodyPr>
              <a:lstStyle/>
              <a:p>
                <a:r>
                  <a:rPr kumimoji="1"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0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a:t>
                </a:r>
                <a:r>
                  <a:rPr kumimoji="1" lang="en-US" altLang="ja-JP" sz="10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hien</a:t>
                </a:r>
                <a:r>
                  <a:rPr kumimoji="1"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を使用する</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68"/>
              <p:cNvSpPr/>
              <p:nvPr/>
            </p:nvSpPr>
            <p:spPr>
              <a:xfrm>
                <a:off x="961994" y="7510470"/>
                <a:ext cx="540000" cy="180000"/>
              </a:xfrm>
              <a:prstGeom prst="rect">
                <a:avLst/>
              </a:prstGeom>
              <a:solidFill>
                <a:schemeClr val="bg1"/>
              </a:solidFill>
              <a:ln w="19050">
                <a:solidFill>
                  <a:schemeClr val="tx1"/>
                </a:solidFill>
                <a:prstDash val="dash"/>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endPar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917509" y="6453339"/>
                <a:ext cx="441146" cy="228458"/>
              </a:xfrm>
              <a:prstGeom prst="rect">
                <a:avLst/>
              </a:prstGeom>
              <a:solidFill>
                <a:schemeClr val="bg1"/>
              </a:solidFill>
            </p:spPr>
            <p:txBody>
              <a:bodyPr wrap="none" rtlCol="0">
                <a:spAutoFit/>
              </a:bodyPr>
              <a:lstStyle/>
              <a:p>
                <a:r>
                  <a:rPr kumimoji="1"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凡例</a:t>
                </a:r>
              </a:p>
            </p:txBody>
          </p:sp>
          <p:sp>
            <p:nvSpPr>
              <p:cNvPr id="74" name="テキスト ボックス 73"/>
              <p:cNvSpPr txBox="1"/>
              <p:nvPr/>
            </p:nvSpPr>
            <p:spPr>
              <a:xfrm>
                <a:off x="1670089" y="7485699"/>
                <a:ext cx="1077539" cy="228458"/>
              </a:xfrm>
              <a:prstGeom prst="rect">
                <a:avLst/>
              </a:prstGeom>
              <a:noFill/>
            </p:spPr>
            <p:txBody>
              <a:bodyPr wrap="none" rtlCol="0">
                <a:spAutoFit/>
              </a:bodyPr>
              <a:lstStyle/>
              <a:p>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システム外の手順</a:t>
                </a:r>
              </a:p>
            </p:txBody>
          </p:sp>
        </p:grpSp>
        <p:sp>
          <p:nvSpPr>
            <p:cNvPr id="75" name="テキスト ボックス 74"/>
            <p:cNvSpPr txBox="1"/>
            <p:nvPr/>
          </p:nvSpPr>
          <p:spPr>
            <a:xfrm>
              <a:off x="5220481" y="8154304"/>
              <a:ext cx="1518079" cy="400110"/>
            </a:xfrm>
            <a:prstGeom prst="rect">
              <a:avLst/>
            </a:prstGeom>
            <a:noFill/>
          </p:spPr>
          <p:txBody>
            <a:bodyPr wrap="square" rtlCol="0">
              <a:spAutoFit/>
            </a:bodyPr>
            <a:lstStyle/>
            <a:p>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XXXX(</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参照資料名</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〇ページ参照</a:t>
              </a:r>
              <a:endParaRPr kumimoji="1"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円/楕円 82"/>
            <p:cNvSpPr/>
            <p:nvPr/>
          </p:nvSpPr>
          <p:spPr>
            <a:xfrm>
              <a:off x="4220928" y="8100293"/>
              <a:ext cx="951426" cy="454121"/>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en-US" altLang="ja-JP" sz="900" b="1" dirty="0">
                  <a:solidFill>
                    <a:srgbClr val="000000"/>
                  </a:solidFill>
                  <a:latin typeface="Meiryo UI" panose="020B0604030504040204" pitchFamily="50" charset="-128"/>
                  <a:ea typeface="Meiryo UI" panose="020B0604030504040204" pitchFamily="50" charset="-128"/>
                </a:rPr>
                <a:t>XXXX</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〇ページ</a:t>
              </a:r>
            </a:p>
          </p:txBody>
        </p:sp>
      </p:grpSp>
      <p:sp>
        <p:nvSpPr>
          <p:cNvPr id="77" name="円/楕円 82"/>
          <p:cNvSpPr/>
          <p:nvPr/>
        </p:nvSpPr>
        <p:spPr>
          <a:xfrm>
            <a:off x="1834089" y="4001533"/>
            <a:ext cx="951426" cy="362914"/>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５ページ</a:t>
            </a:r>
          </a:p>
        </p:txBody>
      </p:sp>
      <p:sp>
        <p:nvSpPr>
          <p:cNvPr id="81" name="円/楕円 82"/>
          <p:cNvSpPr/>
          <p:nvPr/>
        </p:nvSpPr>
        <p:spPr>
          <a:xfrm>
            <a:off x="1816952" y="5111565"/>
            <a:ext cx="951426" cy="357111"/>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p>
        </p:txBody>
      </p:sp>
      <p:sp>
        <p:nvSpPr>
          <p:cNvPr id="82" name="円/楕円 82"/>
          <p:cNvSpPr/>
          <p:nvPr/>
        </p:nvSpPr>
        <p:spPr>
          <a:xfrm>
            <a:off x="1855891" y="6593526"/>
            <a:ext cx="951426" cy="357111"/>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９ページ</a:t>
            </a:r>
          </a:p>
        </p:txBody>
      </p:sp>
      <p:sp>
        <p:nvSpPr>
          <p:cNvPr id="83" name="円/楕円 82"/>
          <p:cNvSpPr/>
          <p:nvPr/>
        </p:nvSpPr>
        <p:spPr>
          <a:xfrm>
            <a:off x="5094842" y="8438602"/>
            <a:ext cx="1478197" cy="338014"/>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p>
        </p:txBody>
      </p:sp>
      <p:sp>
        <p:nvSpPr>
          <p:cNvPr id="36" name="テキスト ボックス 35">
            <a:extLst>
              <a:ext uri="{FF2B5EF4-FFF2-40B4-BE49-F238E27FC236}">
                <a16:creationId xmlns:a16="http://schemas.microsoft.com/office/drawing/2014/main" id="{303BA2FD-37E4-4A81-B1DF-918318C39DEC}"/>
              </a:ext>
            </a:extLst>
          </p:cNvPr>
          <p:cNvSpPr txBox="1"/>
          <p:nvPr/>
        </p:nvSpPr>
        <p:spPr>
          <a:xfrm>
            <a:off x="50333" y="898947"/>
            <a:ext cx="6807667" cy="461665"/>
          </a:xfrm>
          <a:prstGeom prst="rect">
            <a:avLst/>
          </a:prstGeom>
          <a:noFill/>
        </p:spPr>
        <p:txBody>
          <a:bodyPr wrap="square">
            <a:spAutoFit/>
          </a:bodyPr>
          <a:lstStyle/>
          <a:p>
            <a:pPr algn="ctr"/>
            <a:r>
              <a:rPr kumimoji="1" lang="ja-JP" altLang="en-US" sz="2400" b="1" dirty="0">
                <a:solidFill>
                  <a:srgbClr val="C00000"/>
                </a:solidFill>
                <a:latin typeface="Meiryo UI" panose="020B0604030504040204" pitchFamily="50" charset="-128"/>
                <a:ea typeface="Meiryo UI" panose="020B0604030504040204" pitchFamily="50" charset="-128"/>
              </a:rPr>
              <a:t>全員、必ず</a:t>
            </a:r>
            <a:r>
              <a:rPr lang="ja-JP" altLang="en-US" sz="2400" b="1" u="sng" dirty="0" smtClean="0">
                <a:solidFill>
                  <a:srgbClr val="C00000"/>
                </a:solidFill>
                <a:latin typeface="Meiryo UI" panose="020B0604030504040204" pitchFamily="50" charset="-128"/>
                <a:ea typeface="Meiryo UI" panose="020B0604030504040204" pitchFamily="50" charset="-128"/>
              </a:rPr>
              <a:t>７</a:t>
            </a:r>
            <a:r>
              <a:rPr kumimoji="1" lang="ja-JP" altLang="en-US" sz="2400" b="1" u="sng" dirty="0" smtClean="0">
                <a:solidFill>
                  <a:srgbClr val="C00000"/>
                </a:solidFill>
                <a:latin typeface="Meiryo UI" panose="020B0604030504040204" pitchFamily="50" charset="-128"/>
                <a:ea typeface="Meiryo UI" panose="020B0604030504040204" pitchFamily="50" charset="-128"/>
              </a:rPr>
              <a:t>月</a:t>
            </a:r>
            <a:r>
              <a:rPr lang="ja-JP" altLang="en-US" sz="2400" b="1" u="sng" dirty="0">
                <a:solidFill>
                  <a:srgbClr val="C00000"/>
                </a:solidFill>
                <a:latin typeface="Meiryo UI" panose="020B0604030504040204" pitchFamily="50" charset="-128"/>
                <a:ea typeface="Meiryo UI" panose="020B0604030504040204" pitchFamily="50" charset="-128"/>
              </a:rPr>
              <a:t>１０</a:t>
            </a:r>
            <a:r>
              <a:rPr kumimoji="1" lang="ja-JP" altLang="en-US" sz="2400" b="1" u="sng" dirty="0" smtClean="0">
                <a:solidFill>
                  <a:srgbClr val="C00000"/>
                </a:solidFill>
                <a:latin typeface="Meiryo UI" panose="020B0604030504040204" pitchFamily="50" charset="-128"/>
                <a:ea typeface="Meiryo UI" panose="020B0604030504040204" pitchFamily="50" charset="-128"/>
              </a:rPr>
              <a:t>日</a:t>
            </a:r>
            <a:r>
              <a:rPr kumimoji="1" lang="ja-JP" altLang="en-US" sz="2400" b="1" u="sng" dirty="0">
                <a:solidFill>
                  <a:srgbClr val="C00000"/>
                </a:solidFill>
                <a:latin typeface="Meiryo UI" panose="020B0604030504040204" pitchFamily="50" charset="-128"/>
                <a:ea typeface="Meiryo UI" panose="020B0604030504040204" pitchFamily="50" charset="-128"/>
              </a:rPr>
              <a:t>までに</a:t>
            </a:r>
            <a:r>
              <a:rPr kumimoji="1" lang="ja-JP" altLang="en-US" sz="2400" b="1" dirty="0">
                <a:solidFill>
                  <a:srgbClr val="C00000"/>
                </a:solidFill>
                <a:latin typeface="Meiryo UI" panose="020B0604030504040204" pitchFamily="50" charset="-128"/>
                <a:ea typeface="Meiryo UI" panose="020B0604030504040204" pitchFamily="50" charset="-128"/>
              </a:rPr>
              <a:t>入力を行ってください。</a:t>
            </a:r>
            <a:endParaRPr kumimoji="1" lang="en-US" altLang="ja-JP" sz="2400" i="1" dirty="0">
              <a:solidFill>
                <a:srgbClr val="C00000"/>
              </a:solidFill>
              <a:latin typeface="Meiryo UI" panose="020B0604030504040204" pitchFamily="50" charset="-128"/>
              <a:ea typeface="Meiryo UI" panose="020B0604030504040204" pitchFamily="50" charset="-128"/>
            </a:endParaRPr>
          </a:p>
        </p:txBody>
      </p:sp>
      <p:sp>
        <p:nvSpPr>
          <p:cNvPr id="38" name="右矢印 62">
            <a:extLst>
              <a:ext uri="{FF2B5EF4-FFF2-40B4-BE49-F238E27FC236}">
                <a16:creationId xmlns:a16="http://schemas.microsoft.com/office/drawing/2014/main" id="{8653D3D3-68B5-4E03-A0DF-564EAAC5B2CC}"/>
              </a:ext>
            </a:extLst>
          </p:cNvPr>
          <p:cNvSpPr/>
          <p:nvPr/>
        </p:nvSpPr>
        <p:spPr>
          <a:xfrm rot="5400000">
            <a:off x="5174778" y="6438464"/>
            <a:ext cx="288000" cy="381000"/>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70B6D7D-4C6F-45AF-9702-9D47B21019F7}"/>
              </a:ext>
            </a:extLst>
          </p:cNvPr>
          <p:cNvSpPr txBox="1"/>
          <p:nvPr/>
        </p:nvSpPr>
        <p:spPr>
          <a:xfrm>
            <a:off x="3073561" y="6372997"/>
            <a:ext cx="2114259" cy="577081"/>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③</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の事実発生日が令和</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日以前で、かつ審査の結果が認定だった場合</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a:extLst>
              <a:ext uri="{FF2B5EF4-FFF2-40B4-BE49-F238E27FC236}">
                <a16:creationId xmlns:a16="http://schemas.microsoft.com/office/drawing/2014/main" id="{91101A4F-3514-4715-855A-C2CECA1558F7}"/>
              </a:ext>
            </a:extLst>
          </p:cNvPr>
          <p:cNvSpPr/>
          <p:nvPr/>
        </p:nvSpPr>
        <p:spPr>
          <a:xfrm>
            <a:off x="4114875" y="6903372"/>
            <a:ext cx="2369830" cy="673805"/>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保護者等情報変更届出の提出（</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月申請）</a:t>
            </a:r>
          </a:p>
        </p:txBody>
      </p:sp>
      <p:sp>
        <p:nvSpPr>
          <p:cNvPr id="45" name="円/楕円 82">
            <a:extLst>
              <a:ext uri="{FF2B5EF4-FFF2-40B4-BE49-F238E27FC236}">
                <a16:creationId xmlns:a16="http://schemas.microsoft.com/office/drawing/2014/main" id="{43D5045A-6E57-4092-9B58-9CE70CB900E9}"/>
              </a:ext>
            </a:extLst>
          </p:cNvPr>
          <p:cNvSpPr/>
          <p:nvPr/>
        </p:nvSpPr>
        <p:spPr>
          <a:xfrm>
            <a:off x="5492158" y="6646474"/>
            <a:ext cx="951426" cy="357111"/>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p>
        </p:txBody>
      </p:sp>
      <p:sp>
        <p:nvSpPr>
          <p:cNvPr id="46" name="右矢印 87">
            <a:extLst>
              <a:ext uri="{FF2B5EF4-FFF2-40B4-BE49-F238E27FC236}">
                <a16:creationId xmlns:a16="http://schemas.microsoft.com/office/drawing/2014/main" id="{28E0480E-370A-4BFA-B46D-A0FF43199AC4}"/>
              </a:ext>
            </a:extLst>
          </p:cNvPr>
          <p:cNvSpPr/>
          <p:nvPr/>
        </p:nvSpPr>
        <p:spPr>
          <a:xfrm rot="5400000">
            <a:off x="5132436" y="7923290"/>
            <a:ext cx="370353" cy="381000"/>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135F4545-6C9F-408A-BD15-072DC9D0D530}"/>
              </a:ext>
            </a:extLst>
          </p:cNvPr>
          <p:cNvSpPr txBox="1"/>
          <p:nvPr/>
        </p:nvSpPr>
        <p:spPr>
          <a:xfrm>
            <a:off x="3976304" y="7607229"/>
            <a:ext cx="2646971" cy="261610"/>
          </a:xfrm>
          <a:prstGeom prst="rect">
            <a:avLst/>
          </a:prstGeom>
          <a:noFill/>
        </p:spPr>
        <p:txBody>
          <a:bodyPr wrap="square" rtlCol="0">
            <a:spAutoFit/>
          </a:bodyPr>
          <a:lstStyle/>
          <a:p>
            <a:r>
              <a:rPr lang="en-US" altLang="ja-JP" sz="1100" dirty="0">
                <a:solidFill>
                  <a:srgbClr val="000000"/>
                </a:solidFill>
                <a:latin typeface="Meiryo UI" panose="020B0604030504040204" pitchFamily="50" charset="-128"/>
                <a:ea typeface="Meiryo UI" panose="020B0604030504040204" pitchFamily="50" charset="-128"/>
              </a:rPr>
              <a:t>※</a:t>
            </a:r>
            <a:r>
              <a:rPr kumimoji="1" lang="ja-JP" altLang="en-US" sz="1100" dirty="0">
                <a:solidFill>
                  <a:srgbClr val="000000"/>
                </a:solidFill>
                <a:latin typeface="Meiryo UI" panose="020B0604030504040204" pitchFamily="50" charset="-128"/>
                <a:ea typeface="Meiryo UI" panose="020B0604030504040204" pitchFamily="50" charset="-128"/>
              </a:rPr>
              <a:t>学校より作業依頼の連絡をいたします。</a:t>
            </a:r>
          </a:p>
        </p:txBody>
      </p:sp>
      <p:sp>
        <p:nvSpPr>
          <p:cNvPr id="48" name="テキスト ボックス 47">
            <a:extLst>
              <a:ext uri="{FF2B5EF4-FFF2-40B4-BE49-F238E27FC236}">
                <a16:creationId xmlns:a16="http://schemas.microsoft.com/office/drawing/2014/main" id="{4FAC56E1-D49C-4CD2-BCD8-F08C30BB177F}"/>
              </a:ext>
            </a:extLst>
          </p:cNvPr>
          <p:cNvSpPr txBox="1"/>
          <p:nvPr/>
        </p:nvSpPr>
        <p:spPr>
          <a:xfrm>
            <a:off x="25166" y="9120244"/>
            <a:ext cx="6858000" cy="523220"/>
          </a:xfrm>
          <a:prstGeom prst="rect">
            <a:avLst/>
          </a:prstGeom>
          <a:noFill/>
        </p:spPr>
        <p:txBody>
          <a:bodyPr wrap="square">
            <a:spAutoFit/>
          </a:bodyPr>
          <a:lstStyle/>
          <a:p>
            <a:pPr marL="87313" marR="0" lvl="0" indent="0" algn="l" defTabSz="92588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税の申告を行っていない場合、所得確認ができず、支給決定が遅れる場合があります。</a:t>
            </a:r>
            <a:endParaRPr kumimoji="1" lang="en-US" altLang="ja-JP" sz="1400" b="1" i="0" u="sng"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87313" marR="0" lvl="0" indent="0" algn="l" defTabSz="925880" rtl="0" eaLnBrk="1" fontAlgn="auto" latinLnBrk="0" hangingPunct="1">
              <a:lnSpc>
                <a:spcPct val="100000"/>
              </a:lnSpc>
              <a:spcBef>
                <a:spcPts val="0"/>
              </a:spcBef>
              <a:spcAft>
                <a:spcPts val="0"/>
              </a:spcAft>
              <a:buClrTx/>
              <a:buSzTx/>
              <a:buFontTx/>
              <a:buNone/>
              <a:tabLst/>
              <a:defRPr/>
            </a:pPr>
            <a:r>
              <a:rPr lang="ja-JP" altLang="en-US" sz="1400" b="1" u="sng" dirty="0">
                <a:solidFill>
                  <a:srgbClr val="C00000"/>
                </a:solidFill>
                <a:latin typeface="Meiryo UI" panose="020B0604030504040204" pitchFamily="50" charset="-128"/>
                <a:ea typeface="Meiryo UI" panose="020B0604030504040204" pitchFamily="50" charset="-128"/>
              </a:rPr>
              <a:t>必ず</a:t>
            </a:r>
            <a:r>
              <a:rPr kumimoji="1" lang="ja-JP" altLang="en-US" sz="1400" b="1" i="0" u="sng"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事前に申告手続をお願いします。</a:t>
            </a:r>
            <a:endParaRPr kumimoji="1" lang="en-US" altLang="ja-JP" sz="1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48">
            <a:extLst>
              <a:ext uri="{FF2B5EF4-FFF2-40B4-BE49-F238E27FC236}">
                <a16:creationId xmlns:a16="http://schemas.microsoft.com/office/drawing/2014/main" id="{97597CCE-F9C3-40DF-ADB4-8FD32FBAF672}"/>
              </a:ext>
            </a:extLst>
          </p:cNvPr>
          <p:cNvSpPr txBox="1"/>
          <p:nvPr/>
        </p:nvSpPr>
        <p:spPr>
          <a:xfrm>
            <a:off x="2935186" y="8830481"/>
            <a:ext cx="3842081" cy="261610"/>
          </a:xfrm>
          <a:prstGeom prst="rect">
            <a:avLst/>
          </a:prstGeom>
          <a:noFill/>
        </p:spPr>
        <p:txBody>
          <a:bodyPr wrap="square" rtlCol="0">
            <a:spAutoFit/>
          </a:bodyPr>
          <a:lstStyle/>
          <a:p>
            <a:r>
              <a:rPr lang="en-US" altLang="ja-JP" sz="1100" dirty="0">
                <a:solidFill>
                  <a:srgbClr val="000000"/>
                </a:solidFill>
                <a:latin typeface="Meiryo UI" panose="020B0604030504040204" pitchFamily="50" charset="-128"/>
                <a:ea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rPr>
              <a:t>結果通知書は、後日お通いの学校より紙でお渡しいたします。</a:t>
            </a:r>
            <a:endParaRPr kumimoji="1" lang="ja-JP" altLang="en-US" sz="11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26809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2-4.</a:t>
            </a:r>
            <a:r>
              <a:rPr lang="ja-JP" altLang="en-US" dirty="0">
                <a:solidFill>
                  <a:srgbClr val="000000"/>
                </a:solidFill>
              </a:rPr>
              <a:t> 保護者等情報の変更の届出をする</a:t>
            </a:r>
          </a:p>
        </p:txBody>
      </p:sp>
      <p:sp>
        <p:nvSpPr>
          <p:cNvPr id="44" name="正方形/長方形 43"/>
          <p:cNvSpPr/>
          <p:nvPr/>
        </p:nvSpPr>
        <p:spPr>
          <a:xfrm>
            <a:off x="192754" y="1144800"/>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保護者等情報変更届出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(4/9)</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191037" y="6411235"/>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保護者等情報変更届出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(5/9)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39" name="正方形/長方形 38">
            <a:extLst>
              <a:ext uri="{FF2B5EF4-FFF2-40B4-BE49-F238E27FC236}">
                <a16:creationId xmlns:a16="http://schemas.microsoft.com/office/drawing/2014/main" id="{0C45B996-D603-4796-BE6C-0121F7AD90D8}"/>
              </a:ext>
            </a:extLst>
          </p:cNvPr>
          <p:cNvSpPr/>
          <p:nvPr/>
        </p:nvSpPr>
        <p:spPr>
          <a:xfrm>
            <a:off x="4463239" y="1723457"/>
            <a:ext cx="2278409" cy="741333"/>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「マイナポータルから自己情報を取得する」ボタンをクリックします。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43">
            <a:extLst>
              <a:ext uri="{FF2B5EF4-FFF2-40B4-BE49-F238E27FC236}">
                <a16:creationId xmlns:a16="http://schemas.microsoft.com/office/drawing/2014/main" id="{5DC9F877-AB50-4BBD-91D9-4810E3C8CECB}"/>
              </a:ext>
            </a:extLst>
          </p:cNvPr>
          <p:cNvSpPr/>
          <p:nvPr/>
        </p:nvSpPr>
        <p:spPr>
          <a:xfrm>
            <a:off x="4619670" y="1595613"/>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a:extLst>
              <a:ext uri="{FF2B5EF4-FFF2-40B4-BE49-F238E27FC236}">
                <a16:creationId xmlns:a16="http://schemas.microsoft.com/office/drawing/2014/main" id="{52F2BECE-18D4-45F2-8D3E-1E13AF050F50}"/>
              </a:ext>
            </a:extLst>
          </p:cNvPr>
          <p:cNvGrpSpPr/>
          <p:nvPr/>
        </p:nvGrpSpPr>
        <p:grpSpPr>
          <a:xfrm>
            <a:off x="4501283" y="1924877"/>
            <a:ext cx="209880" cy="281733"/>
            <a:chOff x="4707498" y="1706457"/>
            <a:chExt cx="198178" cy="281733"/>
          </a:xfrm>
        </p:grpSpPr>
        <p:sp>
          <p:nvSpPr>
            <p:cNvPr id="47" name="円/楕円 129">
              <a:extLst>
                <a:ext uri="{FF2B5EF4-FFF2-40B4-BE49-F238E27FC236}">
                  <a16:creationId xmlns:a16="http://schemas.microsoft.com/office/drawing/2014/main" id="{D795C36C-8CF7-4CBA-A3A7-CC5F644F6508}"/>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800">
                <a:solidFill>
                  <a:srgbClr val="FFFFFF"/>
                </a:solidFill>
              </a:endParaRPr>
            </a:p>
          </p:txBody>
        </p:sp>
        <p:sp>
          <p:nvSpPr>
            <p:cNvPr id="51" name="コンテンツ プレースホルダー 2">
              <a:extLst>
                <a:ext uri="{FF2B5EF4-FFF2-40B4-BE49-F238E27FC236}">
                  <a16:creationId xmlns:a16="http://schemas.microsoft.com/office/drawing/2014/main" id="{41DA2D08-C0E6-452C-B206-77941120641E}"/>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200" dirty="0">
                  <a:solidFill>
                    <a:schemeClr val="bg1"/>
                  </a:solidFill>
                </a:rPr>
                <a:t>1</a:t>
              </a:r>
            </a:p>
          </p:txBody>
        </p:sp>
      </p:grpSp>
      <p:sp>
        <p:nvSpPr>
          <p:cNvPr id="63" name="正方形/長方形 62">
            <a:extLst>
              <a:ext uri="{FF2B5EF4-FFF2-40B4-BE49-F238E27FC236}">
                <a16:creationId xmlns:a16="http://schemas.microsoft.com/office/drawing/2014/main" id="{CC6ACFE1-DDEF-4436-89F3-CF0A9F5BCF23}"/>
              </a:ext>
            </a:extLst>
          </p:cNvPr>
          <p:cNvSpPr/>
          <p:nvPr/>
        </p:nvSpPr>
        <p:spPr>
          <a:xfrm>
            <a:off x="4418520" y="6965564"/>
            <a:ext cx="2326162" cy="123348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内容を確認し、「次へ」ボタンをクリックします。その後、再度個人番号カードを読み取ります。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28">
            <a:extLst>
              <a:ext uri="{FF2B5EF4-FFF2-40B4-BE49-F238E27FC236}">
                <a16:creationId xmlns:a16="http://schemas.microsoft.com/office/drawing/2014/main" id="{A14CD53B-1259-4FA6-973E-33D1DD4EC561}"/>
              </a:ext>
            </a:extLst>
          </p:cNvPr>
          <p:cNvSpPr/>
          <p:nvPr/>
        </p:nvSpPr>
        <p:spPr>
          <a:xfrm>
            <a:off x="4574951" y="6837719"/>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9" name="グループ化 68">
            <a:extLst>
              <a:ext uri="{FF2B5EF4-FFF2-40B4-BE49-F238E27FC236}">
                <a16:creationId xmlns:a16="http://schemas.microsoft.com/office/drawing/2014/main" id="{6F2F070A-DB8B-4C8D-A57F-A0DD021B6D91}"/>
              </a:ext>
            </a:extLst>
          </p:cNvPr>
          <p:cNvGrpSpPr/>
          <p:nvPr/>
        </p:nvGrpSpPr>
        <p:grpSpPr>
          <a:xfrm>
            <a:off x="4457099" y="7177498"/>
            <a:ext cx="209880" cy="281733"/>
            <a:chOff x="4707498" y="1706457"/>
            <a:chExt cx="198178" cy="281733"/>
          </a:xfrm>
        </p:grpSpPr>
        <p:sp>
          <p:nvSpPr>
            <p:cNvPr id="70" name="円/楕円 129">
              <a:extLst>
                <a:ext uri="{FF2B5EF4-FFF2-40B4-BE49-F238E27FC236}">
                  <a16:creationId xmlns:a16="http://schemas.microsoft.com/office/drawing/2014/main" id="{73DFE2D0-5B2A-4A5B-9F7D-7736FD85C2E8}"/>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1" name="コンテンツ プレースホルダー 2">
              <a:extLst>
                <a:ext uri="{FF2B5EF4-FFF2-40B4-BE49-F238E27FC236}">
                  <a16:creationId xmlns:a16="http://schemas.microsoft.com/office/drawing/2014/main" id="{17E8B225-4CBC-487B-96CC-F7E7476E9C4B}"/>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72" name="正方形/長方形 71">
            <a:extLst>
              <a:ext uri="{FF2B5EF4-FFF2-40B4-BE49-F238E27FC236}">
                <a16:creationId xmlns:a16="http://schemas.microsoft.com/office/drawing/2014/main" id="{B0F427DC-68A5-4047-B5DE-4ED524C571AF}"/>
              </a:ext>
            </a:extLst>
          </p:cNvPr>
          <p:cNvSpPr/>
          <p:nvPr/>
        </p:nvSpPr>
        <p:spPr>
          <a:xfrm>
            <a:off x="4415486" y="8531433"/>
            <a:ext cx="2326162" cy="1028018"/>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4625" indent="-93663">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個人番号カードの読み取りについては、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30">
            <a:extLst>
              <a:ext uri="{FF2B5EF4-FFF2-40B4-BE49-F238E27FC236}">
                <a16:creationId xmlns:a16="http://schemas.microsoft.com/office/drawing/2014/main" id="{86CA07E0-46DE-4E23-9FA5-4FC95B7C6030}"/>
              </a:ext>
            </a:extLst>
          </p:cNvPr>
          <p:cNvSpPr/>
          <p:nvPr/>
        </p:nvSpPr>
        <p:spPr>
          <a:xfrm>
            <a:off x="4630895" y="8372343"/>
            <a:ext cx="748280" cy="308736"/>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5789056" y="8041502"/>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31</a:t>
            </a:r>
            <a:r>
              <a:rPr lang="ja-JP" altLang="en-US" sz="1200" dirty="0">
                <a:solidFill>
                  <a:srgbClr val="000000"/>
                </a:solidFill>
              </a:rPr>
              <a:t>ページへ</a:t>
            </a:r>
            <a:endParaRPr kumimoji="1" lang="ja-JP" altLang="en-US" sz="1200" dirty="0">
              <a:solidFill>
                <a:srgbClr val="000000"/>
              </a:solidFill>
            </a:endParaRPr>
          </a:p>
        </p:txBody>
      </p:sp>
      <p:pic>
        <p:nvPicPr>
          <p:cNvPr id="42" name="図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52" y="7112332"/>
            <a:ext cx="4101303" cy="2061981"/>
          </a:xfrm>
          <a:prstGeom prst="rect">
            <a:avLst/>
          </a:prstGeom>
          <a:ln>
            <a:solidFill>
              <a:schemeClr val="tx1"/>
            </a:solidFill>
          </a:ln>
        </p:spPr>
      </p:pic>
      <p:sp>
        <p:nvSpPr>
          <p:cNvPr id="43" name="正方形/長方形 42">
            <a:extLst>
              <a:ext uri="{FF2B5EF4-FFF2-40B4-BE49-F238E27FC236}">
                <a16:creationId xmlns:a16="http://schemas.microsoft.com/office/drawing/2014/main" id="{F2AAE0E9-4CA4-4E0A-A36E-2F53E1CFAFE4}"/>
              </a:ext>
            </a:extLst>
          </p:cNvPr>
          <p:cNvSpPr/>
          <p:nvPr/>
        </p:nvSpPr>
        <p:spPr>
          <a:xfrm>
            <a:off x="4057165" y="8396087"/>
            <a:ext cx="204537" cy="15926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5" name="グループ化 44">
            <a:extLst>
              <a:ext uri="{FF2B5EF4-FFF2-40B4-BE49-F238E27FC236}">
                <a16:creationId xmlns:a16="http://schemas.microsoft.com/office/drawing/2014/main" id="{E7CC889B-41A0-465C-AB62-E77D433DA20A}"/>
              </a:ext>
            </a:extLst>
          </p:cNvPr>
          <p:cNvGrpSpPr/>
          <p:nvPr/>
        </p:nvGrpSpPr>
        <p:grpSpPr>
          <a:xfrm>
            <a:off x="3844521" y="8181422"/>
            <a:ext cx="209880" cy="281733"/>
            <a:chOff x="4707498" y="1706457"/>
            <a:chExt cx="198178" cy="281733"/>
          </a:xfrm>
        </p:grpSpPr>
        <p:sp>
          <p:nvSpPr>
            <p:cNvPr id="46" name="円/楕円 129">
              <a:extLst>
                <a:ext uri="{FF2B5EF4-FFF2-40B4-BE49-F238E27FC236}">
                  <a16:creationId xmlns:a16="http://schemas.microsoft.com/office/drawing/2014/main" id="{D5BFA1D3-51F9-41AF-AD6A-ED5D29F63EFC}"/>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rgbClr val="FFFFFF"/>
                </a:solidFill>
              </a:endParaRPr>
            </a:p>
          </p:txBody>
        </p:sp>
        <p:sp>
          <p:nvSpPr>
            <p:cNvPr id="49" name="コンテンツ プレースホルダー 2">
              <a:extLst>
                <a:ext uri="{FF2B5EF4-FFF2-40B4-BE49-F238E27FC236}">
                  <a16:creationId xmlns:a16="http://schemas.microsoft.com/office/drawing/2014/main" id="{A9F5C48C-33E9-4798-8432-B0072AAB9053}"/>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p>
          </p:txBody>
        </p:sp>
      </p:grpSp>
      <p:sp>
        <p:nvSpPr>
          <p:cNvPr id="54" name="正方形/長方形 53"/>
          <p:cNvSpPr/>
          <p:nvPr/>
        </p:nvSpPr>
        <p:spPr>
          <a:xfrm>
            <a:off x="192754" y="7706670"/>
            <a:ext cx="3311928" cy="1076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 name="テキスト ボックス 58"/>
          <p:cNvSpPr txBox="1"/>
          <p:nvPr/>
        </p:nvSpPr>
        <p:spPr>
          <a:xfrm>
            <a:off x="115795" y="7678681"/>
            <a:ext cx="4022889" cy="153888"/>
          </a:xfrm>
          <a:prstGeom prst="rect">
            <a:avLst/>
          </a:prstGeom>
          <a:noFill/>
        </p:spPr>
        <p:txBody>
          <a:bodyPr wrap="square" rtlCol="0">
            <a:spAutoFit/>
          </a:bodyPr>
          <a:lstStyle/>
          <a:p>
            <a:r>
              <a:rPr lang="ja-JP" altLang="en-US" sz="400" dirty="0">
                <a:latin typeface="Meiryo UI" panose="020B0604030504040204" pitchFamily="50" charset="-128"/>
                <a:ea typeface="Meiryo UI" panose="020B0604030504040204" pitchFamily="50" charset="-128"/>
              </a:rPr>
              <a:t>都道府県又は文部科学省が高等学校等就学支援金の支給可否の判定及び支給額の算出を行うためにマイナポータルを通じて、以下の情報を取得します。</a:t>
            </a:r>
            <a:endParaRPr kumimoji="1" lang="ja-JP" altLang="en-US" sz="400" dirty="0">
              <a:latin typeface="Meiryo UI" panose="020B0604030504040204" pitchFamily="50" charset="-128"/>
              <a:ea typeface="Meiryo UI" panose="020B0604030504040204" pitchFamily="50" charset="-128"/>
            </a:endParaRPr>
          </a:p>
        </p:txBody>
      </p:sp>
      <p:sp>
        <p:nvSpPr>
          <p:cNvPr id="60" name="正方形/長方形 59"/>
          <p:cNvSpPr/>
          <p:nvPr/>
        </p:nvSpPr>
        <p:spPr>
          <a:xfrm>
            <a:off x="193524" y="7954019"/>
            <a:ext cx="4044106" cy="2197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 name="テキスト ボックス 61"/>
          <p:cNvSpPr txBox="1"/>
          <p:nvPr/>
        </p:nvSpPr>
        <p:spPr>
          <a:xfrm>
            <a:off x="120962" y="7981812"/>
            <a:ext cx="4022889" cy="153888"/>
          </a:xfrm>
          <a:prstGeom prst="rect">
            <a:avLst/>
          </a:prstGeom>
          <a:noFill/>
        </p:spPr>
        <p:txBody>
          <a:bodyPr wrap="square" rtlCol="0">
            <a:spAutoFit/>
          </a:bodyPr>
          <a:lstStyle/>
          <a:p>
            <a:r>
              <a:rPr lang="ja-JP" altLang="en-US" sz="400" dirty="0">
                <a:latin typeface="Meiryo UI" panose="020B0604030504040204" pitchFamily="50" charset="-128"/>
                <a:ea typeface="Meiryo UI" panose="020B0604030504040204" pitchFamily="50" charset="-128"/>
              </a:rPr>
              <a:t>マイナポータルの</a:t>
            </a:r>
            <a:r>
              <a:rPr lang="ja-JP" altLang="en-US" sz="400" u="sng" dirty="0">
                <a:solidFill>
                  <a:srgbClr val="0000FF"/>
                </a:solidFill>
                <a:latin typeface="Meiryo UI" panose="020B0604030504040204" pitchFamily="50" charset="-128"/>
                <a:ea typeface="Meiryo UI" panose="020B0604030504040204" pitchFamily="50" charset="-128"/>
              </a:rPr>
              <a:t>利用規約</a:t>
            </a:r>
            <a:r>
              <a:rPr lang="ja-JP" altLang="en-US" sz="400" dirty="0">
                <a:latin typeface="Meiryo UI" panose="020B0604030504040204" pitchFamily="50" charset="-128"/>
                <a:ea typeface="Meiryo UI" panose="020B0604030504040204" pitchFamily="50" charset="-128"/>
              </a:rPr>
              <a:t>にご同意いただき、上記情報を都道府県又は文部科学省に提供することにご同意いただくことで、マイナンバーカードを利用した本人確認のお手続きに進みます。</a:t>
            </a:r>
            <a:endParaRPr kumimoji="1" lang="ja-JP" altLang="en-US" sz="400" dirty="0">
              <a:latin typeface="Meiryo UI" panose="020B0604030504040204" pitchFamily="50" charset="-128"/>
              <a:ea typeface="Meiryo UI" panose="020B0604030504040204" pitchFamily="50" charset="-128"/>
            </a:endParaRPr>
          </a:p>
        </p:txBody>
      </p:sp>
      <p:pic>
        <p:nvPicPr>
          <p:cNvPr id="66" name="図 65"/>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8227" y="4497067"/>
            <a:ext cx="3657253" cy="358260"/>
          </a:xfrm>
          <a:prstGeom prst="rect">
            <a:avLst/>
          </a:prstGeom>
        </p:spPr>
      </p:pic>
      <p:pic>
        <p:nvPicPr>
          <p:cNvPr id="67" name="図 66"/>
          <p:cNvPicPr>
            <a:picLocks noChangeAspect="1"/>
          </p:cNvPicPr>
          <p:nvPr/>
        </p:nvPicPr>
        <p:blipFill rotWithShape="1">
          <a:blip r:embed="rId5"/>
          <a:srcRect b="29953"/>
          <a:stretch/>
        </p:blipFill>
        <p:spPr>
          <a:xfrm>
            <a:off x="408065" y="1617634"/>
            <a:ext cx="3730619" cy="2905603"/>
          </a:xfrm>
          <a:prstGeom prst="rect">
            <a:avLst/>
          </a:prstGeom>
        </p:spPr>
      </p:pic>
      <p:pic>
        <p:nvPicPr>
          <p:cNvPr id="68" name="図 67"/>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397368" y="2216777"/>
            <a:ext cx="224788" cy="228414"/>
          </a:xfrm>
          <a:prstGeom prst="rect">
            <a:avLst/>
          </a:prstGeom>
        </p:spPr>
      </p:pic>
      <p:pic>
        <p:nvPicPr>
          <p:cNvPr id="74" name="図 73"/>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139616" y="2226302"/>
            <a:ext cx="224788" cy="228414"/>
          </a:xfrm>
          <a:prstGeom prst="rect">
            <a:avLst/>
          </a:prstGeom>
        </p:spPr>
      </p:pic>
      <p:grpSp>
        <p:nvGrpSpPr>
          <p:cNvPr id="75" name="グループ化 74"/>
          <p:cNvGrpSpPr/>
          <p:nvPr/>
        </p:nvGrpSpPr>
        <p:grpSpPr>
          <a:xfrm>
            <a:off x="1232042" y="4263477"/>
            <a:ext cx="198178" cy="281733"/>
            <a:chOff x="4707498" y="2767507"/>
            <a:chExt cx="198178" cy="281733"/>
          </a:xfrm>
        </p:grpSpPr>
        <p:sp>
          <p:nvSpPr>
            <p:cNvPr id="76" name="円/楕円 6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p>
          </p:txBody>
        </p:sp>
      </p:grpSp>
      <p:sp>
        <p:nvSpPr>
          <p:cNvPr id="78" name="正方形/長方形 77"/>
          <p:cNvSpPr/>
          <p:nvPr/>
        </p:nvSpPr>
        <p:spPr>
          <a:xfrm>
            <a:off x="1397368" y="4527754"/>
            <a:ext cx="740285" cy="27520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 name="テキスト ボックス 78"/>
          <p:cNvSpPr txBox="1"/>
          <p:nvPr/>
        </p:nvSpPr>
        <p:spPr>
          <a:xfrm>
            <a:off x="3068742" y="2175861"/>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80" name="テキスト ボックス 79"/>
          <p:cNvSpPr txBox="1"/>
          <p:nvPr/>
        </p:nvSpPr>
        <p:spPr>
          <a:xfrm>
            <a:off x="3079132" y="2323165"/>
            <a:ext cx="344915" cy="184666"/>
          </a:xfrm>
          <a:prstGeom prst="rect">
            <a:avLst/>
          </a:prstGeom>
          <a:noFill/>
        </p:spPr>
        <p:txBody>
          <a:bodyPr wrap="square" rtlCol="0">
            <a:spAutoFit/>
          </a:bodyPr>
          <a:lstStyle>
            <a:defPPr>
              <a:defRPr lang="ja-JP"/>
            </a:defPPr>
            <a:lvl1pPr>
              <a:defRPr sz="500"/>
            </a:lvl1pPr>
          </a:lstStyle>
          <a:p>
            <a:r>
              <a:rPr lang="ja-JP" altLang="en-US" sz="600" dirty="0"/>
              <a:t>花子</a:t>
            </a:r>
          </a:p>
        </p:txBody>
      </p:sp>
      <p:sp>
        <p:nvSpPr>
          <p:cNvPr id="81" name="テキスト ボックス 80"/>
          <p:cNvSpPr txBox="1"/>
          <p:nvPr/>
        </p:nvSpPr>
        <p:spPr>
          <a:xfrm>
            <a:off x="1338978" y="2316974"/>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sp>
        <p:nvSpPr>
          <p:cNvPr id="82" name="テキスト ボックス 81"/>
          <p:cNvSpPr txBox="1"/>
          <p:nvPr/>
        </p:nvSpPr>
        <p:spPr>
          <a:xfrm>
            <a:off x="1333368" y="2166445"/>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83" name="正方形/長方形 82"/>
          <p:cNvSpPr/>
          <p:nvPr/>
        </p:nvSpPr>
        <p:spPr>
          <a:xfrm>
            <a:off x="215900" y="7825915"/>
            <a:ext cx="538162" cy="10494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テキスト ボックス 83"/>
          <p:cNvSpPr txBox="1"/>
          <p:nvPr/>
        </p:nvSpPr>
        <p:spPr>
          <a:xfrm>
            <a:off x="335003" y="7754545"/>
            <a:ext cx="1171575" cy="276999"/>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a:t>
            </a:r>
            <a:r>
              <a:rPr kumimoji="1" lang="ja-JP" altLang="en-US" sz="400" dirty="0">
                <a:latin typeface="Meiryo UI" panose="020B0604030504040204" pitchFamily="50" charset="-128"/>
                <a:ea typeface="Meiryo UI" panose="020B0604030504040204" pitchFamily="50" charset="-128"/>
              </a:rPr>
              <a:t>地方税情報</a:t>
            </a:r>
            <a:endParaRPr kumimoji="1" lang="en-US" altLang="ja-JP" sz="400" dirty="0">
              <a:latin typeface="Meiryo UI" panose="020B0604030504040204" pitchFamily="50" charset="-128"/>
              <a:ea typeface="Meiryo UI" panose="020B0604030504040204" pitchFamily="50" charset="-128"/>
            </a:endParaRPr>
          </a:p>
          <a:p>
            <a:r>
              <a:rPr lang="ja-JP" altLang="en-US" sz="600" dirty="0">
                <a:latin typeface="Meiryo UI" panose="020B0604030504040204" pitchFamily="50" charset="-128"/>
                <a:ea typeface="Meiryo UI" panose="020B0604030504040204" pitchFamily="50" charset="-128"/>
              </a:rPr>
              <a:t>・</a:t>
            </a:r>
            <a:r>
              <a:rPr lang="ja-JP" altLang="en-US" sz="400" dirty="0">
                <a:latin typeface="Meiryo UI" panose="020B0604030504040204" pitchFamily="50" charset="-128"/>
                <a:ea typeface="Meiryo UI" panose="020B0604030504040204" pitchFamily="50" charset="-128"/>
              </a:rPr>
              <a:t>生活保護関係情報</a:t>
            </a:r>
            <a:endParaRPr kumimoji="1" lang="ja-JP" altLang="en-US" sz="400" dirty="0">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id="{B626149A-722A-9BA6-C577-7EBEDD59AAB0}"/>
              </a:ext>
            </a:extLst>
          </p:cNvPr>
          <p:cNvSpPr/>
          <p:nvPr/>
        </p:nvSpPr>
        <p:spPr>
          <a:xfrm>
            <a:off x="4463238" y="2768061"/>
            <a:ext cx="2270207" cy="3257961"/>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以下の操作を行った場合、システムエラーが発生することがあります。正しい手順を確認してください。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名分のカードを逆に登録</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・異なる順番で操作を実施</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正しい手順</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➀保護者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➁保護者</a:t>
            </a:r>
            <a:r>
              <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の税額を取得</a:t>
            </a:r>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誤った手順</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➀保護者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➁保護者</a:t>
            </a:r>
            <a:r>
              <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の税額を取得</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30">
            <a:extLst>
              <a:ext uri="{FF2B5EF4-FFF2-40B4-BE49-F238E27FC236}">
                <a16:creationId xmlns:a16="http://schemas.microsoft.com/office/drawing/2014/main" id="{F134FCB3-D5FC-5C9D-5122-40E3406ECEE9}"/>
              </a:ext>
            </a:extLst>
          </p:cNvPr>
          <p:cNvSpPr/>
          <p:nvPr/>
        </p:nvSpPr>
        <p:spPr>
          <a:xfrm>
            <a:off x="4570735" y="2610040"/>
            <a:ext cx="748280" cy="308736"/>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a:extLst>
              <a:ext uri="{FF2B5EF4-FFF2-40B4-BE49-F238E27FC236}">
                <a16:creationId xmlns:a16="http://schemas.microsoft.com/office/drawing/2014/main" id="{B7FDEF48-56F0-4BBC-BB33-580BFF4AE5BE}"/>
              </a:ext>
            </a:extLst>
          </p:cNvPr>
          <p:cNvSpPr/>
          <p:nvPr/>
        </p:nvSpPr>
        <p:spPr bwMode="gray">
          <a:xfrm>
            <a:off x="4958080" y="86497"/>
            <a:ext cx="1833664" cy="81713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40432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p:cNvSpPr/>
          <p:nvPr/>
        </p:nvSpPr>
        <p:spPr>
          <a:xfrm>
            <a:off x="4535344" y="6916278"/>
            <a:ext cx="2124000" cy="2497790"/>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情報を取得できるまで、</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秒程度かかる場合があります。エラーが表示されていない場合は正常に処理が行われているため、このまましばらくお待ちください。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エラーの場合はメッセージが表示されます（画像は例）。</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2-4.</a:t>
            </a:r>
            <a:r>
              <a:rPr lang="ja-JP" altLang="en-US" dirty="0">
                <a:solidFill>
                  <a:srgbClr val="000000"/>
                </a:solidFill>
              </a:rPr>
              <a:t> 保護者等情報の変更の届出をする</a:t>
            </a:r>
          </a:p>
        </p:txBody>
      </p:sp>
      <p:pic>
        <p:nvPicPr>
          <p:cNvPr id="27" name="図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81" y="1758539"/>
            <a:ext cx="3996000" cy="3028614"/>
          </a:xfrm>
          <a:prstGeom prst="rect">
            <a:avLst/>
          </a:prstGeom>
        </p:spPr>
      </p:pic>
      <p:sp>
        <p:nvSpPr>
          <p:cNvPr id="28" name="正方形/長方形 27"/>
          <p:cNvSpPr/>
          <p:nvPr/>
        </p:nvSpPr>
        <p:spPr>
          <a:xfrm>
            <a:off x="194400" y="1144800"/>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保護者等情報変更届出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29" name="正方形/長方形 28"/>
          <p:cNvSpPr/>
          <p:nvPr/>
        </p:nvSpPr>
        <p:spPr>
          <a:xfrm>
            <a:off x="4519474" y="1597461"/>
            <a:ext cx="2228400" cy="1366395"/>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個人番号カードの利用者証明用電子証明書パスワードを入力します。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OK</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」ボタンをクリックします</a:t>
            </a:r>
            <a:r>
              <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0" name="正方形/長方形 29"/>
          <p:cNvSpPr/>
          <p:nvPr/>
        </p:nvSpPr>
        <p:spPr>
          <a:xfrm>
            <a:off x="2015807" y="2876011"/>
            <a:ext cx="397981" cy="12941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p:nvSpPr>
        <p:spPr>
          <a:xfrm>
            <a:off x="1344350" y="2699892"/>
            <a:ext cx="1777158" cy="32961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角丸四角形 31"/>
          <p:cNvSpPr/>
          <p:nvPr/>
        </p:nvSpPr>
        <p:spPr>
          <a:xfrm>
            <a:off x="4675906" y="1469617"/>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3" name="グループ化 32"/>
          <p:cNvGrpSpPr/>
          <p:nvPr/>
        </p:nvGrpSpPr>
        <p:grpSpPr>
          <a:xfrm>
            <a:off x="1064381" y="2478873"/>
            <a:ext cx="198178" cy="281733"/>
            <a:chOff x="1417887" y="6988436"/>
            <a:chExt cx="198178" cy="281733"/>
          </a:xfrm>
        </p:grpSpPr>
        <p:sp>
          <p:nvSpPr>
            <p:cNvPr id="34"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5"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36" name="グループ化 35"/>
          <p:cNvGrpSpPr/>
          <p:nvPr/>
        </p:nvGrpSpPr>
        <p:grpSpPr>
          <a:xfrm>
            <a:off x="4571501" y="2597953"/>
            <a:ext cx="198178" cy="281733"/>
            <a:chOff x="4707498" y="2767507"/>
            <a:chExt cx="198178" cy="281733"/>
          </a:xfrm>
        </p:grpSpPr>
        <p:sp>
          <p:nvSpPr>
            <p:cNvPr id="37" name="円/楕円 6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8"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39" name="グループ化 38"/>
          <p:cNvGrpSpPr/>
          <p:nvPr/>
        </p:nvGrpSpPr>
        <p:grpSpPr>
          <a:xfrm>
            <a:off x="2425223" y="2723697"/>
            <a:ext cx="209880" cy="281733"/>
            <a:chOff x="4707498" y="1706457"/>
            <a:chExt cx="198178" cy="281733"/>
          </a:xfrm>
        </p:grpSpPr>
        <p:sp>
          <p:nvSpPr>
            <p:cNvPr id="40"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51" name="グループ化 50"/>
          <p:cNvGrpSpPr/>
          <p:nvPr/>
        </p:nvGrpSpPr>
        <p:grpSpPr>
          <a:xfrm>
            <a:off x="4571501" y="1769055"/>
            <a:ext cx="209880" cy="281733"/>
            <a:chOff x="4707498" y="1706457"/>
            <a:chExt cx="198178" cy="281733"/>
          </a:xfrm>
        </p:grpSpPr>
        <p:sp>
          <p:nvSpPr>
            <p:cNvPr id="52"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4"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65" name="正方形/長方形 64"/>
          <p:cNvSpPr/>
          <p:nvPr/>
        </p:nvSpPr>
        <p:spPr>
          <a:xfrm>
            <a:off x="1852897" y="3123062"/>
            <a:ext cx="397981" cy="12941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6" name="グループ化 65"/>
          <p:cNvGrpSpPr/>
          <p:nvPr/>
        </p:nvGrpSpPr>
        <p:grpSpPr>
          <a:xfrm>
            <a:off x="1573177" y="2969754"/>
            <a:ext cx="209880" cy="281733"/>
            <a:chOff x="4707498" y="1706457"/>
            <a:chExt cx="198178" cy="281733"/>
          </a:xfrm>
        </p:grpSpPr>
        <p:sp>
          <p:nvSpPr>
            <p:cNvPr id="70"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81" name="正方形/長方形 80"/>
          <p:cNvSpPr/>
          <p:nvPr/>
        </p:nvSpPr>
        <p:spPr>
          <a:xfrm>
            <a:off x="194400" y="5109694"/>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保護者等情報変更届出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(7/9)</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87" name="正方形/長方形 86"/>
          <p:cNvSpPr/>
          <p:nvPr/>
        </p:nvSpPr>
        <p:spPr>
          <a:xfrm>
            <a:off x="4518196" y="3147472"/>
            <a:ext cx="2228400" cy="1858772"/>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利用者証明用電子証明書パスワードは、個人番号カードを市区町村窓口で受け取った際に設定した数字であり、</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ページで入力したものと同じです。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角丸四角形 87"/>
          <p:cNvSpPr/>
          <p:nvPr/>
        </p:nvSpPr>
        <p:spPr>
          <a:xfrm>
            <a:off x="4676621" y="3069064"/>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9" name="グループ化 88"/>
          <p:cNvGrpSpPr/>
          <p:nvPr/>
        </p:nvGrpSpPr>
        <p:grpSpPr>
          <a:xfrm>
            <a:off x="4577532" y="3347309"/>
            <a:ext cx="198178" cy="281733"/>
            <a:chOff x="1417887" y="6988436"/>
            <a:chExt cx="198178" cy="281733"/>
          </a:xfrm>
        </p:grpSpPr>
        <p:sp>
          <p:nvSpPr>
            <p:cNvPr id="90"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1"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53" name="角丸四角形 52"/>
          <p:cNvSpPr/>
          <p:nvPr/>
        </p:nvSpPr>
        <p:spPr>
          <a:xfrm>
            <a:off x="4669293" y="6791465"/>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5" name="グループ化 54"/>
          <p:cNvGrpSpPr/>
          <p:nvPr/>
        </p:nvGrpSpPr>
        <p:grpSpPr>
          <a:xfrm>
            <a:off x="4589254" y="7107810"/>
            <a:ext cx="198178" cy="281733"/>
            <a:chOff x="1417887" y="6988436"/>
            <a:chExt cx="198178" cy="281733"/>
          </a:xfrm>
        </p:grpSpPr>
        <p:sp>
          <p:nvSpPr>
            <p:cNvPr id="68"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9"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78" name="正方形/長方形 77"/>
          <p:cNvSpPr/>
          <p:nvPr/>
        </p:nvSpPr>
        <p:spPr>
          <a:xfrm>
            <a:off x="4519475" y="5654072"/>
            <a:ext cx="2124075" cy="97554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自己</a:t>
            </a:r>
            <a:r>
              <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情報取得中の画面が表示されるので、完了するまで待ちます。</a:t>
            </a:r>
          </a:p>
        </p:txBody>
      </p:sp>
      <p:sp>
        <p:nvSpPr>
          <p:cNvPr id="79" name="角丸四角形 78"/>
          <p:cNvSpPr/>
          <p:nvPr/>
        </p:nvSpPr>
        <p:spPr>
          <a:xfrm>
            <a:off x="4675906" y="5554803"/>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0" name="グループ化 79"/>
          <p:cNvGrpSpPr/>
          <p:nvPr/>
        </p:nvGrpSpPr>
        <p:grpSpPr>
          <a:xfrm>
            <a:off x="4380033" y="5834934"/>
            <a:ext cx="606263" cy="248659"/>
            <a:chOff x="4526702" y="1715725"/>
            <a:chExt cx="572460" cy="248659"/>
          </a:xfrm>
        </p:grpSpPr>
        <p:sp>
          <p:nvSpPr>
            <p:cNvPr id="82"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3"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57" name="図 5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73087" y="5704806"/>
            <a:ext cx="3978394" cy="1463798"/>
          </a:xfrm>
          <a:prstGeom prst="rect">
            <a:avLst/>
          </a:prstGeom>
        </p:spPr>
      </p:pic>
      <p:sp>
        <p:nvSpPr>
          <p:cNvPr id="58" name="正方形/長方形 57"/>
          <p:cNvSpPr/>
          <p:nvPr/>
        </p:nvSpPr>
        <p:spPr>
          <a:xfrm>
            <a:off x="348294" y="5858524"/>
            <a:ext cx="3768643" cy="121415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kumimoji="1" lang="ja-JP" altLang="en-US"/>
          </a:p>
        </p:txBody>
      </p:sp>
      <p:grpSp>
        <p:nvGrpSpPr>
          <p:cNvPr id="59" name="グループ化 58"/>
          <p:cNvGrpSpPr/>
          <p:nvPr/>
        </p:nvGrpSpPr>
        <p:grpSpPr>
          <a:xfrm>
            <a:off x="63497" y="5689662"/>
            <a:ext cx="606263" cy="248659"/>
            <a:chOff x="4526702" y="1715725"/>
            <a:chExt cx="572460" cy="248659"/>
          </a:xfrm>
        </p:grpSpPr>
        <p:sp>
          <p:nvSpPr>
            <p:cNvPr id="73" name="円/楕円 129"/>
            <p:cNvSpPr/>
            <p:nvPr/>
          </p:nvSpPr>
          <p:spPr>
            <a:xfrm flipV="1">
              <a:off x="4695671"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74" name="コンテンツ プレースホルダー 2"/>
            <p:cNvSpPr txBox="1">
              <a:spLocks/>
            </p:cNvSpPr>
            <p:nvPr/>
          </p:nvSpPr>
          <p:spPr>
            <a:xfrm>
              <a:off x="4526702" y="1715725"/>
              <a:ext cx="572460" cy="229601"/>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60" name="図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156" y="7597721"/>
            <a:ext cx="2725758" cy="968794"/>
          </a:xfrm>
          <a:prstGeom prst="rect">
            <a:avLst/>
          </a:prstGeom>
        </p:spPr>
      </p:pic>
      <p:pic>
        <p:nvPicPr>
          <p:cNvPr id="61" name="図 6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753" y="8672001"/>
            <a:ext cx="2714161" cy="716796"/>
          </a:xfrm>
          <a:prstGeom prst="rect">
            <a:avLst/>
          </a:prstGeom>
        </p:spPr>
      </p:pic>
      <p:sp>
        <p:nvSpPr>
          <p:cNvPr id="62" name="正方形/長方形 61">
            <a:extLst>
              <a:ext uri="{FF2B5EF4-FFF2-40B4-BE49-F238E27FC236}">
                <a16:creationId xmlns:a16="http://schemas.microsoft.com/office/drawing/2014/main" id="{809305E2-9DEA-4243-AF8A-DBD4A80FFD06}"/>
              </a:ext>
            </a:extLst>
          </p:cNvPr>
          <p:cNvSpPr/>
          <p:nvPr/>
        </p:nvSpPr>
        <p:spPr>
          <a:xfrm>
            <a:off x="389174" y="7585194"/>
            <a:ext cx="3727763" cy="191398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kumimoji="1" lang="ja-JP" altLang="en-US"/>
          </a:p>
        </p:txBody>
      </p:sp>
      <p:grpSp>
        <p:nvGrpSpPr>
          <p:cNvPr id="63" name="グループ化 62"/>
          <p:cNvGrpSpPr/>
          <p:nvPr/>
        </p:nvGrpSpPr>
        <p:grpSpPr>
          <a:xfrm>
            <a:off x="254739" y="7378905"/>
            <a:ext cx="198178" cy="281733"/>
            <a:chOff x="1417887" y="6988436"/>
            <a:chExt cx="198178" cy="281733"/>
          </a:xfrm>
        </p:grpSpPr>
        <p:sp>
          <p:nvSpPr>
            <p:cNvPr id="67"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72" name="コンテンツ プレースホルダー 2"/>
            <p:cNvSpPr txBox="1">
              <a:spLocks/>
            </p:cNvSpPr>
            <p:nvPr/>
          </p:nvSpPr>
          <p:spPr>
            <a:xfrm>
              <a:off x="1461452" y="6988436"/>
              <a:ext cx="125593" cy="281733"/>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75" name="テキスト ボックス 74"/>
          <p:cNvSpPr txBox="1"/>
          <p:nvPr/>
        </p:nvSpPr>
        <p:spPr>
          <a:xfrm>
            <a:off x="5703092" y="6545864"/>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32</a:t>
            </a:r>
            <a:r>
              <a:rPr lang="ja-JP" altLang="en-US" sz="1200" dirty="0">
                <a:solidFill>
                  <a:srgbClr val="000000"/>
                </a:solidFill>
              </a:rPr>
              <a:t>ページへ</a:t>
            </a:r>
            <a:endParaRPr kumimoji="1" lang="ja-JP" altLang="en-US" sz="1200" dirty="0">
              <a:solidFill>
                <a:srgbClr val="000000"/>
              </a:solidFill>
            </a:endParaRPr>
          </a:p>
        </p:txBody>
      </p:sp>
      <p:sp>
        <p:nvSpPr>
          <p:cNvPr id="76" name="正方形/長方形 75">
            <a:extLst>
              <a:ext uri="{FF2B5EF4-FFF2-40B4-BE49-F238E27FC236}">
                <a16:creationId xmlns:a16="http://schemas.microsoft.com/office/drawing/2014/main" id="{5F4D0111-D7B9-4F1D-B6AD-0C6C4ADB0817}"/>
              </a:ext>
            </a:extLst>
          </p:cNvPr>
          <p:cNvSpPr/>
          <p:nvPr/>
        </p:nvSpPr>
        <p:spPr bwMode="gray">
          <a:xfrm>
            <a:off x="4958080" y="86497"/>
            <a:ext cx="1833664" cy="81713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3605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2-4.</a:t>
            </a:r>
            <a:r>
              <a:rPr lang="ja-JP" altLang="en-US" dirty="0">
                <a:solidFill>
                  <a:srgbClr val="000000"/>
                </a:solidFill>
              </a:rPr>
              <a:t> 保護者等情報の変更の届出をする</a:t>
            </a:r>
          </a:p>
        </p:txBody>
      </p:sp>
      <p:sp>
        <p:nvSpPr>
          <p:cNvPr id="55" name="正方形/長方形 54"/>
          <p:cNvSpPr/>
          <p:nvPr/>
        </p:nvSpPr>
        <p:spPr>
          <a:xfrm>
            <a:off x="194400" y="1144800"/>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保護者等情報変更届出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(8/9)</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4620607" y="1704761"/>
            <a:ext cx="2124075" cy="1369543"/>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ページと同様の手順で、</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人目の保護者等の個人番号カード事前チェックと自己情報の取得を行います。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4777038" y="1576916"/>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4620532" y="3354725"/>
            <a:ext cx="2124000" cy="1770720"/>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マイナポータルから取得した自己情報（課税情報等）が転記されます。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・エラーが発生する場合は</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4830241" y="3223764"/>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9" name="グループ化 68"/>
          <p:cNvGrpSpPr/>
          <p:nvPr/>
        </p:nvGrpSpPr>
        <p:grpSpPr>
          <a:xfrm>
            <a:off x="4644458" y="3552917"/>
            <a:ext cx="198178" cy="281733"/>
            <a:chOff x="1417887" y="7452032"/>
            <a:chExt cx="198178" cy="281733"/>
          </a:xfrm>
        </p:grpSpPr>
        <p:sp>
          <p:nvSpPr>
            <p:cNvPr id="96" name="円/楕円 117"/>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7"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98" name="正方形/長方形 97"/>
          <p:cNvSpPr/>
          <p:nvPr/>
        </p:nvSpPr>
        <p:spPr>
          <a:xfrm>
            <a:off x="194400" y="5377728"/>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保護者等情報変更届出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(9/9)</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8"/>
          <p:cNvSpPr/>
          <p:nvPr/>
        </p:nvSpPr>
        <p:spPr>
          <a:xfrm>
            <a:off x="4620532" y="5986768"/>
            <a:ext cx="2124075" cy="1221652"/>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全員分の収入状況取得後、「入力内容確認（一時保存）」ボタンをクリックします。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角丸四角形 99"/>
          <p:cNvSpPr/>
          <p:nvPr/>
        </p:nvSpPr>
        <p:spPr>
          <a:xfrm>
            <a:off x="4776963" y="5858922"/>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1" name="グループ化 100"/>
          <p:cNvGrpSpPr/>
          <p:nvPr/>
        </p:nvGrpSpPr>
        <p:grpSpPr>
          <a:xfrm>
            <a:off x="4464303" y="1875728"/>
            <a:ext cx="606263" cy="248659"/>
            <a:chOff x="4526702" y="1715725"/>
            <a:chExt cx="572460" cy="248659"/>
          </a:xfrm>
        </p:grpSpPr>
        <p:sp>
          <p:nvSpPr>
            <p:cNvPr id="102"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03"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107" name="グループ化 106"/>
          <p:cNvGrpSpPr/>
          <p:nvPr/>
        </p:nvGrpSpPr>
        <p:grpSpPr>
          <a:xfrm>
            <a:off x="4427953" y="6204013"/>
            <a:ext cx="606263" cy="248659"/>
            <a:chOff x="4526702" y="1715725"/>
            <a:chExt cx="572460" cy="248659"/>
          </a:xfrm>
        </p:grpSpPr>
        <p:sp>
          <p:nvSpPr>
            <p:cNvPr id="108"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09"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36" name="正方形/長方形 35">
            <a:extLst>
              <a:ext uri="{FF2B5EF4-FFF2-40B4-BE49-F238E27FC236}">
                <a16:creationId xmlns:a16="http://schemas.microsoft.com/office/drawing/2014/main" id="{7D990FDC-4154-44BD-8998-9920A4DECCBB}"/>
              </a:ext>
            </a:extLst>
          </p:cNvPr>
          <p:cNvSpPr/>
          <p:nvPr/>
        </p:nvSpPr>
        <p:spPr>
          <a:xfrm>
            <a:off x="4620532" y="7903763"/>
            <a:ext cx="2124000" cy="1178903"/>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クリックすると、申請情報が一時保存され、中断後に再開することができます。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45">
            <a:extLst>
              <a:ext uri="{FF2B5EF4-FFF2-40B4-BE49-F238E27FC236}">
                <a16:creationId xmlns:a16="http://schemas.microsoft.com/office/drawing/2014/main" id="{DA7D7AB3-1753-4246-B8EF-958DBDBD29C2}"/>
              </a:ext>
            </a:extLst>
          </p:cNvPr>
          <p:cNvSpPr/>
          <p:nvPr/>
        </p:nvSpPr>
        <p:spPr>
          <a:xfrm>
            <a:off x="4830241" y="7772803"/>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8" name="グループ化 37">
            <a:extLst>
              <a:ext uri="{FF2B5EF4-FFF2-40B4-BE49-F238E27FC236}">
                <a16:creationId xmlns:a16="http://schemas.microsoft.com/office/drawing/2014/main" id="{1C16CEDF-6E25-4287-993C-B85070C91F4B}"/>
              </a:ext>
            </a:extLst>
          </p:cNvPr>
          <p:cNvGrpSpPr/>
          <p:nvPr/>
        </p:nvGrpSpPr>
        <p:grpSpPr>
          <a:xfrm>
            <a:off x="4644458" y="8101956"/>
            <a:ext cx="198178" cy="281733"/>
            <a:chOff x="1417887" y="7452032"/>
            <a:chExt cx="198178" cy="281733"/>
          </a:xfrm>
        </p:grpSpPr>
        <p:sp>
          <p:nvSpPr>
            <p:cNvPr id="39" name="円/楕円 117">
              <a:extLst>
                <a:ext uri="{FF2B5EF4-FFF2-40B4-BE49-F238E27FC236}">
                  <a16:creationId xmlns:a16="http://schemas.microsoft.com/office/drawing/2014/main" id="{5E1FF92C-9F20-4B5C-9F93-2357E139226F}"/>
                </a:ext>
              </a:extLst>
            </p:cNvPr>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0" name="コンテンツ プレースホルダー 2">
              <a:extLst>
                <a:ext uri="{FF2B5EF4-FFF2-40B4-BE49-F238E27FC236}">
                  <a16:creationId xmlns:a16="http://schemas.microsoft.com/office/drawing/2014/main" id="{7B27DA06-21BB-4FAE-AAB9-F7E124A30B80}"/>
                </a:ext>
              </a:extLst>
            </p:cNvPr>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pic>
        <p:nvPicPr>
          <p:cNvPr id="76" name="図 75"/>
          <p:cNvPicPr>
            <a:picLocks noChangeAspect="1"/>
          </p:cNvPicPr>
          <p:nvPr/>
        </p:nvPicPr>
        <p:blipFill rotWithShape="1">
          <a:blip r:embed="rId3">
            <a:extLst>
              <a:ext uri="{28A0092B-C50C-407E-A947-70E740481C1C}">
                <a14:useLocalDpi xmlns:a14="http://schemas.microsoft.com/office/drawing/2010/main" val="0"/>
              </a:ext>
            </a:extLst>
          </a:blip>
          <a:srcRect b="477"/>
          <a:stretch/>
        </p:blipFill>
        <p:spPr>
          <a:xfrm>
            <a:off x="417192" y="1590512"/>
            <a:ext cx="3805134" cy="3736734"/>
          </a:xfrm>
          <a:prstGeom prst="rect">
            <a:avLst/>
          </a:prstGeom>
        </p:spPr>
      </p:pic>
      <p:sp>
        <p:nvSpPr>
          <p:cNvPr id="77" name="正方形/長方形 76"/>
          <p:cNvSpPr/>
          <p:nvPr/>
        </p:nvSpPr>
        <p:spPr>
          <a:xfrm>
            <a:off x="2405181" y="3696478"/>
            <a:ext cx="1817145" cy="36214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81" name="グループ化 80"/>
          <p:cNvGrpSpPr/>
          <p:nvPr/>
        </p:nvGrpSpPr>
        <p:grpSpPr>
          <a:xfrm>
            <a:off x="2016627" y="3751169"/>
            <a:ext cx="606263" cy="248659"/>
            <a:chOff x="4526702" y="1715725"/>
            <a:chExt cx="572460" cy="248659"/>
          </a:xfrm>
        </p:grpSpPr>
        <p:sp>
          <p:nvSpPr>
            <p:cNvPr id="87"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0"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111" name="図 1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38378" y="1794476"/>
            <a:ext cx="221151" cy="243266"/>
          </a:xfrm>
          <a:prstGeom prst="rect">
            <a:avLst/>
          </a:prstGeom>
        </p:spPr>
      </p:pic>
      <p:pic>
        <p:nvPicPr>
          <p:cNvPr id="112" name="図 111"/>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428767" y="1783547"/>
            <a:ext cx="297263" cy="302058"/>
          </a:xfrm>
          <a:prstGeom prst="rect">
            <a:avLst/>
          </a:prstGeom>
        </p:spPr>
      </p:pic>
      <p:sp>
        <p:nvSpPr>
          <p:cNvPr id="113" name="テキスト ボックス 112"/>
          <p:cNvSpPr txBox="1"/>
          <p:nvPr/>
        </p:nvSpPr>
        <p:spPr>
          <a:xfrm>
            <a:off x="3376817" y="1752916"/>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114" name="テキスト ボックス 113"/>
          <p:cNvSpPr txBox="1"/>
          <p:nvPr/>
        </p:nvSpPr>
        <p:spPr>
          <a:xfrm>
            <a:off x="3387207" y="1900220"/>
            <a:ext cx="344915" cy="184666"/>
          </a:xfrm>
          <a:prstGeom prst="rect">
            <a:avLst/>
          </a:prstGeom>
          <a:noFill/>
        </p:spPr>
        <p:txBody>
          <a:bodyPr wrap="square" rtlCol="0">
            <a:spAutoFit/>
          </a:bodyPr>
          <a:lstStyle>
            <a:defPPr>
              <a:defRPr lang="ja-JP"/>
            </a:defPPr>
            <a:lvl1pPr>
              <a:defRPr sz="500"/>
            </a:lvl1pPr>
          </a:lstStyle>
          <a:p>
            <a:r>
              <a:rPr lang="ja-JP" altLang="en-US" sz="600" dirty="0"/>
              <a:t>花子</a:t>
            </a:r>
          </a:p>
        </p:txBody>
      </p:sp>
      <p:sp>
        <p:nvSpPr>
          <p:cNvPr id="115" name="テキスト ボックス 114"/>
          <p:cNvSpPr txBox="1"/>
          <p:nvPr/>
        </p:nvSpPr>
        <p:spPr>
          <a:xfrm>
            <a:off x="1295395" y="1750625"/>
            <a:ext cx="412232" cy="184666"/>
          </a:xfrm>
          <a:prstGeom prst="rect">
            <a:avLst/>
          </a:prstGeom>
          <a:noFill/>
        </p:spPr>
        <p:txBody>
          <a:bodyPr wrap="square" rtlCol="0">
            <a:spAutoFit/>
          </a:bodyPr>
          <a:lstStyle/>
          <a:p>
            <a:r>
              <a:rPr lang="ja-JP" altLang="en-US" sz="600" dirty="0"/>
              <a:t>支援</a:t>
            </a:r>
            <a:endParaRPr kumimoji="1" lang="ja-JP" altLang="en-US" sz="600" dirty="0"/>
          </a:p>
        </p:txBody>
      </p:sp>
      <p:pic>
        <p:nvPicPr>
          <p:cNvPr id="116" name="図 115"/>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12123" y="2911555"/>
            <a:ext cx="3762933" cy="778867"/>
          </a:xfrm>
          <a:prstGeom prst="rect">
            <a:avLst/>
          </a:prstGeom>
        </p:spPr>
      </p:pic>
      <p:pic>
        <p:nvPicPr>
          <p:cNvPr id="118" name="図 117"/>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13597" y="2073838"/>
            <a:ext cx="3762933" cy="1065197"/>
          </a:xfrm>
          <a:prstGeom prst="rect">
            <a:avLst/>
          </a:prstGeom>
        </p:spPr>
      </p:pic>
      <p:pic>
        <p:nvPicPr>
          <p:cNvPr id="119" name="図 118"/>
          <p:cNvPicPr>
            <a:picLocks noChangeAspect="1"/>
          </p:cNvPicPr>
          <p:nvPr/>
        </p:nvPicPr>
        <p:blipFill>
          <a:blip r:embed="rId8"/>
          <a:stretch>
            <a:fillRect/>
          </a:stretch>
        </p:blipFill>
        <p:spPr>
          <a:xfrm>
            <a:off x="3316923" y="2931468"/>
            <a:ext cx="768163" cy="146317"/>
          </a:xfrm>
          <a:prstGeom prst="rect">
            <a:avLst/>
          </a:prstGeom>
        </p:spPr>
      </p:pic>
      <p:sp>
        <p:nvSpPr>
          <p:cNvPr id="120" name="テキスト ボックス 119"/>
          <p:cNvSpPr txBox="1"/>
          <p:nvPr/>
        </p:nvSpPr>
        <p:spPr>
          <a:xfrm>
            <a:off x="1301005" y="1901154"/>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pic>
        <p:nvPicPr>
          <p:cNvPr id="121" name="図 120"/>
          <p:cNvPicPr>
            <a:picLocks noChangeAspect="1"/>
          </p:cNvPicPr>
          <p:nvPr/>
        </p:nvPicPr>
        <p:blipFill>
          <a:blip r:embed="rId8"/>
          <a:stretch>
            <a:fillRect/>
          </a:stretch>
        </p:blipFill>
        <p:spPr>
          <a:xfrm>
            <a:off x="3313753" y="2154516"/>
            <a:ext cx="768163" cy="146317"/>
          </a:xfrm>
          <a:prstGeom prst="rect">
            <a:avLst/>
          </a:prstGeom>
        </p:spPr>
      </p:pic>
      <p:pic>
        <p:nvPicPr>
          <p:cNvPr id="122" name="図 121"/>
          <p:cNvPicPr>
            <a:picLocks noChangeAspect="1"/>
          </p:cNvPicPr>
          <p:nvPr/>
        </p:nvPicPr>
        <p:blipFill>
          <a:blip r:embed="rId8"/>
          <a:stretch>
            <a:fillRect/>
          </a:stretch>
        </p:blipFill>
        <p:spPr>
          <a:xfrm>
            <a:off x="3316923" y="2396882"/>
            <a:ext cx="768163" cy="146317"/>
          </a:xfrm>
          <a:prstGeom prst="rect">
            <a:avLst/>
          </a:prstGeom>
        </p:spPr>
      </p:pic>
      <p:pic>
        <p:nvPicPr>
          <p:cNvPr id="123" name="図 122"/>
          <p:cNvPicPr>
            <a:picLocks noChangeAspect="1"/>
          </p:cNvPicPr>
          <p:nvPr/>
        </p:nvPicPr>
        <p:blipFill>
          <a:blip r:embed="rId8"/>
          <a:stretch>
            <a:fillRect/>
          </a:stretch>
        </p:blipFill>
        <p:spPr>
          <a:xfrm>
            <a:off x="3316923" y="2657265"/>
            <a:ext cx="768163" cy="146317"/>
          </a:xfrm>
          <a:prstGeom prst="rect">
            <a:avLst/>
          </a:prstGeom>
        </p:spPr>
      </p:pic>
      <p:pic>
        <p:nvPicPr>
          <p:cNvPr id="124" name="図 123"/>
          <p:cNvPicPr>
            <a:picLocks noChangeAspect="1"/>
          </p:cNvPicPr>
          <p:nvPr/>
        </p:nvPicPr>
        <p:blipFill>
          <a:blip r:embed="rId8"/>
          <a:stretch>
            <a:fillRect/>
          </a:stretch>
        </p:blipFill>
        <p:spPr>
          <a:xfrm>
            <a:off x="3316923" y="3185758"/>
            <a:ext cx="768163" cy="146317"/>
          </a:xfrm>
          <a:prstGeom prst="rect">
            <a:avLst/>
          </a:prstGeom>
        </p:spPr>
      </p:pic>
      <p:sp>
        <p:nvSpPr>
          <p:cNvPr id="125" name="フローチャート: せん孔テープ 124"/>
          <p:cNvSpPr/>
          <p:nvPr/>
        </p:nvSpPr>
        <p:spPr>
          <a:xfrm>
            <a:off x="320059" y="3040818"/>
            <a:ext cx="4130805" cy="247515"/>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6" name="正方形/長方形 125"/>
          <p:cNvSpPr/>
          <p:nvPr/>
        </p:nvSpPr>
        <p:spPr>
          <a:xfrm>
            <a:off x="401109" y="2079790"/>
            <a:ext cx="1854220" cy="1617704"/>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27" name="グループ化 126"/>
          <p:cNvGrpSpPr/>
          <p:nvPr/>
        </p:nvGrpSpPr>
        <p:grpSpPr>
          <a:xfrm>
            <a:off x="236451" y="1961962"/>
            <a:ext cx="198178" cy="281733"/>
            <a:chOff x="1417887" y="6988436"/>
            <a:chExt cx="198178" cy="281733"/>
          </a:xfrm>
        </p:grpSpPr>
        <p:sp>
          <p:nvSpPr>
            <p:cNvPr id="128"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9"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pic>
        <p:nvPicPr>
          <p:cNvPr id="130" name="図 129"/>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65838" y="5843407"/>
            <a:ext cx="3842632" cy="3652471"/>
          </a:xfrm>
          <a:prstGeom prst="rect">
            <a:avLst/>
          </a:prstGeom>
        </p:spPr>
      </p:pic>
      <p:sp>
        <p:nvSpPr>
          <p:cNvPr id="131" name="正方形/長方形 130"/>
          <p:cNvSpPr/>
          <p:nvPr/>
        </p:nvSpPr>
        <p:spPr>
          <a:xfrm>
            <a:off x="1929843" y="9142201"/>
            <a:ext cx="973995" cy="340131"/>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2" name="正方形/長方形 131"/>
          <p:cNvSpPr/>
          <p:nvPr/>
        </p:nvSpPr>
        <p:spPr>
          <a:xfrm>
            <a:off x="1840241" y="9082666"/>
            <a:ext cx="1131321" cy="46882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33" name="グループ化 132"/>
          <p:cNvGrpSpPr/>
          <p:nvPr/>
        </p:nvGrpSpPr>
        <p:grpSpPr>
          <a:xfrm>
            <a:off x="1528491" y="8917458"/>
            <a:ext cx="606263" cy="248659"/>
            <a:chOff x="4526702" y="1715725"/>
            <a:chExt cx="572460" cy="248659"/>
          </a:xfrm>
        </p:grpSpPr>
        <p:sp>
          <p:nvSpPr>
            <p:cNvPr id="134"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35"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136" name="グループ化 135"/>
          <p:cNvGrpSpPr/>
          <p:nvPr/>
        </p:nvGrpSpPr>
        <p:grpSpPr>
          <a:xfrm>
            <a:off x="1716575" y="9139977"/>
            <a:ext cx="198178" cy="281733"/>
            <a:chOff x="1417887" y="6988436"/>
            <a:chExt cx="198178" cy="281733"/>
          </a:xfrm>
        </p:grpSpPr>
        <p:sp>
          <p:nvSpPr>
            <p:cNvPr id="137"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38"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pic>
        <p:nvPicPr>
          <p:cNvPr id="139" name="図 138"/>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96998" y="6327957"/>
            <a:ext cx="1832457" cy="1535030"/>
          </a:xfrm>
          <a:prstGeom prst="rect">
            <a:avLst/>
          </a:prstGeom>
        </p:spPr>
      </p:pic>
      <p:pic>
        <p:nvPicPr>
          <p:cNvPr id="140" name="図 139"/>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464047" y="6327957"/>
            <a:ext cx="1832457" cy="1535030"/>
          </a:xfrm>
          <a:prstGeom prst="rect">
            <a:avLst/>
          </a:prstGeom>
        </p:spPr>
      </p:pic>
      <p:pic>
        <p:nvPicPr>
          <p:cNvPr id="141" name="図 14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408705" y="6048175"/>
            <a:ext cx="221151" cy="243266"/>
          </a:xfrm>
          <a:prstGeom prst="rect">
            <a:avLst/>
          </a:prstGeom>
        </p:spPr>
      </p:pic>
      <p:pic>
        <p:nvPicPr>
          <p:cNvPr id="142" name="図 141"/>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60745" y="6037394"/>
            <a:ext cx="297263" cy="302058"/>
          </a:xfrm>
          <a:prstGeom prst="rect">
            <a:avLst/>
          </a:prstGeom>
        </p:spPr>
      </p:pic>
      <p:sp>
        <p:nvSpPr>
          <p:cNvPr id="143" name="テキスト ボックス 142"/>
          <p:cNvSpPr txBox="1"/>
          <p:nvPr/>
        </p:nvSpPr>
        <p:spPr>
          <a:xfrm>
            <a:off x="3308795" y="6006763"/>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144" name="テキスト ボックス 143"/>
          <p:cNvSpPr txBox="1"/>
          <p:nvPr/>
        </p:nvSpPr>
        <p:spPr>
          <a:xfrm>
            <a:off x="3319185" y="6154067"/>
            <a:ext cx="344915" cy="184666"/>
          </a:xfrm>
          <a:prstGeom prst="rect">
            <a:avLst/>
          </a:prstGeom>
          <a:noFill/>
        </p:spPr>
        <p:txBody>
          <a:bodyPr wrap="square" rtlCol="0">
            <a:spAutoFit/>
          </a:bodyPr>
          <a:lstStyle>
            <a:defPPr>
              <a:defRPr lang="ja-JP"/>
            </a:defPPr>
            <a:lvl1pPr>
              <a:defRPr sz="500"/>
            </a:lvl1pPr>
          </a:lstStyle>
          <a:p>
            <a:r>
              <a:rPr lang="ja-JP" altLang="en-US" sz="600" dirty="0"/>
              <a:t>花子</a:t>
            </a:r>
          </a:p>
        </p:txBody>
      </p:sp>
      <p:sp>
        <p:nvSpPr>
          <p:cNvPr id="145" name="テキスト ボックス 144"/>
          <p:cNvSpPr txBox="1"/>
          <p:nvPr/>
        </p:nvSpPr>
        <p:spPr>
          <a:xfrm>
            <a:off x="1371332" y="6154853"/>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sp>
        <p:nvSpPr>
          <p:cNvPr id="146" name="テキスト ボックス 145"/>
          <p:cNvSpPr txBox="1"/>
          <p:nvPr/>
        </p:nvSpPr>
        <p:spPr>
          <a:xfrm>
            <a:off x="1365722" y="6004324"/>
            <a:ext cx="412232" cy="184666"/>
          </a:xfrm>
          <a:prstGeom prst="rect">
            <a:avLst/>
          </a:prstGeom>
          <a:noFill/>
        </p:spPr>
        <p:txBody>
          <a:bodyPr wrap="square" rtlCol="0">
            <a:spAutoFit/>
          </a:bodyPr>
          <a:lstStyle/>
          <a:p>
            <a:r>
              <a:rPr lang="ja-JP" altLang="en-US" sz="600" dirty="0"/>
              <a:t>支援</a:t>
            </a:r>
            <a:endParaRPr kumimoji="1" lang="ja-JP" altLang="en-US" sz="600" dirty="0"/>
          </a:p>
        </p:txBody>
      </p:sp>
      <p:pic>
        <p:nvPicPr>
          <p:cNvPr id="147" name="図 14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419428" y="6048595"/>
            <a:ext cx="221151" cy="243266"/>
          </a:xfrm>
          <a:prstGeom prst="rect">
            <a:avLst/>
          </a:prstGeom>
        </p:spPr>
      </p:pic>
      <p:sp>
        <p:nvSpPr>
          <p:cNvPr id="148" name="テキスト ボックス 147"/>
          <p:cNvSpPr txBox="1"/>
          <p:nvPr/>
        </p:nvSpPr>
        <p:spPr>
          <a:xfrm>
            <a:off x="1376445" y="6004744"/>
            <a:ext cx="412232" cy="184666"/>
          </a:xfrm>
          <a:prstGeom prst="rect">
            <a:avLst/>
          </a:prstGeom>
          <a:noFill/>
        </p:spPr>
        <p:txBody>
          <a:bodyPr wrap="square" rtlCol="0">
            <a:spAutoFit/>
          </a:bodyPr>
          <a:lstStyle/>
          <a:p>
            <a:r>
              <a:rPr lang="ja-JP" altLang="en-US" sz="600" dirty="0"/>
              <a:t>支援</a:t>
            </a:r>
            <a:endParaRPr kumimoji="1" lang="ja-JP" altLang="en-US" sz="600" dirty="0"/>
          </a:p>
        </p:txBody>
      </p:sp>
      <p:pic>
        <p:nvPicPr>
          <p:cNvPr id="149" name="図 148"/>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629" y="7095824"/>
            <a:ext cx="3809572" cy="778867"/>
          </a:xfrm>
          <a:prstGeom prst="rect">
            <a:avLst/>
          </a:prstGeom>
        </p:spPr>
      </p:pic>
      <p:pic>
        <p:nvPicPr>
          <p:cNvPr id="150" name="図 149"/>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65839" y="6328374"/>
            <a:ext cx="3831188" cy="1064780"/>
          </a:xfrm>
          <a:prstGeom prst="rect">
            <a:avLst/>
          </a:prstGeom>
        </p:spPr>
      </p:pic>
      <p:sp>
        <p:nvSpPr>
          <p:cNvPr id="151" name="テキスト ボックス 150"/>
          <p:cNvSpPr txBox="1"/>
          <p:nvPr/>
        </p:nvSpPr>
        <p:spPr>
          <a:xfrm>
            <a:off x="1382055" y="6155273"/>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sp>
        <p:nvSpPr>
          <p:cNvPr id="152" name="フローチャート: せん孔テープ 151"/>
          <p:cNvSpPr/>
          <p:nvPr/>
        </p:nvSpPr>
        <p:spPr>
          <a:xfrm>
            <a:off x="401109" y="7294937"/>
            <a:ext cx="4130805" cy="247515"/>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 name="正方形/長方形 72">
            <a:extLst>
              <a:ext uri="{FF2B5EF4-FFF2-40B4-BE49-F238E27FC236}">
                <a16:creationId xmlns:a16="http://schemas.microsoft.com/office/drawing/2014/main" id="{9F9F4810-2B9C-42FB-A203-BFE3A81A87AB}"/>
              </a:ext>
            </a:extLst>
          </p:cNvPr>
          <p:cNvSpPr/>
          <p:nvPr/>
        </p:nvSpPr>
        <p:spPr bwMode="gray">
          <a:xfrm>
            <a:off x="4958080" y="86497"/>
            <a:ext cx="1833664" cy="81713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a:extLst>
              <a:ext uri="{FF2B5EF4-FFF2-40B4-BE49-F238E27FC236}">
                <a16:creationId xmlns:a16="http://schemas.microsoft.com/office/drawing/2014/main" id="{35ED9E77-BA4F-4B14-B2A7-4E5781F38E75}"/>
              </a:ext>
            </a:extLst>
          </p:cNvPr>
          <p:cNvSpPr txBox="1"/>
          <p:nvPr/>
        </p:nvSpPr>
        <p:spPr>
          <a:xfrm>
            <a:off x="5799116" y="7087357"/>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34</a:t>
            </a:r>
            <a:r>
              <a:rPr lang="ja-JP" altLang="en-US" sz="1200" dirty="0">
                <a:solidFill>
                  <a:srgbClr val="000000"/>
                </a:solidFill>
              </a:rPr>
              <a:t>ページへ</a:t>
            </a:r>
            <a:endParaRPr kumimoji="1" lang="ja-JP" altLang="en-US" sz="1200" dirty="0">
              <a:solidFill>
                <a:srgbClr val="000000"/>
              </a:solidFill>
            </a:endParaRPr>
          </a:p>
        </p:txBody>
      </p:sp>
      <p:sp>
        <p:nvSpPr>
          <p:cNvPr id="75" name="テキスト ボックス 74">
            <a:extLst>
              <a:ext uri="{FF2B5EF4-FFF2-40B4-BE49-F238E27FC236}">
                <a16:creationId xmlns:a16="http://schemas.microsoft.com/office/drawing/2014/main" id="{6FC9DE60-54E9-4AD1-81CC-5A9ABAADC167}"/>
              </a:ext>
            </a:extLst>
          </p:cNvPr>
          <p:cNvSpPr txBox="1"/>
          <p:nvPr/>
        </p:nvSpPr>
        <p:spPr>
          <a:xfrm>
            <a:off x="4813616" y="4732316"/>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16</a:t>
            </a:r>
            <a:r>
              <a:rPr lang="ja-JP" altLang="en-US" sz="1200" dirty="0">
                <a:solidFill>
                  <a:srgbClr val="000000"/>
                </a:solidFill>
              </a:rPr>
              <a:t>ページへ</a:t>
            </a:r>
            <a:endParaRPr kumimoji="1" lang="ja-JP" altLang="en-US" sz="1200" dirty="0">
              <a:solidFill>
                <a:srgbClr val="000000"/>
              </a:solidFill>
            </a:endParaRPr>
          </a:p>
        </p:txBody>
      </p:sp>
    </p:spTree>
    <p:extLst>
      <p:ext uri="{BB962C8B-B14F-4D97-AF65-F5344CB8AC3E}">
        <p14:creationId xmlns:p14="http://schemas.microsoft.com/office/powerpoint/2010/main" val="853264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図 70"/>
          <p:cNvPicPr>
            <a:picLocks noChangeAspect="1"/>
          </p:cNvPicPr>
          <p:nvPr/>
        </p:nvPicPr>
        <p:blipFill>
          <a:blip r:embed="rId3"/>
          <a:stretch>
            <a:fillRect/>
          </a:stretch>
        </p:blipFill>
        <p:spPr>
          <a:xfrm>
            <a:off x="347708" y="8811468"/>
            <a:ext cx="3678384" cy="340592"/>
          </a:xfrm>
          <a:prstGeom prst="rect">
            <a:avLst/>
          </a:prstGeom>
        </p:spPr>
      </p:pic>
      <p:pic>
        <p:nvPicPr>
          <p:cNvPr id="67" name="図 66">
            <a:extLst>
              <a:ext uri="{FF2B5EF4-FFF2-40B4-BE49-F238E27FC236}">
                <a16:creationId xmlns:a16="http://schemas.microsoft.com/office/drawing/2014/main" id="{0FC516A7-FEF3-480D-A330-2024F91468E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00958" y="2973839"/>
            <a:ext cx="2042889" cy="2656054"/>
          </a:xfrm>
          <a:prstGeom prst="rect">
            <a:avLst/>
          </a:prstGeom>
        </p:spPr>
      </p:pic>
      <p:pic>
        <p:nvPicPr>
          <p:cNvPr id="64" name="図 63">
            <a:extLst>
              <a:ext uri="{FF2B5EF4-FFF2-40B4-BE49-F238E27FC236}">
                <a16:creationId xmlns:a16="http://schemas.microsoft.com/office/drawing/2014/main" id="{A5717FC6-6748-4E98-8662-F6B9F9E702A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66985" y="2270746"/>
            <a:ext cx="1922538" cy="782419"/>
          </a:xfrm>
          <a:prstGeom prst="rect">
            <a:avLst/>
          </a:prstGeom>
        </p:spPr>
      </p:pic>
      <p:pic>
        <p:nvPicPr>
          <p:cNvPr id="66" name="図 65">
            <a:extLst>
              <a:ext uri="{FF2B5EF4-FFF2-40B4-BE49-F238E27FC236}">
                <a16:creationId xmlns:a16="http://schemas.microsoft.com/office/drawing/2014/main" id="{81767F04-61C5-4FF7-87C9-3C655E2FB19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61135" y="1724789"/>
            <a:ext cx="1922536" cy="543936"/>
          </a:xfrm>
          <a:prstGeom prst="rect">
            <a:avLst/>
          </a:prstGeom>
        </p:spPr>
      </p:pic>
      <p:sp>
        <p:nvSpPr>
          <p:cNvPr id="2" name="テキスト ボックス 1">
            <a:extLst>
              <a:ext uri="{FF2B5EF4-FFF2-40B4-BE49-F238E27FC236}">
                <a16:creationId xmlns:a16="http://schemas.microsoft.com/office/drawing/2014/main" id="{0A4A6763-EA13-4919-BF92-ED8D9087DA58}"/>
              </a:ext>
            </a:extLst>
          </p:cNvPr>
          <p:cNvSpPr txBox="1"/>
          <p:nvPr/>
        </p:nvSpPr>
        <p:spPr>
          <a:xfrm>
            <a:off x="761135" y="2260385"/>
            <a:ext cx="206650" cy="230832"/>
          </a:xfrm>
          <a:prstGeom prst="rect">
            <a:avLst/>
          </a:prstGeom>
          <a:noFill/>
        </p:spPr>
        <p:txBody>
          <a:bodyPr wrap="square" rtlCol="0">
            <a:spAutoFit/>
          </a:bodyPr>
          <a:lstStyle/>
          <a:p>
            <a:r>
              <a:rPr kumimoji="1" lang="ja-JP" altLang="en-US" sz="900" dirty="0"/>
              <a:t>✓</a:t>
            </a:r>
            <a:endParaRPr kumimoji="1" lang="ja-JP" altLang="en-US" sz="1100" dirty="0"/>
          </a:p>
        </p:txBody>
      </p:sp>
      <p:sp>
        <p:nvSpPr>
          <p:cNvPr id="34" name="正方形/長方形 33"/>
          <p:cNvSpPr/>
          <p:nvPr/>
        </p:nvSpPr>
        <p:spPr>
          <a:xfrm>
            <a:off x="192679" y="1333151"/>
            <a:ext cx="6551928" cy="344814"/>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保護者等情報変更届出登録画面</a:t>
            </a:r>
          </a:p>
        </p:txBody>
      </p:sp>
      <p:sp>
        <p:nvSpPr>
          <p:cNvPr id="13" name="正方形/長方形 12"/>
          <p:cNvSpPr/>
          <p:nvPr/>
        </p:nvSpPr>
        <p:spPr>
          <a:xfrm>
            <a:off x="4340174" y="1887012"/>
            <a:ext cx="2260135" cy="2220839"/>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個人番号カード等で本人確認を行い、保護者等の個人番号を入力します。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課税地が選択されていることを確認します。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kumimoji="1"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「入力内容確認（一時保存）」ボタンをクリックします。</a:t>
            </a:r>
            <a:endParaRPr kumimoji="1"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340179" y="4385905"/>
            <a:ext cx="2260055" cy="5056369"/>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生徒本人の個人番号を入力した場合のみ表示されます。学校等で本人確認を行うため、個人番号カード等の画像をアップロードしてください。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生活扶助を受けている場合、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ページを参照してください。</a:t>
            </a:r>
          </a:p>
          <a:p>
            <a:pPr marL="182563" indent="-182563"/>
            <a:r>
              <a:rPr lang="ja-JP" altLang="en-US" sz="1100"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srgbClr val="40404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100"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課税地は</a:t>
            </a:r>
            <a:r>
              <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日現在の住民票</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を登録している</a:t>
            </a:r>
            <a:r>
              <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住所</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です。</a:t>
            </a: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誤りがあると審査が大幅に遅れることがあります。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保護者等が海外に住んでおり、住民税が課されていない場合、チェックします。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チェックした場合、課税地の選択は不要です。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4632665" y="1759168"/>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4634659" y="4250349"/>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4" name="グループ化 113"/>
          <p:cNvGrpSpPr/>
          <p:nvPr/>
        </p:nvGrpSpPr>
        <p:grpSpPr>
          <a:xfrm>
            <a:off x="4391939" y="4582654"/>
            <a:ext cx="198178" cy="281733"/>
            <a:chOff x="1417887" y="6988436"/>
            <a:chExt cx="198178" cy="281733"/>
          </a:xfrm>
        </p:grpSpPr>
        <p:sp>
          <p:nvSpPr>
            <p:cNvPr id="115"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6"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58" name="グループ化 57"/>
          <p:cNvGrpSpPr/>
          <p:nvPr/>
        </p:nvGrpSpPr>
        <p:grpSpPr>
          <a:xfrm>
            <a:off x="4390799" y="2809303"/>
            <a:ext cx="198178" cy="281733"/>
            <a:chOff x="4707498" y="3412377"/>
            <a:chExt cx="198178" cy="281733"/>
          </a:xfrm>
        </p:grpSpPr>
        <p:sp>
          <p:nvSpPr>
            <p:cNvPr id="59" name="円/楕円 58"/>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0"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grpSp>
        <p:nvGrpSpPr>
          <p:cNvPr id="61" name="グループ化 60"/>
          <p:cNvGrpSpPr/>
          <p:nvPr/>
        </p:nvGrpSpPr>
        <p:grpSpPr>
          <a:xfrm>
            <a:off x="4390869" y="2048560"/>
            <a:ext cx="198178" cy="281733"/>
            <a:chOff x="4707498" y="2767507"/>
            <a:chExt cx="198178" cy="281733"/>
          </a:xfrm>
        </p:grpSpPr>
        <p:sp>
          <p:nvSpPr>
            <p:cNvPr id="62" name="円/楕円 6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grpSp>
        <p:nvGrpSpPr>
          <p:cNvPr id="35" name="グループ化 34"/>
          <p:cNvGrpSpPr/>
          <p:nvPr/>
        </p:nvGrpSpPr>
        <p:grpSpPr>
          <a:xfrm>
            <a:off x="4372008" y="6044148"/>
            <a:ext cx="198178" cy="281733"/>
            <a:chOff x="1417887" y="6988436"/>
            <a:chExt cx="198178" cy="281733"/>
          </a:xfrm>
        </p:grpSpPr>
        <p:sp>
          <p:nvSpPr>
            <p:cNvPr id="36"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7"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42" name="正方形/長方形 41"/>
          <p:cNvSpPr/>
          <p:nvPr/>
        </p:nvSpPr>
        <p:spPr>
          <a:xfrm>
            <a:off x="236220" y="797049"/>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個人番号を入力する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場合で、 </a:t>
            </a:r>
            <a:r>
              <a:rPr lang="ja-JP" altLang="en-US"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今回初めて個人番号を提出するか、提出済の個人番号に変更がある場合</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の手順は以下のとおりです。</a:t>
            </a:r>
          </a:p>
        </p:txBody>
      </p:sp>
      <p:grpSp>
        <p:nvGrpSpPr>
          <p:cNvPr id="43" name="グループ化 42">
            <a:extLst>
              <a:ext uri="{FF2B5EF4-FFF2-40B4-BE49-F238E27FC236}">
                <a16:creationId xmlns:a16="http://schemas.microsoft.com/office/drawing/2014/main" id="{FDE9D013-D746-4923-B350-046F5919B867}"/>
              </a:ext>
            </a:extLst>
          </p:cNvPr>
          <p:cNvGrpSpPr/>
          <p:nvPr/>
        </p:nvGrpSpPr>
        <p:grpSpPr>
          <a:xfrm>
            <a:off x="4390799" y="3360952"/>
            <a:ext cx="198178" cy="281733"/>
            <a:chOff x="4707498" y="3412377"/>
            <a:chExt cx="198178" cy="281733"/>
          </a:xfrm>
        </p:grpSpPr>
        <p:sp>
          <p:nvSpPr>
            <p:cNvPr id="44" name="円/楕円 58">
              <a:extLst>
                <a:ext uri="{FF2B5EF4-FFF2-40B4-BE49-F238E27FC236}">
                  <a16:creationId xmlns:a16="http://schemas.microsoft.com/office/drawing/2014/main" id="{702619EE-F468-4256-A9F6-9A40EB516CE7}"/>
                </a:ext>
              </a:extLst>
            </p:cNvPr>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5" name="コンテンツ プレースホルダー 2">
              <a:extLst>
                <a:ext uri="{FF2B5EF4-FFF2-40B4-BE49-F238E27FC236}">
                  <a16:creationId xmlns:a16="http://schemas.microsoft.com/office/drawing/2014/main" id="{BCB715F8-EB0B-4482-9FA1-D2C2876F877D}"/>
                </a:ext>
              </a:extLst>
            </p:cNvPr>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grpSp>
        <p:nvGrpSpPr>
          <p:cNvPr id="55" name="グループ化 54"/>
          <p:cNvGrpSpPr/>
          <p:nvPr/>
        </p:nvGrpSpPr>
        <p:grpSpPr>
          <a:xfrm>
            <a:off x="4385736" y="6846405"/>
            <a:ext cx="198178" cy="281733"/>
            <a:chOff x="1417887" y="7452032"/>
            <a:chExt cx="198178" cy="281733"/>
          </a:xfrm>
        </p:grpSpPr>
        <p:sp>
          <p:nvSpPr>
            <p:cNvPr id="56" name="円/楕円 102"/>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7"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sp>
        <p:nvSpPr>
          <p:cNvPr id="72" name="テキスト ボックス 71"/>
          <p:cNvSpPr txBox="1"/>
          <p:nvPr/>
        </p:nvSpPr>
        <p:spPr>
          <a:xfrm>
            <a:off x="5648966" y="3942820"/>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34</a:t>
            </a:r>
            <a:r>
              <a:rPr lang="ja-JP" altLang="en-US" sz="1200" dirty="0">
                <a:solidFill>
                  <a:srgbClr val="000000"/>
                </a:solidFill>
              </a:rPr>
              <a:t>ページへ</a:t>
            </a:r>
            <a:endParaRPr kumimoji="1" lang="ja-JP" altLang="en-US" sz="1200" dirty="0">
              <a:solidFill>
                <a:srgbClr val="000000"/>
              </a:solidFill>
            </a:endParaRPr>
          </a:p>
        </p:txBody>
      </p:sp>
      <p:pic>
        <p:nvPicPr>
          <p:cNvPr id="70" name="図 6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317" y="9175699"/>
            <a:ext cx="2514008" cy="378046"/>
          </a:xfrm>
          <a:prstGeom prst="rect">
            <a:avLst/>
          </a:prstGeom>
        </p:spPr>
      </p:pic>
      <p:sp>
        <p:nvSpPr>
          <p:cNvPr id="76" name="正方形/長方形 75"/>
          <p:cNvSpPr/>
          <p:nvPr/>
        </p:nvSpPr>
        <p:spPr>
          <a:xfrm>
            <a:off x="790269" y="1743997"/>
            <a:ext cx="1880677" cy="162768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正方形/長方形 76"/>
          <p:cNvSpPr/>
          <p:nvPr/>
        </p:nvSpPr>
        <p:spPr>
          <a:xfrm>
            <a:off x="2403481" y="9196113"/>
            <a:ext cx="991295" cy="33721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82" name="グループ化 81"/>
          <p:cNvGrpSpPr/>
          <p:nvPr/>
        </p:nvGrpSpPr>
        <p:grpSpPr>
          <a:xfrm>
            <a:off x="2205303" y="9159639"/>
            <a:ext cx="198178" cy="281733"/>
            <a:chOff x="4707498" y="3412377"/>
            <a:chExt cx="198178" cy="281733"/>
          </a:xfrm>
        </p:grpSpPr>
        <p:sp>
          <p:nvSpPr>
            <p:cNvPr id="83" name="円/楕円 64"/>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4"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３</a:t>
              </a:r>
            </a:p>
          </p:txBody>
        </p:sp>
      </p:grpSp>
      <p:grpSp>
        <p:nvGrpSpPr>
          <p:cNvPr id="85" name="グループ化 84"/>
          <p:cNvGrpSpPr/>
          <p:nvPr/>
        </p:nvGrpSpPr>
        <p:grpSpPr>
          <a:xfrm>
            <a:off x="425271" y="1740760"/>
            <a:ext cx="198178" cy="281733"/>
            <a:chOff x="4707498" y="2767507"/>
            <a:chExt cx="198178" cy="281733"/>
          </a:xfrm>
        </p:grpSpPr>
        <p:sp>
          <p:nvSpPr>
            <p:cNvPr id="86" name="円/楕円 67"/>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7"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grpSp>
        <p:nvGrpSpPr>
          <p:cNvPr id="89" name="グループ化 88"/>
          <p:cNvGrpSpPr/>
          <p:nvPr/>
        </p:nvGrpSpPr>
        <p:grpSpPr>
          <a:xfrm>
            <a:off x="425271" y="3342628"/>
            <a:ext cx="198178" cy="281733"/>
            <a:chOff x="1417887" y="6988436"/>
            <a:chExt cx="198178" cy="281733"/>
          </a:xfrm>
        </p:grpSpPr>
        <p:sp>
          <p:nvSpPr>
            <p:cNvPr id="90"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1"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92" name="グループ化 91"/>
          <p:cNvGrpSpPr/>
          <p:nvPr/>
        </p:nvGrpSpPr>
        <p:grpSpPr>
          <a:xfrm>
            <a:off x="460490" y="6813153"/>
            <a:ext cx="198178" cy="281733"/>
            <a:chOff x="4707498" y="2767507"/>
            <a:chExt cx="198178" cy="281733"/>
          </a:xfrm>
        </p:grpSpPr>
        <p:sp>
          <p:nvSpPr>
            <p:cNvPr id="93" name="円/楕円 67"/>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4"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65" name="テキスト プレースホルダー 10"/>
          <p:cNvSpPr>
            <a:spLocks noGrp="1"/>
          </p:cNvSpPr>
          <p:nvPr>
            <p:ph type="body" sz="quarter" idx="10"/>
          </p:nvPr>
        </p:nvSpPr>
        <p:spPr>
          <a:xfrm>
            <a:off x="119207" y="4192"/>
            <a:ext cx="6625475" cy="720000"/>
          </a:xfrm>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2-4.</a:t>
            </a:r>
            <a:r>
              <a:rPr lang="ja-JP" altLang="en-US" dirty="0">
                <a:solidFill>
                  <a:srgbClr val="000000"/>
                </a:solidFill>
              </a:rPr>
              <a:t> 保護者等情報の変更の届出をする</a:t>
            </a:r>
          </a:p>
        </p:txBody>
      </p:sp>
      <p:pic>
        <p:nvPicPr>
          <p:cNvPr id="69" name="図 68"/>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53191" y="5812528"/>
            <a:ext cx="1859207" cy="3001139"/>
          </a:xfrm>
          <a:prstGeom prst="rect">
            <a:avLst/>
          </a:prstGeom>
        </p:spPr>
      </p:pic>
      <p:sp>
        <p:nvSpPr>
          <p:cNvPr id="75" name="正方形/長方形 74"/>
          <p:cNvSpPr/>
          <p:nvPr/>
        </p:nvSpPr>
        <p:spPr>
          <a:xfrm>
            <a:off x="750079" y="6946046"/>
            <a:ext cx="1899716" cy="183859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9" name="グループ化 78"/>
          <p:cNvGrpSpPr/>
          <p:nvPr/>
        </p:nvGrpSpPr>
        <p:grpSpPr>
          <a:xfrm>
            <a:off x="467269" y="5633553"/>
            <a:ext cx="163830" cy="281733"/>
            <a:chOff x="1417887" y="6988436"/>
            <a:chExt cx="198178" cy="281733"/>
          </a:xfrm>
        </p:grpSpPr>
        <p:sp>
          <p:nvSpPr>
            <p:cNvPr id="80"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1"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95" name="正方形/長方形 94"/>
          <p:cNvSpPr/>
          <p:nvPr/>
        </p:nvSpPr>
        <p:spPr>
          <a:xfrm>
            <a:off x="691072" y="8578468"/>
            <a:ext cx="2017254" cy="17000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96" name="グループ化 95"/>
          <p:cNvGrpSpPr/>
          <p:nvPr/>
        </p:nvGrpSpPr>
        <p:grpSpPr>
          <a:xfrm>
            <a:off x="477703" y="8476156"/>
            <a:ext cx="163830" cy="281733"/>
            <a:chOff x="1417887" y="7452032"/>
            <a:chExt cx="198178" cy="281733"/>
          </a:xfrm>
        </p:grpSpPr>
        <p:sp>
          <p:nvSpPr>
            <p:cNvPr id="97" name="円/楕円 102"/>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8"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Ⅳ</a:t>
              </a:r>
              <a:endParaRPr lang="ja-JP" altLang="en-US" sz="1400" dirty="0">
                <a:solidFill>
                  <a:schemeClr val="bg1"/>
                </a:solidFill>
              </a:endParaRPr>
            </a:p>
          </p:txBody>
        </p:sp>
      </p:grpSp>
      <p:sp>
        <p:nvSpPr>
          <p:cNvPr id="104" name="正方形/長方形 103"/>
          <p:cNvSpPr/>
          <p:nvPr/>
        </p:nvSpPr>
        <p:spPr>
          <a:xfrm>
            <a:off x="677547" y="7755394"/>
            <a:ext cx="2016717" cy="81145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05" name="グループ化 104"/>
          <p:cNvGrpSpPr/>
          <p:nvPr/>
        </p:nvGrpSpPr>
        <p:grpSpPr>
          <a:xfrm>
            <a:off x="477703" y="7632913"/>
            <a:ext cx="163830" cy="281733"/>
            <a:chOff x="1417887" y="6988436"/>
            <a:chExt cx="198178" cy="281733"/>
          </a:xfrm>
        </p:grpSpPr>
        <p:sp>
          <p:nvSpPr>
            <p:cNvPr id="106"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07"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grpSp>
        <p:nvGrpSpPr>
          <p:cNvPr id="108" name="グループ化 107"/>
          <p:cNvGrpSpPr/>
          <p:nvPr/>
        </p:nvGrpSpPr>
        <p:grpSpPr>
          <a:xfrm>
            <a:off x="4372008" y="8138744"/>
            <a:ext cx="231750" cy="344813"/>
            <a:chOff x="1417887" y="7483828"/>
            <a:chExt cx="198178" cy="281733"/>
          </a:xfrm>
        </p:grpSpPr>
        <p:sp>
          <p:nvSpPr>
            <p:cNvPr id="109" name="円/楕円 102"/>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0" name="コンテンツ プレースホルダー 2"/>
            <p:cNvSpPr txBox="1">
              <a:spLocks/>
            </p:cNvSpPr>
            <p:nvPr/>
          </p:nvSpPr>
          <p:spPr>
            <a:xfrm>
              <a:off x="1461452" y="7483828"/>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Ⅳ</a:t>
              </a:r>
              <a:endParaRPr lang="ja-JP" altLang="en-US" sz="1400" dirty="0">
                <a:solidFill>
                  <a:schemeClr val="bg1"/>
                </a:solidFill>
              </a:endParaRPr>
            </a:p>
          </p:txBody>
        </p:sp>
      </p:grpSp>
      <p:pic>
        <p:nvPicPr>
          <p:cNvPr id="68" name="図 67">
            <a:extLst>
              <a:ext uri="{FF2B5EF4-FFF2-40B4-BE49-F238E27FC236}">
                <a16:creationId xmlns:a16="http://schemas.microsoft.com/office/drawing/2014/main" id="{014B2A5A-4887-0826-46B1-C76E48099D45}"/>
              </a:ext>
            </a:extLst>
          </p:cNvPr>
          <p:cNvPicPr>
            <a:picLocks noChangeAspect="1"/>
          </p:cNvPicPr>
          <p:nvPr/>
        </p:nvPicPr>
        <p:blipFill rotWithShape="1">
          <a:blip r:embed="rId9">
            <a:extLst>
              <a:ext uri="{28A0092B-C50C-407E-A947-70E740481C1C}">
                <a14:useLocalDpi xmlns:a14="http://schemas.microsoft.com/office/drawing/2010/main" val="0"/>
              </a:ext>
            </a:extLst>
          </a:blip>
          <a:srcRect l="6451" t="21321" r="54092" b="37450"/>
          <a:stretch/>
        </p:blipFill>
        <p:spPr>
          <a:xfrm>
            <a:off x="873317" y="9178883"/>
            <a:ext cx="1313583" cy="296297"/>
          </a:xfrm>
          <a:prstGeom prst="rect">
            <a:avLst/>
          </a:prstGeom>
        </p:spPr>
      </p:pic>
      <p:pic>
        <p:nvPicPr>
          <p:cNvPr id="4" name="図 3"/>
          <p:cNvPicPr>
            <a:picLocks noChangeAspect="1"/>
          </p:cNvPicPr>
          <p:nvPr/>
        </p:nvPicPr>
        <p:blipFill>
          <a:blip r:embed="rId10"/>
          <a:stretch>
            <a:fillRect/>
          </a:stretch>
        </p:blipFill>
        <p:spPr>
          <a:xfrm>
            <a:off x="813510" y="4670186"/>
            <a:ext cx="1769076" cy="1119991"/>
          </a:xfrm>
          <a:prstGeom prst="rect">
            <a:avLst/>
          </a:prstGeom>
        </p:spPr>
      </p:pic>
      <p:sp>
        <p:nvSpPr>
          <p:cNvPr id="88" name="正方形/長方形 87"/>
          <p:cNvSpPr/>
          <p:nvPr/>
        </p:nvSpPr>
        <p:spPr>
          <a:xfrm>
            <a:off x="743936" y="3407681"/>
            <a:ext cx="1956932" cy="1846707"/>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8" name="正方形/長方形 77"/>
          <p:cNvSpPr/>
          <p:nvPr/>
        </p:nvSpPr>
        <p:spPr>
          <a:xfrm>
            <a:off x="717419" y="5810281"/>
            <a:ext cx="2016717" cy="107755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73" name="図 72">
            <a:extLst>
              <a:ext uri="{FF2B5EF4-FFF2-40B4-BE49-F238E27FC236}">
                <a16:creationId xmlns:a16="http://schemas.microsoft.com/office/drawing/2014/main" id="{E00B15A5-1ABE-4A58-BDD4-A6080755DDE0}"/>
              </a:ext>
            </a:extLst>
          </p:cNvPr>
          <p:cNvPicPr>
            <a:picLocks noChangeAspect="1"/>
          </p:cNvPicPr>
          <p:nvPr/>
        </p:nvPicPr>
        <p:blipFill>
          <a:blip r:embed="rId11"/>
          <a:stretch>
            <a:fillRect/>
          </a:stretch>
        </p:blipFill>
        <p:spPr>
          <a:xfrm>
            <a:off x="4391939" y="7526076"/>
            <a:ext cx="237915" cy="237915"/>
          </a:xfrm>
          <a:prstGeom prst="rect">
            <a:avLst/>
          </a:prstGeom>
        </p:spPr>
      </p:pic>
    </p:spTree>
    <p:extLst>
      <p:ext uri="{BB962C8B-B14F-4D97-AF65-F5344CB8AC3E}">
        <p14:creationId xmlns:p14="http://schemas.microsoft.com/office/powerpoint/2010/main" val="2748123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70" y="4960080"/>
            <a:ext cx="3808858" cy="4401216"/>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74975" y="1249375"/>
            <a:ext cx="4354308" cy="3379397"/>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2-4.</a:t>
            </a:r>
            <a:r>
              <a:rPr lang="ja-JP" altLang="en-US" dirty="0">
                <a:solidFill>
                  <a:srgbClr val="000000"/>
                </a:solidFill>
              </a:rPr>
              <a:t> 保護者等情報の変更の届出をする</a:t>
            </a:r>
          </a:p>
        </p:txBody>
      </p:sp>
      <p:sp>
        <p:nvSpPr>
          <p:cNvPr id="34" name="正方形/長方形 33"/>
          <p:cNvSpPr/>
          <p:nvPr/>
        </p:nvSpPr>
        <p:spPr>
          <a:xfrm>
            <a:off x="194400" y="754375"/>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保護者等情報変更届出登録確認画面</a:t>
            </a:r>
          </a:p>
        </p:txBody>
      </p:sp>
      <p:sp>
        <p:nvSpPr>
          <p:cNvPr id="36" name="正方形/長方形 35"/>
          <p:cNvSpPr/>
          <p:nvPr/>
        </p:nvSpPr>
        <p:spPr>
          <a:xfrm>
            <a:off x="4616524" y="1341979"/>
            <a:ext cx="2124075" cy="226784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生徒情報、保護者等情報を確認します。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内容を確認し、チェックします。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「本内容で申請する」ボタンをクリックします。</a:t>
            </a:r>
          </a:p>
          <a:p>
            <a:pPr marL="182563" indent="-182563"/>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4772879" y="1239540"/>
            <a:ext cx="700406" cy="278137"/>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grpSp>
        <p:nvGrpSpPr>
          <p:cNvPr id="41" name="グループ化 40"/>
          <p:cNvGrpSpPr/>
          <p:nvPr/>
        </p:nvGrpSpPr>
        <p:grpSpPr>
          <a:xfrm>
            <a:off x="4659873" y="2189286"/>
            <a:ext cx="198178" cy="281733"/>
            <a:chOff x="4707498" y="2767507"/>
            <a:chExt cx="198178" cy="281733"/>
          </a:xfrm>
        </p:grpSpPr>
        <p:sp>
          <p:nvSpPr>
            <p:cNvPr id="42" name="円/楕円 4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54" name="グループ化 53"/>
          <p:cNvGrpSpPr/>
          <p:nvPr/>
        </p:nvGrpSpPr>
        <p:grpSpPr>
          <a:xfrm>
            <a:off x="4659873" y="1550429"/>
            <a:ext cx="198178" cy="281733"/>
            <a:chOff x="4707498" y="1706457"/>
            <a:chExt cx="198178" cy="281733"/>
          </a:xfrm>
        </p:grpSpPr>
        <p:sp>
          <p:nvSpPr>
            <p:cNvPr id="55" name="円/楕円 54"/>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6"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65" name="正方形/長方形 64"/>
          <p:cNvSpPr/>
          <p:nvPr/>
        </p:nvSpPr>
        <p:spPr>
          <a:xfrm>
            <a:off x="1921470" y="9058436"/>
            <a:ext cx="915972" cy="28052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6" name="グループ化 65"/>
          <p:cNvGrpSpPr/>
          <p:nvPr/>
        </p:nvGrpSpPr>
        <p:grpSpPr>
          <a:xfrm>
            <a:off x="254069" y="5264205"/>
            <a:ext cx="198178" cy="281733"/>
            <a:chOff x="4707498" y="2756273"/>
            <a:chExt cx="198178" cy="281733"/>
          </a:xfrm>
        </p:grpSpPr>
        <p:sp>
          <p:nvSpPr>
            <p:cNvPr id="67" name="円/楕円 67"/>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8" name="コンテンツ プレースホルダー 2"/>
            <p:cNvSpPr txBox="1">
              <a:spLocks/>
            </p:cNvSpPr>
            <p:nvPr/>
          </p:nvSpPr>
          <p:spPr>
            <a:xfrm>
              <a:off x="4750140" y="2756273"/>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endParaRPr lang="en-US" altLang="ja-JP" sz="1400" dirty="0">
                <a:solidFill>
                  <a:schemeClr val="bg1"/>
                </a:solidFill>
              </a:endParaRPr>
            </a:p>
          </p:txBody>
        </p:sp>
      </p:grpSp>
      <p:sp>
        <p:nvSpPr>
          <p:cNvPr id="61" name="正方形/長方形 60"/>
          <p:cNvSpPr/>
          <p:nvPr/>
        </p:nvSpPr>
        <p:spPr>
          <a:xfrm>
            <a:off x="553275" y="9083475"/>
            <a:ext cx="1200705" cy="306915"/>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2" name="グループ化 61"/>
          <p:cNvGrpSpPr/>
          <p:nvPr/>
        </p:nvGrpSpPr>
        <p:grpSpPr>
          <a:xfrm>
            <a:off x="323329" y="9003940"/>
            <a:ext cx="198178" cy="281733"/>
            <a:chOff x="1417887" y="6988436"/>
            <a:chExt cx="198178" cy="281733"/>
          </a:xfrm>
        </p:grpSpPr>
        <p:sp>
          <p:nvSpPr>
            <p:cNvPr id="69"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0"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74" name="正方形/長方形 73"/>
          <p:cNvSpPr/>
          <p:nvPr/>
        </p:nvSpPr>
        <p:spPr>
          <a:xfrm>
            <a:off x="493115" y="6887701"/>
            <a:ext cx="3734653" cy="831215"/>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 name="フローチャート: せん孔テープ 56"/>
          <p:cNvSpPr/>
          <p:nvPr/>
        </p:nvSpPr>
        <p:spPr>
          <a:xfrm>
            <a:off x="358935" y="4698381"/>
            <a:ext cx="4041042" cy="261699"/>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1" name="テキスト ボックス 70"/>
          <p:cNvSpPr txBox="1"/>
          <p:nvPr/>
        </p:nvSpPr>
        <p:spPr>
          <a:xfrm>
            <a:off x="5789304" y="3494630"/>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35</a:t>
            </a:r>
            <a:r>
              <a:rPr lang="ja-JP" altLang="en-US" sz="1200" dirty="0">
                <a:solidFill>
                  <a:srgbClr val="000000"/>
                </a:solidFill>
              </a:rPr>
              <a:t>ページへ</a:t>
            </a:r>
            <a:endParaRPr kumimoji="1" lang="ja-JP" altLang="en-US" sz="1200" dirty="0">
              <a:solidFill>
                <a:srgbClr val="000000"/>
              </a:solidFill>
            </a:endParaRPr>
          </a:p>
        </p:txBody>
      </p:sp>
      <p:sp>
        <p:nvSpPr>
          <p:cNvPr id="60" name="正方形/長方形 59"/>
          <p:cNvSpPr/>
          <p:nvPr/>
        </p:nvSpPr>
        <p:spPr>
          <a:xfrm>
            <a:off x="4628938" y="4047614"/>
            <a:ext cx="2124000" cy="2718737"/>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メールアドレス、個人番号についての確認事項は、それぞれの情報を入力した場合のみ表示されます。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前の画面の入力内容を修正する場合、「保護者等情報変更届出</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保護者等情報</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に戻る」ボタンをクリックします。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4778293" y="3919770"/>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3" name="グループ化 72"/>
          <p:cNvGrpSpPr/>
          <p:nvPr/>
        </p:nvGrpSpPr>
        <p:grpSpPr>
          <a:xfrm>
            <a:off x="4665287" y="4241610"/>
            <a:ext cx="198178" cy="281733"/>
            <a:chOff x="1417887" y="6988436"/>
            <a:chExt cx="198178" cy="281733"/>
          </a:xfrm>
        </p:grpSpPr>
        <p:sp>
          <p:nvSpPr>
            <p:cNvPr id="78" name="円/楕円 81"/>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9"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80" name="グループ化 79"/>
          <p:cNvGrpSpPr/>
          <p:nvPr/>
        </p:nvGrpSpPr>
        <p:grpSpPr>
          <a:xfrm>
            <a:off x="4673306" y="5322453"/>
            <a:ext cx="198178" cy="281733"/>
            <a:chOff x="1417887" y="6988436"/>
            <a:chExt cx="198178" cy="281733"/>
          </a:xfrm>
        </p:grpSpPr>
        <p:sp>
          <p:nvSpPr>
            <p:cNvPr id="81" name="円/楕円 81"/>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2"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51" name="グループ化 50"/>
          <p:cNvGrpSpPr/>
          <p:nvPr/>
        </p:nvGrpSpPr>
        <p:grpSpPr>
          <a:xfrm>
            <a:off x="183646" y="2334647"/>
            <a:ext cx="198178" cy="281733"/>
            <a:chOff x="4707498" y="1706457"/>
            <a:chExt cx="198178" cy="281733"/>
          </a:xfrm>
        </p:grpSpPr>
        <p:sp>
          <p:nvSpPr>
            <p:cNvPr id="52" name="円/楕円 51"/>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3"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5" name="グループ化 74"/>
          <p:cNvGrpSpPr/>
          <p:nvPr/>
        </p:nvGrpSpPr>
        <p:grpSpPr>
          <a:xfrm>
            <a:off x="261082" y="6702395"/>
            <a:ext cx="198178" cy="281733"/>
            <a:chOff x="1417887" y="6988436"/>
            <a:chExt cx="198178" cy="281733"/>
          </a:xfrm>
        </p:grpSpPr>
        <p:sp>
          <p:nvSpPr>
            <p:cNvPr id="76"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19" name="正方形/長方形 18"/>
          <p:cNvSpPr/>
          <p:nvPr/>
        </p:nvSpPr>
        <p:spPr>
          <a:xfrm>
            <a:off x="428082" y="2372660"/>
            <a:ext cx="3929348" cy="235719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44" name="グループ化 43"/>
          <p:cNvGrpSpPr/>
          <p:nvPr/>
        </p:nvGrpSpPr>
        <p:grpSpPr>
          <a:xfrm>
            <a:off x="4678470" y="2831804"/>
            <a:ext cx="198178" cy="281733"/>
            <a:chOff x="4707498" y="3412377"/>
            <a:chExt cx="198178" cy="281733"/>
          </a:xfrm>
        </p:grpSpPr>
        <p:sp>
          <p:nvSpPr>
            <p:cNvPr id="45" name="円/楕円 63"/>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6"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sp>
        <p:nvSpPr>
          <p:cNvPr id="47" name="正方形/長方形 46"/>
          <p:cNvSpPr/>
          <p:nvPr/>
        </p:nvSpPr>
        <p:spPr>
          <a:xfrm>
            <a:off x="485975" y="5420743"/>
            <a:ext cx="176380" cy="324199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8" name="グループ化 47"/>
          <p:cNvGrpSpPr/>
          <p:nvPr/>
        </p:nvGrpSpPr>
        <p:grpSpPr>
          <a:xfrm>
            <a:off x="1811257" y="8828367"/>
            <a:ext cx="198178" cy="281733"/>
            <a:chOff x="4707498" y="3412377"/>
            <a:chExt cx="198178" cy="281733"/>
          </a:xfrm>
        </p:grpSpPr>
        <p:sp>
          <p:nvSpPr>
            <p:cNvPr id="49" name="円/楕円 64"/>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0"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３</a:t>
              </a:r>
            </a:p>
          </p:txBody>
        </p:sp>
      </p:grpSp>
    </p:spTree>
    <p:extLst>
      <p:ext uri="{BB962C8B-B14F-4D97-AF65-F5344CB8AC3E}">
        <p14:creationId xmlns:p14="http://schemas.microsoft.com/office/powerpoint/2010/main" val="3706231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73" y="1348305"/>
            <a:ext cx="3966482" cy="2764192"/>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2-4.</a:t>
            </a:r>
            <a:r>
              <a:rPr lang="ja-JP" altLang="en-US" dirty="0">
                <a:solidFill>
                  <a:srgbClr val="000000"/>
                </a:solidFill>
              </a:rPr>
              <a:t> 保護者等情報の変更の届出をする</a:t>
            </a:r>
          </a:p>
        </p:txBody>
      </p:sp>
      <p:sp>
        <p:nvSpPr>
          <p:cNvPr id="10" name="正方形/長方形 9"/>
          <p:cNvSpPr/>
          <p:nvPr/>
        </p:nvSpPr>
        <p:spPr>
          <a:xfrm>
            <a:off x="192753" y="756000"/>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保護者等情報変更届出結果画面</a:t>
            </a:r>
          </a:p>
        </p:txBody>
      </p:sp>
      <p:sp>
        <p:nvSpPr>
          <p:cNvPr id="12" name="正方形/長方形 11"/>
          <p:cNvSpPr/>
          <p:nvPr/>
        </p:nvSpPr>
        <p:spPr>
          <a:xfrm>
            <a:off x="4583801" y="1371600"/>
            <a:ext cx="2160881" cy="1652485"/>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届出の登録結果が表示されます。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以上で保護者等情報変更届出は完了です。審査が完了するのをお待ちください。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92753" y="1348303"/>
            <a:ext cx="4171950" cy="276419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22" name="角丸四角形 21"/>
          <p:cNvSpPr/>
          <p:nvPr/>
        </p:nvSpPr>
        <p:spPr>
          <a:xfrm>
            <a:off x="4777037" y="1247667"/>
            <a:ext cx="700406" cy="278137"/>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grpSp>
        <p:nvGrpSpPr>
          <p:cNvPr id="44" name="グループ化 43"/>
          <p:cNvGrpSpPr/>
          <p:nvPr/>
        </p:nvGrpSpPr>
        <p:grpSpPr>
          <a:xfrm>
            <a:off x="4628958" y="1559958"/>
            <a:ext cx="198178" cy="281733"/>
            <a:chOff x="4707498" y="1706457"/>
            <a:chExt cx="198178" cy="281733"/>
          </a:xfrm>
        </p:grpSpPr>
        <p:sp>
          <p:nvSpPr>
            <p:cNvPr id="45" name="円/楕円 44"/>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81" name="グループ化 80"/>
          <p:cNvGrpSpPr/>
          <p:nvPr/>
        </p:nvGrpSpPr>
        <p:grpSpPr>
          <a:xfrm>
            <a:off x="64410" y="1422320"/>
            <a:ext cx="198178" cy="281733"/>
            <a:chOff x="4707498" y="1706457"/>
            <a:chExt cx="198178" cy="281733"/>
          </a:xfrm>
        </p:grpSpPr>
        <p:sp>
          <p:nvSpPr>
            <p:cNvPr id="82" name="円/楕円 81"/>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3"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15" name="正方形/長方形 14"/>
          <p:cNvSpPr/>
          <p:nvPr/>
        </p:nvSpPr>
        <p:spPr>
          <a:xfrm>
            <a:off x="192751" y="7149108"/>
            <a:ext cx="6551930"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ポータル画面</a:t>
            </a:r>
          </a:p>
        </p:txBody>
      </p:sp>
      <p:sp>
        <p:nvSpPr>
          <p:cNvPr id="16" name="正方形/長方形 15"/>
          <p:cNvSpPr/>
          <p:nvPr/>
        </p:nvSpPr>
        <p:spPr>
          <a:xfrm>
            <a:off x="4628958" y="7700032"/>
            <a:ext cx="2124075" cy="119416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審査状況、審査結果、申請内容を確認する場合は、「表示」ボタンをクリックします。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4785388" y="7601280"/>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4674215" y="7916121"/>
            <a:ext cx="198178" cy="281733"/>
            <a:chOff x="4707498" y="1706457"/>
            <a:chExt cx="198178" cy="281733"/>
          </a:xfrm>
        </p:grpSpPr>
        <p:sp>
          <p:nvSpPr>
            <p:cNvPr id="21" name="円/楕円 25"/>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23"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4095" y="8087644"/>
            <a:ext cx="3941470" cy="1505939"/>
          </a:xfrm>
          <a:prstGeom prst="rect">
            <a:avLst/>
          </a:prstGeom>
        </p:spPr>
      </p:pic>
      <p:pic>
        <p:nvPicPr>
          <p:cNvPr id="29" name="図 28"/>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612125" y="9339706"/>
            <a:ext cx="657225" cy="228600"/>
          </a:xfrm>
          <a:prstGeom prst="rect">
            <a:avLst/>
          </a:prstGeom>
        </p:spPr>
      </p:pic>
      <p:sp>
        <p:nvSpPr>
          <p:cNvPr id="17" name="正方形/長方形 16"/>
          <p:cNvSpPr/>
          <p:nvPr/>
        </p:nvSpPr>
        <p:spPr>
          <a:xfrm>
            <a:off x="3455486" y="9313545"/>
            <a:ext cx="705033" cy="24746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24" name="グループ化 23"/>
          <p:cNvGrpSpPr/>
          <p:nvPr/>
        </p:nvGrpSpPr>
        <p:grpSpPr>
          <a:xfrm>
            <a:off x="3285298" y="9067786"/>
            <a:ext cx="198178" cy="281733"/>
            <a:chOff x="4707498" y="1706457"/>
            <a:chExt cx="198178" cy="281733"/>
          </a:xfrm>
        </p:grpSpPr>
        <p:sp>
          <p:nvSpPr>
            <p:cNvPr id="25" name="円/楕円 2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26"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32" name="図 31"/>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87070" y="7563592"/>
            <a:ext cx="4166750" cy="1206056"/>
          </a:xfrm>
          <a:prstGeom prst="rect">
            <a:avLst/>
          </a:prstGeom>
        </p:spPr>
      </p:pic>
      <p:sp>
        <p:nvSpPr>
          <p:cNvPr id="33" name="正方形/長方形 32"/>
          <p:cNvSpPr/>
          <p:nvPr/>
        </p:nvSpPr>
        <p:spPr>
          <a:xfrm>
            <a:off x="4583801" y="3275577"/>
            <a:ext cx="2205619" cy="3736564"/>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審査が完了すると、学校から通知書が届きます。メールアドレスを登録した場合は、審査完了をお知らせするメールも届きます。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4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shien</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mext.go.jp</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」から送信</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されます。受信拒否設定</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等に問題がないかご確認</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ください。</a:t>
            </a: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送信元が異なるメールが</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届いた場合、不審メール</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の可能性があります。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判断に迷う場合は学校</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に問い合わせてください。</a:t>
            </a:r>
          </a:p>
        </p:txBody>
      </p:sp>
      <p:sp>
        <p:nvSpPr>
          <p:cNvPr id="34" name="角丸四角形 33"/>
          <p:cNvSpPr/>
          <p:nvPr/>
        </p:nvSpPr>
        <p:spPr>
          <a:xfrm>
            <a:off x="4816452" y="3165612"/>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4652382" y="3470804"/>
            <a:ext cx="198178" cy="281733"/>
            <a:chOff x="1417887" y="6988436"/>
            <a:chExt cx="198178" cy="281733"/>
          </a:xfrm>
        </p:grpSpPr>
        <p:sp>
          <p:nvSpPr>
            <p:cNvPr id="36"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7"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38" name="グループ化 37"/>
          <p:cNvGrpSpPr/>
          <p:nvPr/>
        </p:nvGrpSpPr>
        <p:grpSpPr>
          <a:xfrm>
            <a:off x="4644447" y="4775364"/>
            <a:ext cx="198178" cy="281733"/>
            <a:chOff x="1417887" y="6988436"/>
            <a:chExt cx="198178" cy="281733"/>
          </a:xfrm>
        </p:grpSpPr>
        <p:sp>
          <p:nvSpPr>
            <p:cNvPr id="39"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0"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pic>
        <p:nvPicPr>
          <p:cNvPr id="41" name="図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456" y="4346121"/>
            <a:ext cx="4273666" cy="2072820"/>
          </a:xfrm>
          <a:prstGeom prst="rect">
            <a:avLst/>
          </a:prstGeom>
        </p:spPr>
      </p:pic>
      <p:sp>
        <p:nvSpPr>
          <p:cNvPr id="42" name="正方形/長方形 41"/>
          <p:cNvSpPr/>
          <p:nvPr/>
        </p:nvSpPr>
        <p:spPr>
          <a:xfrm>
            <a:off x="155808" y="4322785"/>
            <a:ext cx="4246023" cy="211949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3" name="グループ化 42"/>
          <p:cNvGrpSpPr/>
          <p:nvPr/>
        </p:nvGrpSpPr>
        <p:grpSpPr>
          <a:xfrm>
            <a:off x="95196" y="4108689"/>
            <a:ext cx="198178" cy="281733"/>
            <a:chOff x="1417887" y="6988436"/>
            <a:chExt cx="198178" cy="281733"/>
          </a:xfrm>
        </p:grpSpPr>
        <p:sp>
          <p:nvSpPr>
            <p:cNvPr id="46"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8"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49" name="グループ化 48"/>
          <p:cNvGrpSpPr/>
          <p:nvPr/>
        </p:nvGrpSpPr>
        <p:grpSpPr>
          <a:xfrm>
            <a:off x="270794" y="4415547"/>
            <a:ext cx="198178" cy="281733"/>
            <a:chOff x="1417887" y="6988436"/>
            <a:chExt cx="198178" cy="281733"/>
          </a:xfrm>
        </p:grpSpPr>
        <p:sp>
          <p:nvSpPr>
            <p:cNvPr id="50"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1"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52" name="正方形/長方形 51"/>
          <p:cNvSpPr/>
          <p:nvPr/>
        </p:nvSpPr>
        <p:spPr>
          <a:xfrm>
            <a:off x="512537" y="4582412"/>
            <a:ext cx="2026993" cy="9569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正方形/長方形 52"/>
          <p:cNvSpPr/>
          <p:nvPr/>
        </p:nvSpPr>
        <p:spPr>
          <a:xfrm>
            <a:off x="313436" y="4713184"/>
            <a:ext cx="947644" cy="742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1301576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78206A4-244A-46A4-8461-71C97BCBD07D}"/>
              </a:ext>
            </a:extLst>
          </p:cNvPr>
          <p:cNvPicPr>
            <a:picLocks noChangeAspect="1"/>
          </p:cNvPicPr>
          <p:nvPr/>
        </p:nvPicPr>
        <p:blipFill rotWithShape="1">
          <a:blip r:embed="rId2">
            <a:extLst>
              <a:ext uri="{28A0092B-C50C-407E-A947-70E740481C1C}">
                <a14:useLocalDpi xmlns:a14="http://schemas.microsoft.com/office/drawing/2010/main" val="0"/>
              </a:ext>
            </a:extLst>
          </a:blip>
          <a:srcRect b="46807"/>
          <a:stretch/>
        </p:blipFill>
        <p:spPr>
          <a:xfrm>
            <a:off x="227677" y="2686262"/>
            <a:ext cx="4267487" cy="1530541"/>
          </a:xfrm>
          <a:prstGeom prst="rect">
            <a:avLst/>
          </a:prstGeom>
        </p:spPr>
      </p:pic>
      <p:pic>
        <p:nvPicPr>
          <p:cNvPr id="5" name="図 4">
            <a:extLst>
              <a:ext uri="{FF2B5EF4-FFF2-40B4-BE49-F238E27FC236}">
                <a16:creationId xmlns:a16="http://schemas.microsoft.com/office/drawing/2014/main" id="{ECED4677-D04B-48BC-BAB3-FE3EEA04B4D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75115" y="5242306"/>
            <a:ext cx="4004459" cy="3124143"/>
          </a:xfrm>
          <a:prstGeom prst="rect">
            <a:avLst/>
          </a:prstGeom>
          <a:ln>
            <a:noFill/>
          </a:ln>
        </p:spPr>
      </p:pic>
      <p:sp>
        <p:nvSpPr>
          <p:cNvPr id="6" name="正方形/長方形 5">
            <a:extLst>
              <a:ext uri="{FF2B5EF4-FFF2-40B4-BE49-F238E27FC236}">
                <a16:creationId xmlns:a16="http://schemas.microsoft.com/office/drawing/2014/main" id="{BF1BD91C-398A-4E8B-A6C8-12C26C43CBE9}"/>
              </a:ext>
            </a:extLst>
          </p:cNvPr>
          <p:cNvSpPr/>
          <p:nvPr/>
        </p:nvSpPr>
        <p:spPr>
          <a:xfrm>
            <a:off x="194400" y="2140449"/>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ポータル画面</a:t>
            </a:r>
          </a:p>
        </p:txBody>
      </p:sp>
      <p:sp>
        <p:nvSpPr>
          <p:cNvPr id="7" name="正方形/長方形 6">
            <a:extLst>
              <a:ext uri="{FF2B5EF4-FFF2-40B4-BE49-F238E27FC236}">
                <a16:creationId xmlns:a16="http://schemas.microsoft.com/office/drawing/2014/main" id="{DE736E46-7C23-4004-887E-07A7146B79A2}"/>
              </a:ext>
            </a:extLst>
          </p:cNvPr>
          <p:cNvSpPr/>
          <p:nvPr/>
        </p:nvSpPr>
        <p:spPr>
          <a:xfrm>
            <a:off x="4622253" y="2736090"/>
            <a:ext cx="2124075" cy="124366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ポータル画面の「変更手続」タブ内にある「保護者等情報変更届出」ボタンをクリックします。</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52589500-F540-419C-A2C2-4D863E24B78E}"/>
              </a:ext>
            </a:extLst>
          </p:cNvPr>
          <p:cNvSpPr/>
          <p:nvPr/>
        </p:nvSpPr>
        <p:spPr>
          <a:xfrm>
            <a:off x="172014" y="4628002"/>
            <a:ext cx="6574314"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生徒情報</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画面</a:t>
            </a:r>
          </a:p>
        </p:txBody>
      </p:sp>
      <p:sp>
        <p:nvSpPr>
          <p:cNvPr id="10" name="角丸四角形 26">
            <a:extLst>
              <a:ext uri="{FF2B5EF4-FFF2-40B4-BE49-F238E27FC236}">
                <a16:creationId xmlns:a16="http://schemas.microsoft.com/office/drawing/2014/main" id="{97B05B7C-9BFD-4566-8234-15786398BE84}"/>
              </a:ext>
            </a:extLst>
          </p:cNvPr>
          <p:cNvSpPr/>
          <p:nvPr/>
        </p:nvSpPr>
        <p:spPr>
          <a:xfrm>
            <a:off x="4778683" y="2625529"/>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grpSp>
        <p:nvGrpSpPr>
          <p:cNvPr id="12" name="グループ化 11">
            <a:extLst>
              <a:ext uri="{FF2B5EF4-FFF2-40B4-BE49-F238E27FC236}">
                <a16:creationId xmlns:a16="http://schemas.microsoft.com/office/drawing/2014/main" id="{9719A438-75ED-4860-B647-04DB751F8908}"/>
              </a:ext>
            </a:extLst>
          </p:cNvPr>
          <p:cNvGrpSpPr/>
          <p:nvPr/>
        </p:nvGrpSpPr>
        <p:grpSpPr>
          <a:xfrm>
            <a:off x="4665677" y="2949619"/>
            <a:ext cx="198178" cy="281733"/>
            <a:chOff x="4707498" y="1706457"/>
            <a:chExt cx="198178" cy="281733"/>
          </a:xfrm>
        </p:grpSpPr>
        <p:sp>
          <p:nvSpPr>
            <p:cNvPr id="13" name="円/楕円 58">
              <a:extLst>
                <a:ext uri="{FF2B5EF4-FFF2-40B4-BE49-F238E27FC236}">
                  <a16:creationId xmlns:a16="http://schemas.microsoft.com/office/drawing/2014/main" id="{D1598CB7-AE34-4487-9711-94FA60D8A88D}"/>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4" name="コンテンツ プレースホルダー 2">
              <a:extLst>
                <a:ext uri="{FF2B5EF4-FFF2-40B4-BE49-F238E27FC236}">
                  <a16:creationId xmlns:a16="http://schemas.microsoft.com/office/drawing/2014/main" id="{CD479B1F-9346-47B4-8942-A54881FBAC68}"/>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21" name="正方形/長方形 20">
            <a:extLst>
              <a:ext uri="{FF2B5EF4-FFF2-40B4-BE49-F238E27FC236}">
                <a16:creationId xmlns:a16="http://schemas.microsoft.com/office/drawing/2014/main" id="{19D64F3A-D967-4938-8EF0-DDD52BB2CC76}"/>
              </a:ext>
            </a:extLst>
          </p:cNvPr>
          <p:cNvSpPr/>
          <p:nvPr/>
        </p:nvSpPr>
        <p:spPr>
          <a:xfrm>
            <a:off x="4612502" y="5265704"/>
            <a:ext cx="2124075" cy="2778701"/>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kumimoji="1"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前回の申請時に登録した生徒情報が表示されるので、正しいことを確認します。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府立高校（桃谷高校の通信制以外）はカタカナ表示です。（誤りではありません。）</a:t>
            </a:r>
            <a:endParaRPr lang="en-US" altLang="ja-JP"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「保護者等情報入力」ボタンをクリックします。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7">
            <a:extLst>
              <a:ext uri="{FF2B5EF4-FFF2-40B4-BE49-F238E27FC236}">
                <a16:creationId xmlns:a16="http://schemas.microsoft.com/office/drawing/2014/main" id="{F080D18A-EE94-4E86-8AA4-CFD3C95933D8}"/>
              </a:ext>
            </a:extLst>
          </p:cNvPr>
          <p:cNvSpPr/>
          <p:nvPr/>
        </p:nvSpPr>
        <p:spPr>
          <a:xfrm>
            <a:off x="4776573" y="5170454"/>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a:extLst>
              <a:ext uri="{FF2B5EF4-FFF2-40B4-BE49-F238E27FC236}">
                <a16:creationId xmlns:a16="http://schemas.microsoft.com/office/drawing/2014/main" id="{9A3F6905-2D1B-4E3B-87E2-7E376A6987BF}"/>
              </a:ext>
            </a:extLst>
          </p:cNvPr>
          <p:cNvGrpSpPr/>
          <p:nvPr/>
        </p:nvGrpSpPr>
        <p:grpSpPr>
          <a:xfrm>
            <a:off x="4665677" y="7146063"/>
            <a:ext cx="198178" cy="281733"/>
            <a:chOff x="4707498" y="2767507"/>
            <a:chExt cx="198178" cy="281733"/>
          </a:xfrm>
        </p:grpSpPr>
        <p:sp>
          <p:nvSpPr>
            <p:cNvPr id="24" name="円/楕円 39">
              <a:extLst>
                <a:ext uri="{FF2B5EF4-FFF2-40B4-BE49-F238E27FC236}">
                  <a16:creationId xmlns:a16="http://schemas.microsoft.com/office/drawing/2014/main" id="{27D38E9A-4C36-475D-90E0-71DE25264CDC}"/>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25" name="コンテンツ プレースホルダー 2">
              <a:extLst>
                <a:ext uri="{FF2B5EF4-FFF2-40B4-BE49-F238E27FC236}">
                  <a16:creationId xmlns:a16="http://schemas.microsoft.com/office/drawing/2014/main" id="{BCB13E91-E7D5-4903-AF70-D226DC9784AC}"/>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26" name="グループ化 25">
            <a:extLst>
              <a:ext uri="{FF2B5EF4-FFF2-40B4-BE49-F238E27FC236}">
                <a16:creationId xmlns:a16="http://schemas.microsoft.com/office/drawing/2014/main" id="{C2E9D92F-9D19-4300-90EE-41B468016E48}"/>
              </a:ext>
            </a:extLst>
          </p:cNvPr>
          <p:cNvGrpSpPr/>
          <p:nvPr/>
        </p:nvGrpSpPr>
        <p:grpSpPr>
          <a:xfrm>
            <a:off x="4644517" y="5483916"/>
            <a:ext cx="198178" cy="281733"/>
            <a:chOff x="4707498" y="1706457"/>
            <a:chExt cx="198178" cy="281733"/>
          </a:xfrm>
        </p:grpSpPr>
        <p:sp>
          <p:nvSpPr>
            <p:cNvPr id="27" name="円/楕円 75">
              <a:extLst>
                <a:ext uri="{FF2B5EF4-FFF2-40B4-BE49-F238E27FC236}">
                  <a16:creationId xmlns:a16="http://schemas.microsoft.com/office/drawing/2014/main" id="{E9298DD3-388C-4678-9AD6-B2656B1BFF31}"/>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28" name="コンテンツ プレースホルダー 2">
              <a:extLst>
                <a:ext uri="{FF2B5EF4-FFF2-40B4-BE49-F238E27FC236}">
                  <a16:creationId xmlns:a16="http://schemas.microsoft.com/office/drawing/2014/main" id="{9506F7A5-AE63-424C-99E8-402B1A5403D9}"/>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31" name="テキスト ボックス 30">
            <a:extLst>
              <a:ext uri="{FF2B5EF4-FFF2-40B4-BE49-F238E27FC236}">
                <a16:creationId xmlns:a16="http://schemas.microsoft.com/office/drawing/2014/main" id="{A809B179-850B-40EA-9C26-B52528453152}"/>
              </a:ext>
            </a:extLst>
          </p:cNvPr>
          <p:cNvSpPr txBox="1"/>
          <p:nvPr/>
        </p:nvSpPr>
        <p:spPr>
          <a:xfrm>
            <a:off x="5799686" y="7925107"/>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37</a:t>
            </a:r>
            <a:r>
              <a:rPr lang="ja-JP" altLang="en-US" sz="1200" dirty="0">
                <a:solidFill>
                  <a:srgbClr val="000000"/>
                </a:solidFill>
              </a:rPr>
              <a:t>ページへ</a:t>
            </a:r>
            <a:endParaRPr kumimoji="1" lang="ja-JP" altLang="en-US" sz="1200" dirty="0">
              <a:solidFill>
                <a:srgbClr val="000000"/>
              </a:solidFill>
            </a:endParaRPr>
          </a:p>
        </p:txBody>
      </p:sp>
      <p:sp>
        <p:nvSpPr>
          <p:cNvPr id="32" name="正方形/長方形 31">
            <a:extLst>
              <a:ext uri="{FF2B5EF4-FFF2-40B4-BE49-F238E27FC236}">
                <a16:creationId xmlns:a16="http://schemas.microsoft.com/office/drawing/2014/main" id="{7EBAB7DE-1153-4F04-B2C0-6CC4ED7FB0F1}"/>
              </a:ext>
            </a:extLst>
          </p:cNvPr>
          <p:cNvSpPr/>
          <p:nvPr/>
        </p:nvSpPr>
        <p:spPr>
          <a:xfrm>
            <a:off x="402160" y="2879293"/>
            <a:ext cx="692355" cy="37538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33" name="グループ化 32">
            <a:extLst>
              <a:ext uri="{FF2B5EF4-FFF2-40B4-BE49-F238E27FC236}">
                <a16:creationId xmlns:a16="http://schemas.microsoft.com/office/drawing/2014/main" id="{9C4E4335-841E-415B-9AD2-46B39B9BFBB8}"/>
              </a:ext>
            </a:extLst>
          </p:cNvPr>
          <p:cNvGrpSpPr/>
          <p:nvPr/>
        </p:nvGrpSpPr>
        <p:grpSpPr>
          <a:xfrm>
            <a:off x="124298" y="2879293"/>
            <a:ext cx="198178" cy="281733"/>
            <a:chOff x="4707498" y="1706457"/>
            <a:chExt cx="198178" cy="281733"/>
          </a:xfrm>
        </p:grpSpPr>
        <p:sp>
          <p:nvSpPr>
            <p:cNvPr id="34" name="円/楕円 52">
              <a:extLst>
                <a:ext uri="{FF2B5EF4-FFF2-40B4-BE49-F238E27FC236}">
                  <a16:creationId xmlns:a16="http://schemas.microsoft.com/office/drawing/2014/main" id="{B3879245-7F20-465D-AF37-6E54CEE0E4F7}"/>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5" name="コンテンツ プレースホルダー 2">
              <a:extLst>
                <a:ext uri="{FF2B5EF4-FFF2-40B4-BE49-F238E27FC236}">
                  <a16:creationId xmlns:a16="http://schemas.microsoft.com/office/drawing/2014/main" id="{66D578C9-0576-4E2E-8076-80FD26EA7DF0}"/>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36" name="図 35">
            <a:extLst>
              <a:ext uri="{FF2B5EF4-FFF2-40B4-BE49-F238E27FC236}">
                <a16:creationId xmlns:a16="http://schemas.microsoft.com/office/drawing/2014/main" id="{061CF6AE-3199-47A8-B2C3-AD1C785A8A3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74695" y="8471181"/>
            <a:ext cx="3604879" cy="452636"/>
          </a:xfrm>
          <a:prstGeom prst="rect">
            <a:avLst/>
          </a:prstGeom>
        </p:spPr>
      </p:pic>
      <p:sp>
        <p:nvSpPr>
          <p:cNvPr id="37" name="正方形/長方形 36">
            <a:extLst>
              <a:ext uri="{FF2B5EF4-FFF2-40B4-BE49-F238E27FC236}">
                <a16:creationId xmlns:a16="http://schemas.microsoft.com/office/drawing/2014/main" id="{16154235-2814-4E05-8D3C-245E80C2AA79}"/>
              </a:ext>
            </a:extLst>
          </p:cNvPr>
          <p:cNvSpPr/>
          <p:nvPr/>
        </p:nvSpPr>
        <p:spPr>
          <a:xfrm>
            <a:off x="455454" y="6733088"/>
            <a:ext cx="3723180" cy="164909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8" name="正方形/長方形 37">
            <a:extLst>
              <a:ext uri="{FF2B5EF4-FFF2-40B4-BE49-F238E27FC236}">
                <a16:creationId xmlns:a16="http://schemas.microsoft.com/office/drawing/2014/main" id="{B6919455-DEF4-47E7-A0C5-A1018FDDD40F}"/>
              </a:ext>
            </a:extLst>
          </p:cNvPr>
          <p:cNvSpPr/>
          <p:nvPr/>
        </p:nvSpPr>
        <p:spPr>
          <a:xfrm>
            <a:off x="3314635" y="8477038"/>
            <a:ext cx="602980" cy="13718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39" name="グループ化 38">
            <a:extLst>
              <a:ext uri="{FF2B5EF4-FFF2-40B4-BE49-F238E27FC236}">
                <a16:creationId xmlns:a16="http://schemas.microsoft.com/office/drawing/2014/main" id="{A46B5423-6691-41FB-B166-8F8FFBD14B9A}"/>
              </a:ext>
            </a:extLst>
          </p:cNvPr>
          <p:cNvGrpSpPr/>
          <p:nvPr/>
        </p:nvGrpSpPr>
        <p:grpSpPr>
          <a:xfrm>
            <a:off x="322912" y="6444325"/>
            <a:ext cx="198178" cy="281733"/>
            <a:chOff x="4707498" y="2767507"/>
            <a:chExt cx="198178" cy="281733"/>
          </a:xfrm>
        </p:grpSpPr>
        <p:sp>
          <p:nvSpPr>
            <p:cNvPr id="40" name="円/楕円 49">
              <a:extLst>
                <a:ext uri="{FF2B5EF4-FFF2-40B4-BE49-F238E27FC236}">
                  <a16:creationId xmlns:a16="http://schemas.microsoft.com/office/drawing/2014/main" id="{BEEBC5DF-F9B2-41D1-858D-535A40B7D562}"/>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1" name="コンテンツ プレースホルダー 2">
              <a:extLst>
                <a:ext uri="{FF2B5EF4-FFF2-40B4-BE49-F238E27FC236}">
                  <a16:creationId xmlns:a16="http://schemas.microsoft.com/office/drawing/2014/main" id="{46772081-9A6C-4B97-9EF5-CF016E534A9B}"/>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pic>
        <p:nvPicPr>
          <p:cNvPr id="42" name="図 41">
            <a:extLst>
              <a:ext uri="{FF2B5EF4-FFF2-40B4-BE49-F238E27FC236}">
                <a16:creationId xmlns:a16="http://schemas.microsoft.com/office/drawing/2014/main" id="{5557098A-C8C1-425B-B39F-892C946462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9752" y="5778301"/>
            <a:ext cx="909765" cy="123843"/>
          </a:xfrm>
          <a:prstGeom prst="rect">
            <a:avLst/>
          </a:prstGeom>
        </p:spPr>
      </p:pic>
      <p:grpSp>
        <p:nvGrpSpPr>
          <p:cNvPr id="49" name="グループ化 48">
            <a:extLst>
              <a:ext uri="{FF2B5EF4-FFF2-40B4-BE49-F238E27FC236}">
                <a16:creationId xmlns:a16="http://schemas.microsoft.com/office/drawing/2014/main" id="{9101BBCF-D265-413D-819D-C90C7EE34928}"/>
              </a:ext>
            </a:extLst>
          </p:cNvPr>
          <p:cNvGrpSpPr/>
          <p:nvPr/>
        </p:nvGrpSpPr>
        <p:grpSpPr>
          <a:xfrm>
            <a:off x="3043696" y="8398974"/>
            <a:ext cx="198178" cy="281733"/>
            <a:chOff x="4707498" y="2767507"/>
            <a:chExt cx="198178" cy="281733"/>
          </a:xfrm>
        </p:grpSpPr>
        <p:sp>
          <p:nvSpPr>
            <p:cNvPr id="50" name="円/楕円 39">
              <a:extLst>
                <a:ext uri="{FF2B5EF4-FFF2-40B4-BE49-F238E27FC236}">
                  <a16:creationId xmlns:a16="http://schemas.microsoft.com/office/drawing/2014/main" id="{DB0060AD-3C63-4D5C-8389-B99EDBE0EE5A}"/>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1" name="コンテンツ プレースホルダー 2">
              <a:extLst>
                <a:ext uri="{FF2B5EF4-FFF2-40B4-BE49-F238E27FC236}">
                  <a16:creationId xmlns:a16="http://schemas.microsoft.com/office/drawing/2014/main" id="{1BCAAC05-18A9-47E1-84E0-233E8C454BDF}"/>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sp>
        <p:nvSpPr>
          <p:cNvPr id="52" name="テキスト プレースホルダー 10">
            <a:extLst>
              <a:ext uri="{FF2B5EF4-FFF2-40B4-BE49-F238E27FC236}">
                <a16:creationId xmlns:a16="http://schemas.microsoft.com/office/drawing/2014/main" id="{CAF074AD-6518-4B89-BC88-799DAC57E3A5}"/>
              </a:ext>
            </a:extLst>
          </p:cNvPr>
          <p:cNvSpPr txBox="1">
            <a:spLocks/>
          </p:cNvSpPr>
          <p:nvPr/>
        </p:nvSpPr>
        <p:spPr>
          <a:xfrm>
            <a:off x="111102" y="0"/>
            <a:ext cx="6625475" cy="720000"/>
          </a:xfrm>
          <a:prstGeom prst="rect">
            <a:avLst/>
          </a:prstGeom>
        </p:spPr>
        <p:txBody>
          <a:bodyPr tIns="108000" anchor="ctr" anchorCtr="0">
            <a:normAutofit fontScale="85000" lnSpcReduction="20000"/>
          </a:bodyPr>
          <a:lstStyle>
            <a:lvl1pPr marL="0" indent="0" algn="l" defTabSz="484862" rtl="0" eaLnBrk="1" fontAlgn="base" hangingPunct="1">
              <a:spcBef>
                <a:spcPct val="20000"/>
              </a:spcBef>
              <a:spcAft>
                <a:spcPct val="0"/>
              </a:spcAft>
              <a:buFont typeface="+mj-lt"/>
              <a:buNone/>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2-5.</a:t>
            </a:r>
            <a:r>
              <a:rPr lang="ja-JP" altLang="en-US" dirty="0">
                <a:solidFill>
                  <a:srgbClr val="000000"/>
                </a:solidFill>
              </a:rPr>
              <a:t> 保護者等情報変更届出（</a:t>
            </a:r>
            <a:r>
              <a:rPr lang="en-US" altLang="ja-JP" dirty="0">
                <a:solidFill>
                  <a:srgbClr val="000000"/>
                </a:solidFill>
              </a:rPr>
              <a:t>7</a:t>
            </a:r>
            <a:r>
              <a:rPr lang="ja-JP" altLang="en-US" dirty="0">
                <a:solidFill>
                  <a:srgbClr val="000000"/>
                </a:solidFill>
              </a:rPr>
              <a:t>月）をする</a:t>
            </a:r>
          </a:p>
        </p:txBody>
      </p:sp>
      <p:sp>
        <p:nvSpPr>
          <p:cNvPr id="53" name="正方形/長方形 52">
            <a:extLst>
              <a:ext uri="{FF2B5EF4-FFF2-40B4-BE49-F238E27FC236}">
                <a16:creationId xmlns:a16="http://schemas.microsoft.com/office/drawing/2014/main" id="{5D41D6D0-59F3-4DC1-953E-7377906A01AE}"/>
              </a:ext>
            </a:extLst>
          </p:cNvPr>
          <p:cNvSpPr/>
          <p:nvPr/>
        </p:nvSpPr>
        <p:spPr>
          <a:xfrm>
            <a:off x="38579" y="846204"/>
            <a:ext cx="6780841" cy="11176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ページから</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ページにおいて、</a:t>
            </a:r>
            <a:r>
              <a:rPr lang="ja-JP" altLang="en-US"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令和６年</a:t>
            </a:r>
            <a:r>
              <a:rPr lang="en-US" altLang="ja-JP"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日以前に事実発生した保護者等の追加・削除を行い、かつ審査結果が認定だった</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場合に必要な、</a:t>
            </a:r>
            <a:r>
              <a:rPr lang="ja-JP" altLang="en-US"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月以降の認定の可否について審査するための作業</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月中旬ごろ、学校より入力の指示がありましたら、下記手順に従って届出を行ってください。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59A3C32D-D9B3-4FE6-AA96-6F309E689812}"/>
              </a:ext>
            </a:extLst>
          </p:cNvPr>
          <p:cNvSpPr txBox="1"/>
          <p:nvPr/>
        </p:nvSpPr>
        <p:spPr>
          <a:xfrm>
            <a:off x="1632981" y="6961397"/>
            <a:ext cx="656829" cy="184666"/>
          </a:xfrm>
          <a:prstGeom prst="rect">
            <a:avLst/>
          </a:prstGeom>
          <a:solidFill>
            <a:schemeClr val="bg1"/>
          </a:solidFill>
        </p:spPr>
        <p:txBody>
          <a:bodyPr wrap="square" rtlCol="0">
            <a:spAutoFit/>
          </a:bodyPr>
          <a:lstStyle/>
          <a:p>
            <a:r>
              <a:rPr lang="ja-JP" altLang="en-US" sz="600" dirty="0"/>
              <a:t>シエン　タロウ</a:t>
            </a:r>
            <a:endParaRPr kumimoji="1" lang="ja-JP" altLang="en-US" sz="600" dirty="0"/>
          </a:p>
        </p:txBody>
      </p:sp>
    </p:spTree>
    <p:extLst>
      <p:ext uri="{BB962C8B-B14F-4D97-AF65-F5344CB8AC3E}">
        <p14:creationId xmlns:p14="http://schemas.microsoft.com/office/powerpoint/2010/main" val="3642275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10">
            <a:extLst>
              <a:ext uri="{FF2B5EF4-FFF2-40B4-BE49-F238E27FC236}">
                <a16:creationId xmlns:a16="http://schemas.microsoft.com/office/drawing/2014/main" id="{797ADD24-2598-4711-9D17-F90217ECB0FA}"/>
              </a:ext>
            </a:extLst>
          </p:cNvPr>
          <p:cNvSpPr txBox="1">
            <a:spLocks/>
          </p:cNvSpPr>
          <p:nvPr/>
        </p:nvSpPr>
        <p:spPr>
          <a:xfrm>
            <a:off x="111102" y="0"/>
            <a:ext cx="6625475" cy="720000"/>
          </a:xfrm>
          <a:prstGeom prst="rect">
            <a:avLst/>
          </a:prstGeom>
        </p:spPr>
        <p:txBody>
          <a:bodyPr tIns="108000" anchor="ctr" anchorCtr="0">
            <a:normAutofit fontScale="85000" lnSpcReduction="20000"/>
          </a:bodyPr>
          <a:lstStyle>
            <a:lvl1pPr marL="0" indent="0" algn="l" defTabSz="484862" rtl="0" eaLnBrk="1" fontAlgn="base" hangingPunct="1">
              <a:spcBef>
                <a:spcPct val="20000"/>
              </a:spcBef>
              <a:spcAft>
                <a:spcPct val="0"/>
              </a:spcAft>
              <a:buFont typeface="+mj-lt"/>
              <a:buNone/>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2-5.</a:t>
            </a:r>
            <a:r>
              <a:rPr lang="ja-JP" altLang="en-US" dirty="0">
                <a:solidFill>
                  <a:srgbClr val="000000"/>
                </a:solidFill>
              </a:rPr>
              <a:t> 保護者等情報変更届出（</a:t>
            </a:r>
            <a:r>
              <a:rPr lang="en-US" altLang="ja-JP" dirty="0">
                <a:solidFill>
                  <a:srgbClr val="000000"/>
                </a:solidFill>
              </a:rPr>
              <a:t>7</a:t>
            </a:r>
            <a:r>
              <a:rPr lang="ja-JP" altLang="en-US" dirty="0">
                <a:solidFill>
                  <a:srgbClr val="000000"/>
                </a:solidFill>
              </a:rPr>
              <a:t>月）をする</a:t>
            </a:r>
          </a:p>
        </p:txBody>
      </p:sp>
      <p:sp>
        <p:nvSpPr>
          <p:cNvPr id="20" name="正方形/長方形 19">
            <a:extLst>
              <a:ext uri="{FF2B5EF4-FFF2-40B4-BE49-F238E27FC236}">
                <a16:creationId xmlns:a16="http://schemas.microsoft.com/office/drawing/2014/main" id="{105DAD19-EF3D-4C4C-821B-D0F62AC346EE}"/>
              </a:ext>
            </a:extLst>
          </p:cNvPr>
          <p:cNvSpPr/>
          <p:nvPr/>
        </p:nvSpPr>
        <p:spPr>
          <a:xfrm>
            <a:off x="194400" y="837931"/>
            <a:ext cx="6574314"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(1/8)</a:t>
            </a:r>
            <a:endPar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2" name="グループ化 81">
            <a:extLst>
              <a:ext uri="{FF2B5EF4-FFF2-40B4-BE49-F238E27FC236}">
                <a16:creationId xmlns:a16="http://schemas.microsoft.com/office/drawing/2014/main" id="{66A57D4E-9240-4A2C-9110-B3CA773F774E}"/>
              </a:ext>
            </a:extLst>
          </p:cNvPr>
          <p:cNvGrpSpPr/>
          <p:nvPr/>
        </p:nvGrpSpPr>
        <p:grpSpPr>
          <a:xfrm>
            <a:off x="127249" y="1374889"/>
            <a:ext cx="4486805" cy="3544421"/>
            <a:chOff x="504599" y="1323630"/>
            <a:chExt cx="4408770" cy="3195548"/>
          </a:xfrm>
        </p:grpSpPr>
        <p:pic>
          <p:nvPicPr>
            <p:cNvPr id="53" name="図 52">
              <a:extLst>
                <a:ext uri="{FF2B5EF4-FFF2-40B4-BE49-F238E27FC236}">
                  <a16:creationId xmlns:a16="http://schemas.microsoft.com/office/drawing/2014/main" id="{0E2D507E-4D7B-41F3-A625-52BEC19110A7}"/>
                </a:ext>
              </a:extLst>
            </p:cNvPr>
            <p:cNvPicPr>
              <a:picLocks noChangeAspect="1"/>
            </p:cNvPicPr>
            <p:nvPr/>
          </p:nvPicPr>
          <p:blipFill rotWithShape="1">
            <a:blip r:embed="rId2">
              <a:extLst>
                <a:ext uri="{28A0092B-C50C-407E-A947-70E740481C1C}">
                  <a14:useLocalDpi xmlns:a14="http://schemas.microsoft.com/office/drawing/2010/main" val="0"/>
                </a:ext>
              </a:extLst>
            </a:blip>
            <a:srcRect b="-802"/>
            <a:stretch/>
          </p:blipFill>
          <p:spPr>
            <a:xfrm>
              <a:off x="504599" y="1323630"/>
              <a:ext cx="4408770" cy="2912458"/>
            </a:xfrm>
            <a:prstGeom prst="rect">
              <a:avLst/>
            </a:prstGeom>
          </p:spPr>
        </p:pic>
        <p:pic>
          <p:nvPicPr>
            <p:cNvPr id="79" name="図 78">
              <a:extLst>
                <a:ext uri="{FF2B5EF4-FFF2-40B4-BE49-F238E27FC236}">
                  <a16:creationId xmlns:a16="http://schemas.microsoft.com/office/drawing/2014/main" id="{14CB2132-7557-44CD-8DEC-609D59BA5D34}"/>
                </a:ext>
              </a:extLst>
            </p:cNvPr>
            <p:cNvPicPr>
              <a:picLocks noChangeAspect="1"/>
            </p:cNvPicPr>
            <p:nvPr/>
          </p:nvPicPr>
          <p:blipFill>
            <a:blip r:embed="rId3"/>
            <a:stretch>
              <a:fillRect/>
            </a:stretch>
          </p:blipFill>
          <p:spPr>
            <a:xfrm>
              <a:off x="751023" y="4233356"/>
              <a:ext cx="1800680" cy="285822"/>
            </a:xfrm>
            <a:prstGeom prst="rect">
              <a:avLst/>
            </a:prstGeom>
          </p:spPr>
        </p:pic>
        <p:pic>
          <p:nvPicPr>
            <p:cNvPr id="80" name="図 79">
              <a:extLst>
                <a:ext uri="{FF2B5EF4-FFF2-40B4-BE49-F238E27FC236}">
                  <a16:creationId xmlns:a16="http://schemas.microsoft.com/office/drawing/2014/main" id="{A5D9DC5C-AC8A-42C4-AC78-768BBADAE398}"/>
                </a:ext>
              </a:extLst>
            </p:cNvPr>
            <p:cNvPicPr>
              <a:picLocks noChangeAspect="1"/>
            </p:cNvPicPr>
            <p:nvPr/>
          </p:nvPicPr>
          <p:blipFill>
            <a:blip r:embed="rId3"/>
            <a:stretch>
              <a:fillRect/>
            </a:stretch>
          </p:blipFill>
          <p:spPr>
            <a:xfrm>
              <a:off x="2605261" y="4227451"/>
              <a:ext cx="1737323" cy="275765"/>
            </a:xfrm>
            <a:prstGeom prst="rect">
              <a:avLst/>
            </a:prstGeom>
          </p:spPr>
        </p:pic>
      </p:grpSp>
      <p:sp>
        <p:nvSpPr>
          <p:cNvPr id="6" name="正方形/長方形 5">
            <a:extLst>
              <a:ext uri="{FF2B5EF4-FFF2-40B4-BE49-F238E27FC236}">
                <a16:creationId xmlns:a16="http://schemas.microsoft.com/office/drawing/2014/main" id="{156C54DC-B183-4884-B4FD-36F76C4D0BA4}"/>
              </a:ext>
            </a:extLst>
          </p:cNvPr>
          <p:cNvSpPr/>
          <p:nvPr/>
        </p:nvSpPr>
        <p:spPr>
          <a:xfrm>
            <a:off x="4555415" y="1456845"/>
            <a:ext cx="2189267" cy="3230425"/>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「保護者等の変動はありません」を選択します。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自己情報を提出する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個人番号を入力する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システム外で提出する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原則、自己情報の提出又は</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個人番号の入力をしてください。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28">
            <a:extLst>
              <a:ext uri="{FF2B5EF4-FFF2-40B4-BE49-F238E27FC236}">
                <a16:creationId xmlns:a16="http://schemas.microsoft.com/office/drawing/2014/main" id="{FAC98672-49D7-48D1-8838-AF7C226D5831}"/>
              </a:ext>
            </a:extLst>
          </p:cNvPr>
          <p:cNvSpPr/>
          <p:nvPr/>
        </p:nvSpPr>
        <p:spPr>
          <a:xfrm>
            <a:off x="4555415" y="1352489"/>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grpSp>
        <p:nvGrpSpPr>
          <p:cNvPr id="10" name="グループ化 9">
            <a:extLst>
              <a:ext uri="{FF2B5EF4-FFF2-40B4-BE49-F238E27FC236}">
                <a16:creationId xmlns:a16="http://schemas.microsoft.com/office/drawing/2014/main" id="{0A88E73D-F564-44C8-BBB5-2F313C9B82B2}"/>
              </a:ext>
            </a:extLst>
          </p:cNvPr>
          <p:cNvGrpSpPr/>
          <p:nvPr/>
        </p:nvGrpSpPr>
        <p:grpSpPr>
          <a:xfrm>
            <a:off x="4609950" y="1668086"/>
            <a:ext cx="198178" cy="281733"/>
            <a:chOff x="4707498" y="1706457"/>
            <a:chExt cx="198178" cy="281733"/>
          </a:xfrm>
        </p:grpSpPr>
        <p:sp>
          <p:nvSpPr>
            <p:cNvPr id="11" name="円/楕円 44">
              <a:extLst>
                <a:ext uri="{FF2B5EF4-FFF2-40B4-BE49-F238E27FC236}">
                  <a16:creationId xmlns:a16="http://schemas.microsoft.com/office/drawing/2014/main" id="{EA969347-E516-444D-B806-C420796CEB1A}"/>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 name="コンテンツ プレースホルダー 2">
              <a:extLst>
                <a:ext uri="{FF2B5EF4-FFF2-40B4-BE49-F238E27FC236}">
                  <a16:creationId xmlns:a16="http://schemas.microsoft.com/office/drawing/2014/main" id="{2D59C781-7636-4437-8038-C144F0E84C4F}"/>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54" name="正方形/長方形 53">
            <a:extLst>
              <a:ext uri="{FF2B5EF4-FFF2-40B4-BE49-F238E27FC236}">
                <a16:creationId xmlns:a16="http://schemas.microsoft.com/office/drawing/2014/main" id="{F67BFA07-375F-4DE7-B2BF-9D7AC6FC3A62}"/>
              </a:ext>
            </a:extLst>
          </p:cNvPr>
          <p:cNvSpPr/>
          <p:nvPr/>
        </p:nvSpPr>
        <p:spPr>
          <a:xfrm>
            <a:off x="336627" y="2895417"/>
            <a:ext cx="2004705" cy="26607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58" name="グループ化 57">
            <a:extLst>
              <a:ext uri="{FF2B5EF4-FFF2-40B4-BE49-F238E27FC236}">
                <a16:creationId xmlns:a16="http://schemas.microsoft.com/office/drawing/2014/main" id="{3DF286B1-A7C7-4CA2-9135-AE1BB667E7C4}"/>
              </a:ext>
            </a:extLst>
          </p:cNvPr>
          <p:cNvGrpSpPr/>
          <p:nvPr/>
        </p:nvGrpSpPr>
        <p:grpSpPr>
          <a:xfrm>
            <a:off x="261471" y="2587898"/>
            <a:ext cx="198178" cy="281733"/>
            <a:chOff x="4707498" y="1706457"/>
            <a:chExt cx="198178" cy="281733"/>
          </a:xfrm>
        </p:grpSpPr>
        <p:sp>
          <p:nvSpPr>
            <p:cNvPr id="59" name="円/楕円 56">
              <a:extLst>
                <a:ext uri="{FF2B5EF4-FFF2-40B4-BE49-F238E27FC236}">
                  <a16:creationId xmlns:a16="http://schemas.microsoft.com/office/drawing/2014/main" id="{ABBCF0D3-9958-4293-B3D3-32D4A1F9F89F}"/>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0" name="コンテンツ プレースホルダー 2">
              <a:extLst>
                <a:ext uri="{FF2B5EF4-FFF2-40B4-BE49-F238E27FC236}">
                  <a16:creationId xmlns:a16="http://schemas.microsoft.com/office/drawing/2014/main" id="{0AA65A53-EBF8-469C-BE5D-1048E5851FA8}"/>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92" name="グループ化 91">
            <a:extLst>
              <a:ext uri="{FF2B5EF4-FFF2-40B4-BE49-F238E27FC236}">
                <a16:creationId xmlns:a16="http://schemas.microsoft.com/office/drawing/2014/main" id="{5D64C280-8286-4FEA-8B35-D9B556CE0AAA}"/>
              </a:ext>
            </a:extLst>
          </p:cNvPr>
          <p:cNvGrpSpPr/>
          <p:nvPr/>
        </p:nvGrpSpPr>
        <p:grpSpPr>
          <a:xfrm>
            <a:off x="-24669" y="4200634"/>
            <a:ext cx="4470512" cy="5365986"/>
            <a:chOff x="44191" y="4670655"/>
            <a:chExt cx="4239966" cy="5314418"/>
          </a:xfrm>
        </p:grpSpPr>
        <p:pic>
          <p:nvPicPr>
            <p:cNvPr id="90" name="図 89">
              <a:extLst>
                <a:ext uri="{FF2B5EF4-FFF2-40B4-BE49-F238E27FC236}">
                  <a16:creationId xmlns:a16="http://schemas.microsoft.com/office/drawing/2014/main" id="{BB4418AF-009E-44A4-87B1-1AFE04E49C6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4191" y="6201198"/>
              <a:ext cx="4239966" cy="3783875"/>
            </a:xfrm>
            <a:prstGeom prst="rect">
              <a:avLst/>
            </a:prstGeom>
          </p:spPr>
        </p:pic>
        <p:pic>
          <p:nvPicPr>
            <p:cNvPr id="91" name="図 90">
              <a:extLst>
                <a:ext uri="{FF2B5EF4-FFF2-40B4-BE49-F238E27FC236}">
                  <a16:creationId xmlns:a16="http://schemas.microsoft.com/office/drawing/2014/main" id="{58E90FF8-D68C-48A1-9A95-E6B6DE03073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36924" y="4670655"/>
              <a:ext cx="4141470" cy="1530543"/>
            </a:xfrm>
            <a:prstGeom prst="rect">
              <a:avLst/>
            </a:prstGeom>
          </p:spPr>
        </p:pic>
      </p:grpSp>
      <p:sp>
        <p:nvSpPr>
          <p:cNvPr id="89" name="フローチャート: せん孔テープ 88">
            <a:extLst>
              <a:ext uri="{FF2B5EF4-FFF2-40B4-BE49-F238E27FC236}">
                <a16:creationId xmlns:a16="http://schemas.microsoft.com/office/drawing/2014/main" id="{621B847E-2DE2-4ECA-B1DC-D3DC4F453AC7}"/>
              </a:ext>
            </a:extLst>
          </p:cNvPr>
          <p:cNvSpPr/>
          <p:nvPr/>
        </p:nvSpPr>
        <p:spPr>
          <a:xfrm>
            <a:off x="154592" y="3794894"/>
            <a:ext cx="4121063" cy="668728"/>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 name="正方形/長方形 93">
            <a:extLst>
              <a:ext uri="{FF2B5EF4-FFF2-40B4-BE49-F238E27FC236}">
                <a16:creationId xmlns:a16="http://schemas.microsoft.com/office/drawing/2014/main" id="{9443DBDC-381C-4A04-A099-F6A0CC7D7BE5}"/>
              </a:ext>
            </a:extLst>
          </p:cNvPr>
          <p:cNvSpPr/>
          <p:nvPr/>
        </p:nvSpPr>
        <p:spPr>
          <a:xfrm>
            <a:off x="220392" y="4532025"/>
            <a:ext cx="4022205" cy="445957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95" name="グループ化 94">
            <a:extLst>
              <a:ext uri="{FF2B5EF4-FFF2-40B4-BE49-F238E27FC236}">
                <a16:creationId xmlns:a16="http://schemas.microsoft.com/office/drawing/2014/main" id="{F722609B-5AF9-4FF2-81DE-C86A4ED057DD}"/>
              </a:ext>
            </a:extLst>
          </p:cNvPr>
          <p:cNvGrpSpPr/>
          <p:nvPr/>
        </p:nvGrpSpPr>
        <p:grpSpPr>
          <a:xfrm>
            <a:off x="192029" y="4211986"/>
            <a:ext cx="198178" cy="281733"/>
            <a:chOff x="4707498" y="1706457"/>
            <a:chExt cx="198178" cy="281733"/>
          </a:xfrm>
        </p:grpSpPr>
        <p:sp>
          <p:nvSpPr>
            <p:cNvPr id="96" name="円/楕円 56">
              <a:extLst>
                <a:ext uri="{FF2B5EF4-FFF2-40B4-BE49-F238E27FC236}">
                  <a16:creationId xmlns:a16="http://schemas.microsoft.com/office/drawing/2014/main" id="{5FD09361-16C0-4CC3-999E-F735EB4BA2A1}"/>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7" name="コンテンツ プレースホルダー 2">
              <a:extLst>
                <a:ext uri="{FF2B5EF4-FFF2-40B4-BE49-F238E27FC236}">
                  <a16:creationId xmlns:a16="http://schemas.microsoft.com/office/drawing/2014/main" id="{0647C256-630C-46E9-AF0E-4274F1F356D4}"/>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grpSp>
        <p:nvGrpSpPr>
          <p:cNvPr id="98" name="グループ化 97">
            <a:extLst>
              <a:ext uri="{FF2B5EF4-FFF2-40B4-BE49-F238E27FC236}">
                <a16:creationId xmlns:a16="http://schemas.microsoft.com/office/drawing/2014/main" id="{568A251B-8837-4AC6-BEB6-26C146F7979F}"/>
              </a:ext>
            </a:extLst>
          </p:cNvPr>
          <p:cNvGrpSpPr/>
          <p:nvPr/>
        </p:nvGrpSpPr>
        <p:grpSpPr>
          <a:xfrm>
            <a:off x="4609950" y="2375204"/>
            <a:ext cx="198178" cy="281733"/>
            <a:chOff x="4707498" y="1706457"/>
            <a:chExt cx="198178" cy="281733"/>
          </a:xfrm>
        </p:grpSpPr>
        <p:sp>
          <p:nvSpPr>
            <p:cNvPr id="99" name="円/楕円 56">
              <a:extLst>
                <a:ext uri="{FF2B5EF4-FFF2-40B4-BE49-F238E27FC236}">
                  <a16:creationId xmlns:a16="http://schemas.microsoft.com/office/drawing/2014/main" id="{C9F1D905-9721-43D9-B973-250DA9401E0F}"/>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00" name="コンテンツ プレースホルダー 2">
              <a:extLst>
                <a:ext uri="{FF2B5EF4-FFF2-40B4-BE49-F238E27FC236}">
                  <a16:creationId xmlns:a16="http://schemas.microsoft.com/office/drawing/2014/main" id="{3879D661-E14F-4F75-844F-B67C7114729F}"/>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sp>
        <p:nvSpPr>
          <p:cNvPr id="101" name="右矢印 135">
            <a:extLst>
              <a:ext uri="{FF2B5EF4-FFF2-40B4-BE49-F238E27FC236}">
                <a16:creationId xmlns:a16="http://schemas.microsoft.com/office/drawing/2014/main" id="{DEA9C0D0-D46A-4520-89F2-D4E535F2A8F9}"/>
              </a:ext>
            </a:extLst>
          </p:cNvPr>
          <p:cNvSpPr/>
          <p:nvPr/>
        </p:nvSpPr>
        <p:spPr>
          <a:xfrm>
            <a:off x="4961531" y="2822578"/>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 name="テキスト ボックス 101">
            <a:extLst>
              <a:ext uri="{FF2B5EF4-FFF2-40B4-BE49-F238E27FC236}">
                <a16:creationId xmlns:a16="http://schemas.microsoft.com/office/drawing/2014/main" id="{DC8BA488-11D6-45EF-AFDD-441B62109F82}"/>
              </a:ext>
            </a:extLst>
          </p:cNvPr>
          <p:cNvSpPr txBox="1"/>
          <p:nvPr/>
        </p:nvSpPr>
        <p:spPr>
          <a:xfrm>
            <a:off x="5194958" y="2756917"/>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28</a:t>
            </a:r>
            <a:r>
              <a:rPr lang="ja-JP" altLang="en-US" sz="1200" dirty="0">
                <a:solidFill>
                  <a:srgbClr val="000000"/>
                </a:solidFill>
              </a:rPr>
              <a:t>ページへ</a:t>
            </a:r>
            <a:endParaRPr kumimoji="1" lang="ja-JP" altLang="en-US" sz="1200" dirty="0">
              <a:solidFill>
                <a:srgbClr val="000000"/>
              </a:solidFill>
            </a:endParaRPr>
          </a:p>
        </p:txBody>
      </p:sp>
      <p:sp>
        <p:nvSpPr>
          <p:cNvPr id="103" name="右矢印 135">
            <a:extLst>
              <a:ext uri="{FF2B5EF4-FFF2-40B4-BE49-F238E27FC236}">
                <a16:creationId xmlns:a16="http://schemas.microsoft.com/office/drawing/2014/main" id="{34436648-7222-4743-B2BA-3B9E5CA42111}"/>
              </a:ext>
            </a:extLst>
          </p:cNvPr>
          <p:cNvSpPr/>
          <p:nvPr/>
        </p:nvSpPr>
        <p:spPr>
          <a:xfrm>
            <a:off x="4961531" y="3384803"/>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 name="テキスト ボックス 103">
            <a:extLst>
              <a:ext uri="{FF2B5EF4-FFF2-40B4-BE49-F238E27FC236}">
                <a16:creationId xmlns:a16="http://schemas.microsoft.com/office/drawing/2014/main" id="{5EE197E5-939E-4891-B2F9-3E9F3A84472A}"/>
              </a:ext>
            </a:extLst>
          </p:cNvPr>
          <p:cNvSpPr txBox="1"/>
          <p:nvPr/>
        </p:nvSpPr>
        <p:spPr>
          <a:xfrm>
            <a:off x="5194958" y="3319142"/>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33</a:t>
            </a:r>
            <a:r>
              <a:rPr lang="ja-JP" altLang="en-US" sz="1200" dirty="0">
                <a:solidFill>
                  <a:srgbClr val="000000"/>
                </a:solidFill>
              </a:rPr>
              <a:t>ページへ</a:t>
            </a:r>
            <a:endParaRPr kumimoji="1" lang="ja-JP" altLang="en-US" sz="1200" dirty="0">
              <a:solidFill>
                <a:srgbClr val="000000"/>
              </a:solidFill>
            </a:endParaRPr>
          </a:p>
        </p:txBody>
      </p:sp>
      <p:sp>
        <p:nvSpPr>
          <p:cNvPr id="105" name="右矢印 135">
            <a:extLst>
              <a:ext uri="{FF2B5EF4-FFF2-40B4-BE49-F238E27FC236}">
                <a16:creationId xmlns:a16="http://schemas.microsoft.com/office/drawing/2014/main" id="{3676F844-4C69-4A3A-960A-2A792F425B88}"/>
              </a:ext>
            </a:extLst>
          </p:cNvPr>
          <p:cNvSpPr/>
          <p:nvPr/>
        </p:nvSpPr>
        <p:spPr>
          <a:xfrm>
            <a:off x="4961531" y="3912825"/>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 name="テキスト ボックス 105">
            <a:extLst>
              <a:ext uri="{FF2B5EF4-FFF2-40B4-BE49-F238E27FC236}">
                <a16:creationId xmlns:a16="http://schemas.microsoft.com/office/drawing/2014/main" id="{F858A380-B5E0-4B97-BF07-AC4C66A5F990}"/>
              </a:ext>
            </a:extLst>
          </p:cNvPr>
          <p:cNvSpPr txBox="1"/>
          <p:nvPr/>
        </p:nvSpPr>
        <p:spPr>
          <a:xfrm>
            <a:off x="5194958" y="3847164"/>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34</a:t>
            </a:r>
            <a:r>
              <a:rPr lang="ja-JP" altLang="en-US" sz="1200" dirty="0">
                <a:solidFill>
                  <a:srgbClr val="000000"/>
                </a:solidFill>
              </a:rPr>
              <a:t>ページへ</a:t>
            </a:r>
            <a:endParaRPr kumimoji="1" lang="ja-JP" altLang="en-US" sz="1200" dirty="0">
              <a:solidFill>
                <a:srgbClr val="000000"/>
              </a:solidFill>
            </a:endParaRPr>
          </a:p>
        </p:txBody>
      </p:sp>
    </p:spTree>
    <p:extLst>
      <p:ext uri="{BB962C8B-B14F-4D97-AF65-F5344CB8AC3E}">
        <p14:creationId xmlns:p14="http://schemas.microsoft.com/office/powerpoint/2010/main" val="1200047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DF6D958-7527-4AA4-8961-77ADF9681B53}"/>
              </a:ext>
            </a:extLst>
          </p:cNvPr>
          <p:cNvSpPr>
            <a:spLocks noGrp="1"/>
          </p:cNvSpPr>
          <p:nvPr>
            <p:ph idx="1"/>
          </p:nvPr>
        </p:nvSpPr>
        <p:spPr>
          <a:xfrm>
            <a:off x="327789" y="914400"/>
            <a:ext cx="6192102" cy="1569720"/>
          </a:xfrm>
        </p:spPr>
        <p:txBody>
          <a:bodyPr/>
          <a:lstStyle/>
          <a:p>
            <a:pPr marL="342900" indent="-342900">
              <a:buFont typeface="Wingdings" panose="05000000000000000000" pitchFamily="2" charset="2"/>
              <a:buChar char="u"/>
            </a:pPr>
            <a:r>
              <a:rPr kumimoji="1" lang="ja-JP" altLang="en-US" dirty="0"/>
              <a:t>基本的には、システム外での提出物はありません。</a:t>
            </a:r>
            <a:endParaRPr kumimoji="1" lang="en-US" altLang="ja-JP" dirty="0"/>
          </a:p>
          <a:p>
            <a:pPr marL="342900" indent="-342900">
              <a:buFont typeface="Wingdings" panose="05000000000000000000" pitchFamily="2" charset="2"/>
              <a:buChar char="u"/>
            </a:pPr>
            <a:endParaRPr lang="en-US" altLang="ja-JP" dirty="0"/>
          </a:p>
          <a:p>
            <a:pPr indent="266700"/>
            <a:r>
              <a:rPr kumimoji="1" lang="ja-JP" altLang="en-US" u="sng" dirty="0"/>
              <a:t>ただし、</a:t>
            </a:r>
            <a:r>
              <a:rPr lang="ja-JP" altLang="en-US" u="sng" dirty="0"/>
              <a:t>収入状況の提出方法を「システム外で提出する」を選択した方</a:t>
            </a:r>
            <a:r>
              <a:rPr kumimoji="1" lang="ja-JP" altLang="en-US" u="sng" dirty="0"/>
              <a:t>は、学校事務室まで</a:t>
            </a:r>
            <a:r>
              <a:rPr lang="ja-JP" altLang="en-US" u="sng" dirty="0"/>
              <a:t>生活保護受給証明書等、必要書類を</a:t>
            </a:r>
            <a:r>
              <a:rPr kumimoji="1" lang="ja-JP" altLang="en-US" u="sng" dirty="0"/>
              <a:t>書類を提出してください。</a:t>
            </a:r>
            <a:endParaRPr lang="en-US" altLang="ja-JP" u="sng" dirty="0"/>
          </a:p>
          <a:p>
            <a:endParaRPr lang="en-US" altLang="ja-JP" dirty="0"/>
          </a:p>
        </p:txBody>
      </p:sp>
      <p:sp>
        <p:nvSpPr>
          <p:cNvPr id="5" name="テキスト プレースホルダー 10">
            <a:extLst>
              <a:ext uri="{FF2B5EF4-FFF2-40B4-BE49-F238E27FC236}">
                <a16:creationId xmlns:a16="http://schemas.microsoft.com/office/drawing/2014/main" id="{77AE698B-F7F1-4EAF-BC3C-22DDA80A1220}"/>
              </a:ext>
            </a:extLst>
          </p:cNvPr>
          <p:cNvSpPr>
            <a:spLocks noGrp="1"/>
          </p:cNvSpPr>
          <p:nvPr>
            <p:ph type="body" sz="quarter" idx="10"/>
          </p:nvPr>
        </p:nvSpPr>
        <p:spPr>
          <a:xfrm>
            <a:off x="119207" y="4192"/>
            <a:ext cx="6625475" cy="720000"/>
          </a:xfrm>
        </p:spPr>
        <p:txBody>
          <a:bodyPr>
            <a:normAutofit/>
          </a:bodyPr>
          <a:lstStyle/>
          <a:p>
            <a:r>
              <a:rPr lang="en-US" altLang="ja-JP" dirty="0">
                <a:solidFill>
                  <a:srgbClr val="000000"/>
                </a:solidFill>
              </a:rPr>
              <a:t>3.</a:t>
            </a:r>
            <a:r>
              <a:rPr lang="ja-JP" altLang="en-US" dirty="0">
                <a:solidFill>
                  <a:srgbClr val="000000"/>
                </a:solidFill>
              </a:rPr>
              <a:t> 提出物について </a:t>
            </a:r>
          </a:p>
        </p:txBody>
      </p:sp>
      <p:sp>
        <p:nvSpPr>
          <p:cNvPr id="6" name="フローチャート: 代替処理 5">
            <a:extLst>
              <a:ext uri="{FF2B5EF4-FFF2-40B4-BE49-F238E27FC236}">
                <a16:creationId xmlns:a16="http://schemas.microsoft.com/office/drawing/2014/main" id="{EF8779D7-9BB1-4F98-87F1-EC9A7152FB8B}"/>
              </a:ext>
            </a:extLst>
          </p:cNvPr>
          <p:cNvSpPr/>
          <p:nvPr/>
        </p:nvSpPr>
        <p:spPr>
          <a:xfrm>
            <a:off x="784860" y="3083560"/>
            <a:ext cx="5288280" cy="1363980"/>
          </a:xfrm>
          <a:prstGeom prst="flowChartAlternateProcess">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t>提出方法や締め切りは、</a:t>
            </a:r>
            <a:endParaRPr lang="en-US" altLang="ja-JP" dirty="0"/>
          </a:p>
          <a:p>
            <a:pPr algn="ctr"/>
            <a:r>
              <a:rPr lang="ja-JP" altLang="en-US" dirty="0"/>
              <a:t>学校事務室の指示に従ってください</a:t>
            </a:r>
            <a:endParaRPr lang="en-US" altLang="ja-JP" dirty="0"/>
          </a:p>
        </p:txBody>
      </p:sp>
    </p:spTree>
    <p:extLst>
      <p:ext uri="{BB962C8B-B14F-4D97-AF65-F5344CB8AC3E}">
        <p14:creationId xmlns:p14="http://schemas.microsoft.com/office/powerpoint/2010/main" val="143602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6439E98-9D64-4E44-9574-6C5B43A0E299}"/>
              </a:ext>
            </a:extLst>
          </p:cNvPr>
          <p:cNvSpPr>
            <a:spLocks noGrp="1"/>
          </p:cNvSpPr>
          <p:nvPr>
            <p:ph type="body" sz="quarter" idx="10"/>
          </p:nvPr>
        </p:nvSpPr>
        <p:spPr/>
        <p:txBody>
          <a:bodyPr/>
          <a:lstStyle/>
          <a:p>
            <a:r>
              <a:rPr lang="en-US" altLang="ja-JP" dirty="0"/>
              <a:t>4.</a:t>
            </a:r>
            <a:r>
              <a:rPr lang="ja-JP" altLang="en-US" dirty="0"/>
              <a:t> システムに関する</a:t>
            </a:r>
            <a:r>
              <a:rPr kumimoji="1" lang="ja-JP" altLang="en-US" dirty="0"/>
              <a:t>お問合せについて</a:t>
            </a:r>
          </a:p>
        </p:txBody>
      </p:sp>
      <p:pic>
        <p:nvPicPr>
          <p:cNvPr id="4" name="図 3">
            <a:extLst>
              <a:ext uri="{FF2B5EF4-FFF2-40B4-BE49-F238E27FC236}">
                <a16:creationId xmlns:a16="http://schemas.microsoft.com/office/drawing/2014/main" id="{AADA0D67-899E-466B-BB84-D480FCA54A3D}"/>
              </a:ext>
            </a:extLst>
          </p:cNvPr>
          <p:cNvPicPr/>
          <p:nvPr/>
        </p:nvPicPr>
        <p:blipFill rotWithShape="1">
          <a:blip r:embed="rId2"/>
          <a:srcRect l="45224" t="3599" r="17623" b="81191"/>
          <a:stretch/>
        </p:blipFill>
        <p:spPr bwMode="auto">
          <a:xfrm>
            <a:off x="544428" y="1891540"/>
            <a:ext cx="5769144" cy="1406031"/>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2" name="正方形/長方形 11">
            <a:extLst>
              <a:ext uri="{FF2B5EF4-FFF2-40B4-BE49-F238E27FC236}">
                <a16:creationId xmlns:a16="http://schemas.microsoft.com/office/drawing/2014/main" id="{0472B642-21A8-409E-9744-DFDC9937288B}"/>
              </a:ext>
            </a:extLst>
          </p:cNvPr>
          <p:cNvSpPr/>
          <p:nvPr/>
        </p:nvSpPr>
        <p:spPr>
          <a:xfrm>
            <a:off x="1568275" y="2762967"/>
            <a:ext cx="260525" cy="95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a:extLst>
              <a:ext uri="{FF2B5EF4-FFF2-40B4-BE49-F238E27FC236}">
                <a16:creationId xmlns:a16="http://schemas.microsoft.com/office/drawing/2014/main" id="{5FDF4E5E-19DA-4375-A152-D68308160E12}"/>
              </a:ext>
            </a:extLst>
          </p:cNvPr>
          <p:cNvSpPr/>
          <p:nvPr/>
        </p:nvSpPr>
        <p:spPr>
          <a:xfrm>
            <a:off x="2930350" y="2762967"/>
            <a:ext cx="475790" cy="95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a:extLst>
              <a:ext uri="{FF2B5EF4-FFF2-40B4-BE49-F238E27FC236}">
                <a16:creationId xmlns:a16="http://schemas.microsoft.com/office/drawing/2014/main" id="{90636656-5D8A-461B-9135-5236D10610AC}"/>
              </a:ext>
            </a:extLst>
          </p:cNvPr>
          <p:cNvSpPr/>
          <p:nvPr/>
        </p:nvSpPr>
        <p:spPr>
          <a:xfrm>
            <a:off x="4041671" y="2762967"/>
            <a:ext cx="928473" cy="95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コンテンツ プレースホルダー 15">
            <a:extLst>
              <a:ext uri="{FF2B5EF4-FFF2-40B4-BE49-F238E27FC236}">
                <a16:creationId xmlns:a16="http://schemas.microsoft.com/office/drawing/2014/main" id="{191CD889-15F0-459E-A3AA-2698B457D630}"/>
              </a:ext>
            </a:extLst>
          </p:cNvPr>
          <p:cNvSpPr>
            <a:spLocks noGrp="1"/>
          </p:cNvSpPr>
          <p:nvPr>
            <p:ph idx="1"/>
          </p:nvPr>
        </p:nvSpPr>
        <p:spPr>
          <a:xfrm>
            <a:off x="0" y="1014008"/>
            <a:ext cx="6192102" cy="720000"/>
          </a:xfrm>
        </p:spPr>
        <p:txBody>
          <a:bodyPr/>
          <a:lstStyle/>
          <a:p>
            <a:r>
              <a:rPr lang="en-US" altLang="ja-JP" dirty="0"/>
              <a:t>(</a:t>
            </a:r>
            <a:r>
              <a:rPr lang="ja-JP" altLang="en-US" dirty="0"/>
              <a:t>１</a:t>
            </a:r>
            <a:r>
              <a:rPr lang="en-US" altLang="ja-JP" dirty="0"/>
              <a:t>)</a:t>
            </a:r>
            <a:r>
              <a:rPr lang="ja-JP" altLang="en-US" dirty="0"/>
              <a:t> 基本的な操作方法や質問については、</a:t>
            </a:r>
            <a:endParaRPr lang="en-US" altLang="ja-JP" dirty="0"/>
          </a:p>
          <a:p>
            <a:r>
              <a:rPr lang="ja-JP" altLang="en-US" dirty="0"/>
              <a:t>　　　</a:t>
            </a:r>
            <a:r>
              <a:rPr lang="ja-JP" altLang="en-US" b="1" u="sng" dirty="0"/>
              <a:t>チャットボット</a:t>
            </a:r>
            <a:r>
              <a:rPr lang="ja-JP" altLang="en-US" dirty="0"/>
              <a:t>又は</a:t>
            </a:r>
            <a:r>
              <a:rPr lang="en-US" altLang="ja-JP" b="1" u="sng" dirty="0"/>
              <a:t>FAQ</a:t>
            </a:r>
            <a:r>
              <a:rPr lang="ja-JP" altLang="en-US" dirty="0"/>
              <a:t>をご活用ください。</a:t>
            </a:r>
          </a:p>
        </p:txBody>
      </p:sp>
      <p:sp>
        <p:nvSpPr>
          <p:cNvPr id="17" name="四角形: 角を丸くする 16">
            <a:extLst>
              <a:ext uri="{FF2B5EF4-FFF2-40B4-BE49-F238E27FC236}">
                <a16:creationId xmlns:a16="http://schemas.microsoft.com/office/drawing/2014/main" id="{4ADD3C39-B583-44C4-8504-3AACD8353B07}"/>
              </a:ext>
            </a:extLst>
          </p:cNvPr>
          <p:cNvSpPr/>
          <p:nvPr/>
        </p:nvSpPr>
        <p:spPr>
          <a:xfrm>
            <a:off x="1688592" y="2300479"/>
            <a:ext cx="1188720" cy="298704"/>
          </a:xfrm>
          <a:prstGeom prst="roundRect">
            <a:avLst/>
          </a:prstGeom>
          <a:noFill/>
          <a:ln w="57150">
            <a:solidFill>
              <a:srgbClr val="FFFF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四角形: 角を丸くする 17">
            <a:extLst>
              <a:ext uri="{FF2B5EF4-FFF2-40B4-BE49-F238E27FC236}">
                <a16:creationId xmlns:a16="http://schemas.microsoft.com/office/drawing/2014/main" id="{C3756379-E4DD-4184-9C5E-B9691E7A4AB0}"/>
              </a:ext>
            </a:extLst>
          </p:cNvPr>
          <p:cNvSpPr/>
          <p:nvPr/>
        </p:nvSpPr>
        <p:spPr>
          <a:xfrm>
            <a:off x="3517392" y="2300479"/>
            <a:ext cx="579120" cy="298704"/>
          </a:xfrm>
          <a:prstGeom prst="roundRect">
            <a:avLst/>
          </a:prstGeom>
          <a:noFill/>
          <a:ln w="57150">
            <a:solidFill>
              <a:srgbClr val="FFFF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吹き出し: 四角形 19">
            <a:extLst>
              <a:ext uri="{FF2B5EF4-FFF2-40B4-BE49-F238E27FC236}">
                <a16:creationId xmlns:a16="http://schemas.microsoft.com/office/drawing/2014/main" id="{85F4327C-38EA-4B48-BC75-D81AB72324AD}"/>
              </a:ext>
            </a:extLst>
          </p:cNvPr>
          <p:cNvSpPr/>
          <p:nvPr/>
        </p:nvSpPr>
        <p:spPr>
          <a:xfrm>
            <a:off x="1080469" y="3048848"/>
            <a:ext cx="2260139" cy="1162554"/>
          </a:xfrm>
          <a:prstGeom prst="wedgeRectCallout">
            <a:avLst>
              <a:gd name="adj1" fmla="val 12028"/>
              <a:gd name="adj2" fmla="val -93902"/>
            </a:avLst>
          </a:prstGeom>
          <a:solidFill>
            <a:schemeClr val="bg1"/>
          </a:solidFill>
          <a:ln>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tx1"/>
                </a:solidFill>
                <a:latin typeface="Meiryo UI" panose="020B0604030504040204" pitchFamily="50" charset="-128"/>
                <a:ea typeface="Meiryo UI" panose="020B0604030504040204" pitchFamily="50" charset="-128"/>
              </a:rPr>
              <a:t>問合せ自動応答システム（チャットボット）</a:t>
            </a:r>
            <a:r>
              <a:rPr kumimoji="1" lang="ja-JP" altLang="en-US" sz="1600" dirty="0">
                <a:solidFill>
                  <a:schemeClr val="tx1"/>
                </a:solidFill>
                <a:latin typeface="Meiryo UI" panose="020B0604030504040204" pitchFamily="50" charset="-128"/>
                <a:ea typeface="Meiryo UI" panose="020B0604030504040204" pitchFamily="50" charset="-128"/>
              </a:rPr>
              <a:t>が起動します。</a:t>
            </a:r>
          </a:p>
        </p:txBody>
      </p:sp>
      <p:sp>
        <p:nvSpPr>
          <p:cNvPr id="21" name="吹き出し: 四角形 20">
            <a:extLst>
              <a:ext uri="{FF2B5EF4-FFF2-40B4-BE49-F238E27FC236}">
                <a16:creationId xmlns:a16="http://schemas.microsoft.com/office/drawing/2014/main" id="{B3435D54-19B6-4B5D-8652-A3F815AC610E}"/>
              </a:ext>
            </a:extLst>
          </p:cNvPr>
          <p:cNvSpPr/>
          <p:nvPr/>
        </p:nvSpPr>
        <p:spPr>
          <a:xfrm>
            <a:off x="3517392" y="3055733"/>
            <a:ext cx="2260139" cy="1182065"/>
          </a:xfrm>
          <a:prstGeom prst="wedgeRectCallout">
            <a:avLst>
              <a:gd name="adj1" fmla="val -30375"/>
              <a:gd name="adj2" fmla="val -98490"/>
            </a:avLst>
          </a:prstGeom>
          <a:solidFill>
            <a:schemeClr val="bg1"/>
          </a:solidFill>
          <a:ln>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600" dirty="0">
                <a:solidFill>
                  <a:schemeClr val="tx1"/>
                </a:solidFill>
                <a:latin typeface="Meiryo UI" panose="020B0604030504040204" pitchFamily="50" charset="-128"/>
                <a:ea typeface="Meiryo UI" panose="020B0604030504040204" pitchFamily="50" charset="-128"/>
              </a:rPr>
              <a:t>FAQ</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PDF</a:t>
            </a:r>
            <a:r>
              <a:rPr lang="ja-JP" altLang="en-US" sz="1600" dirty="0">
                <a:solidFill>
                  <a:schemeClr val="tx1"/>
                </a:solidFill>
                <a:latin typeface="Meiryo UI" panose="020B0604030504040204" pitchFamily="50" charset="-128"/>
                <a:ea typeface="Meiryo UI" panose="020B0604030504040204" pitchFamily="50" charset="-128"/>
              </a:rPr>
              <a:t>）が</a:t>
            </a:r>
            <a:endParaRPr lang="en-US" altLang="ja-JP" sz="1600" dirty="0">
              <a:solidFill>
                <a:schemeClr val="tx1"/>
              </a:solidFill>
              <a:latin typeface="Meiryo UI" panose="020B0604030504040204" pitchFamily="50" charset="-128"/>
              <a:ea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rPr>
              <a:t>ダウンロードできます。</a:t>
            </a:r>
            <a:endParaRPr kumimoji="1" lang="ja-JP" altLang="en-US" sz="1600" dirty="0"/>
          </a:p>
        </p:txBody>
      </p:sp>
      <p:sp>
        <p:nvSpPr>
          <p:cNvPr id="22" name="コンテンツ プレースホルダー 15">
            <a:extLst>
              <a:ext uri="{FF2B5EF4-FFF2-40B4-BE49-F238E27FC236}">
                <a16:creationId xmlns:a16="http://schemas.microsoft.com/office/drawing/2014/main" id="{3810268D-7090-4F29-9A32-C6BF44472FAD}"/>
              </a:ext>
            </a:extLst>
          </p:cNvPr>
          <p:cNvSpPr txBox="1">
            <a:spLocks/>
          </p:cNvSpPr>
          <p:nvPr/>
        </p:nvSpPr>
        <p:spPr>
          <a:xfrm>
            <a:off x="36743" y="4469804"/>
            <a:ext cx="6738793" cy="720000"/>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r>
              <a:rPr lang="en-US" altLang="ja-JP" dirty="0"/>
              <a:t>(</a:t>
            </a:r>
            <a:r>
              <a:rPr lang="ja-JP" altLang="en-US" dirty="0"/>
              <a:t>２</a:t>
            </a:r>
            <a:r>
              <a:rPr lang="en-US" altLang="ja-JP" dirty="0"/>
              <a:t>)</a:t>
            </a:r>
            <a:r>
              <a:rPr lang="ja-JP" altLang="en-US" dirty="0"/>
              <a:t>チャットボットで問題が解決しない場合、</a:t>
            </a:r>
            <a:r>
              <a:rPr lang="ja-JP" altLang="en-US" b="1" u="sng" dirty="0"/>
              <a:t>文部科学省</a:t>
            </a:r>
            <a:endParaRPr lang="en-US" altLang="ja-JP" b="1" u="sng" dirty="0"/>
          </a:p>
          <a:p>
            <a:r>
              <a:rPr lang="ja-JP" altLang="en-US" dirty="0"/>
              <a:t>　　　</a:t>
            </a:r>
            <a:r>
              <a:rPr lang="ja-JP" altLang="en-US" b="1" u="sng" dirty="0"/>
              <a:t>ヘルプデスク</a:t>
            </a:r>
            <a:r>
              <a:rPr lang="ja-JP" altLang="en-US" dirty="0"/>
              <a:t>にメールで問い合わせることができます。</a:t>
            </a:r>
          </a:p>
        </p:txBody>
      </p:sp>
      <p:pic>
        <p:nvPicPr>
          <p:cNvPr id="24" name="図 23">
            <a:extLst>
              <a:ext uri="{FF2B5EF4-FFF2-40B4-BE49-F238E27FC236}">
                <a16:creationId xmlns:a16="http://schemas.microsoft.com/office/drawing/2014/main" id="{F2AF779E-202E-4A46-9952-4D3454E2524F}"/>
              </a:ext>
            </a:extLst>
          </p:cNvPr>
          <p:cNvPicPr>
            <a:picLocks noChangeAspect="1"/>
          </p:cNvPicPr>
          <p:nvPr/>
        </p:nvPicPr>
        <p:blipFill rotWithShape="1">
          <a:blip r:embed="rId3"/>
          <a:srcRect l="37501" t="56044" r="32833" b="18297"/>
          <a:stretch/>
        </p:blipFill>
        <p:spPr>
          <a:xfrm>
            <a:off x="3336338" y="5252369"/>
            <a:ext cx="2980601" cy="1611236"/>
          </a:xfrm>
          <a:prstGeom prst="rect">
            <a:avLst/>
          </a:prstGeom>
        </p:spPr>
      </p:pic>
      <p:pic>
        <p:nvPicPr>
          <p:cNvPr id="26" name="図 25">
            <a:extLst>
              <a:ext uri="{FF2B5EF4-FFF2-40B4-BE49-F238E27FC236}">
                <a16:creationId xmlns:a16="http://schemas.microsoft.com/office/drawing/2014/main" id="{DF9E93E2-F9DE-4C39-B1A7-D3B9E76D3C5B}"/>
              </a:ext>
            </a:extLst>
          </p:cNvPr>
          <p:cNvPicPr>
            <a:picLocks noChangeAspect="1"/>
          </p:cNvPicPr>
          <p:nvPr/>
        </p:nvPicPr>
        <p:blipFill rotWithShape="1">
          <a:blip r:embed="rId4"/>
          <a:srcRect l="37247" t="39200" r="32298" b="21120"/>
          <a:stretch/>
        </p:blipFill>
        <p:spPr>
          <a:xfrm>
            <a:off x="3340608" y="6802645"/>
            <a:ext cx="2976331" cy="2423630"/>
          </a:xfrm>
          <a:prstGeom prst="rect">
            <a:avLst/>
          </a:prstGeom>
        </p:spPr>
      </p:pic>
      <p:sp>
        <p:nvSpPr>
          <p:cNvPr id="27" name="四角形: 角を丸くする 26">
            <a:extLst>
              <a:ext uri="{FF2B5EF4-FFF2-40B4-BE49-F238E27FC236}">
                <a16:creationId xmlns:a16="http://schemas.microsoft.com/office/drawing/2014/main" id="{AF64622D-6C0C-4DFC-AEC7-288FC7FC3591}"/>
              </a:ext>
            </a:extLst>
          </p:cNvPr>
          <p:cNvSpPr/>
          <p:nvPr/>
        </p:nvSpPr>
        <p:spPr>
          <a:xfrm>
            <a:off x="4559372" y="6058393"/>
            <a:ext cx="802363" cy="397588"/>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四角形: 角を丸くする 28">
            <a:extLst>
              <a:ext uri="{FF2B5EF4-FFF2-40B4-BE49-F238E27FC236}">
                <a16:creationId xmlns:a16="http://schemas.microsoft.com/office/drawing/2014/main" id="{F8D60C78-BBDA-4EAA-B924-DA48B292D5F4}"/>
              </a:ext>
            </a:extLst>
          </p:cNvPr>
          <p:cNvSpPr/>
          <p:nvPr/>
        </p:nvSpPr>
        <p:spPr>
          <a:xfrm>
            <a:off x="3947227" y="7685914"/>
            <a:ext cx="2194537" cy="14287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a:extLst>
              <a:ext uri="{FF2B5EF4-FFF2-40B4-BE49-F238E27FC236}">
                <a16:creationId xmlns:a16="http://schemas.microsoft.com/office/drawing/2014/main" id="{CE802474-110C-46AE-ADB1-37396B7098EF}"/>
              </a:ext>
            </a:extLst>
          </p:cNvPr>
          <p:cNvSpPr/>
          <p:nvPr/>
        </p:nvSpPr>
        <p:spPr>
          <a:xfrm>
            <a:off x="541061" y="5533298"/>
            <a:ext cx="2205619" cy="1556226"/>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問合せ先メールアドレスや送信方法については、ヘルプデスク利用マニュアル（申請者向け）をご確認ください。</a:t>
            </a:r>
          </a:p>
        </p:txBody>
      </p:sp>
      <p:sp>
        <p:nvSpPr>
          <p:cNvPr id="32" name="角丸四角形 16">
            <a:extLst>
              <a:ext uri="{FF2B5EF4-FFF2-40B4-BE49-F238E27FC236}">
                <a16:creationId xmlns:a16="http://schemas.microsoft.com/office/drawing/2014/main" id="{E34A3760-DEF2-409C-A64F-4FF47097803C}"/>
              </a:ext>
            </a:extLst>
          </p:cNvPr>
          <p:cNvSpPr/>
          <p:nvPr/>
        </p:nvSpPr>
        <p:spPr>
          <a:xfrm>
            <a:off x="781488" y="5383635"/>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矢印: 上 32">
            <a:extLst>
              <a:ext uri="{FF2B5EF4-FFF2-40B4-BE49-F238E27FC236}">
                <a16:creationId xmlns:a16="http://schemas.microsoft.com/office/drawing/2014/main" id="{183C49D0-D2A3-44B2-8A4B-23C3D9C78410}"/>
              </a:ext>
            </a:extLst>
          </p:cNvPr>
          <p:cNvSpPr/>
          <p:nvPr/>
        </p:nvSpPr>
        <p:spPr>
          <a:xfrm rot="20222989">
            <a:off x="5787949" y="7725810"/>
            <a:ext cx="286512" cy="403365"/>
          </a:xfrm>
          <a:prstGeom prst="upArrow">
            <a:avLst>
              <a:gd name="adj1" fmla="val 28723"/>
              <a:gd name="adj2" fmla="val 9964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186009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吹き出し 3"/>
          <p:cNvSpPr/>
          <p:nvPr/>
        </p:nvSpPr>
        <p:spPr>
          <a:xfrm>
            <a:off x="329565" y="604037"/>
            <a:ext cx="457200" cy="342900"/>
          </a:xfrm>
          <a:prstGeom prst="wedgeRoundRectCallout">
            <a:avLst>
              <a:gd name="adj1" fmla="val 81419"/>
              <a:gd name="adj2" fmla="val 32893"/>
              <a:gd name="adj3" fmla="val 16667"/>
            </a:avLst>
          </a:prstGeom>
          <a:solidFill>
            <a:srgbClr val="6699FF"/>
          </a:solidFill>
          <a:ln>
            <a:solidFill>
              <a:srgbClr val="6666FF"/>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latin typeface="HGP創英角ｺﾞｼｯｸUB" panose="020B0900000000000000" pitchFamily="50" charset="-128"/>
                <a:ea typeface="游明朝" panose="02020400000000000000" pitchFamily="18" charset="-128"/>
                <a:cs typeface="Times New Roman" panose="02020603050405020304" pitchFamily="18" charset="0"/>
              </a:rPr>
              <a:t>Q</a:t>
            </a:r>
            <a:r>
              <a:rPr lang="en-US" sz="1200" kern="100" dirty="0">
                <a:latin typeface="HGP創英角ｺﾞｼｯｸUB" panose="020B0900000000000000" pitchFamily="50" charset="-128"/>
                <a:ea typeface="游明朝" panose="02020400000000000000" pitchFamily="18" charset="-128"/>
                <a:cs typeface="Times New Roman" panose="02020603050405020304" pitchFamily="18" charset="0"/>
              </a:rPr>
              <a:t>1</a:t>
            </a:r>
            <a:endParaRPr lang="ja-JP" altLang="en-US" sz="1050" kern="100" dirty="0">
              <a:ea typeface="游明朝" panose="02020400000000000000" pitchFamily="18" charset="-128"/>
              <a:cs typeface="Times New Roman" panose="02020603050405020304" pitchFamily="18" charset="0"/>
            </a:endParaRPr>
          </a:p>
        </p:txBody>
      </p:sp>
      <p:sp>
        <p:nvSpPr>
          <p:cNvPr id="5" name="テキスト ボックス 2"/>
          <p:cNvSpPr txBox="1"/>
          <p:nvPr/>
        </p:nvSpPr>
        <p:spPr>
          <a:xfrm>
            <a:off x="948690" y="602952"/>
            <a:ext cx="5619750" cy="342900"/>
          </a:xfrm>
          <a:prstGeom prst="roundRect">
            <a:avLst/>
          </a:prstGeom>
          <a:solidFill>
            <a:schemeClr val="bg1">
              <a:lumMod val="85000"/>
            </a:schemeClr>
          </a:solid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ログイン</a:t>
            </a:r>
            <a:r>
              <a:rPr lang="en-US" altLang="ja-JP" sz="1050" kern="100" dirty="0">
                <a:solidFill>
                  <a:srgbClr val="000000"/>
                </a:solidFill>
                <a:ea typeface="Meiryo UI" panose="020B0604030504040204" pitchFamily="50" charset="-128"/>
                <a:cs typeface="Times New Roman" panose="02020603050405020304" pitchFamily="18" charset="0"/>
              </a:rPr>
              <a:t>ID</a:t>
            </a:r>
            <a:r>
              <a:rPr lang="ja-JP" altLang="en-US" sz="1050" kern="100" dirty="0">
                <a:solidFill>
                  <a:srgbClr val="000000"/>
                </a:solidFill>
                <a:ea typeface="Meiryo UI" panose="020B0604030504040204" pitchFamily="50" charset="-128"/>
                <a:cs typeface="Times New Roman" panose="02020603050405020304" pitchFamily="18" charset="0"/>
              </a:rPr>
              <a:t>通知書をなくしました。／パスワードが分からなくなりました。</a:t>
            </a:r>
            <a:endParaRPr lang="ja-JP" altLang="en-US" sz="1050" kern="100" dirty="0">
              <a:ea typeface="游明朝" panose="02020400000000000000" pitchFamily="18" charset="-128"/>
              <a:cs typeface="Times New Roman" panose="02020603050405020304" pitchFamily="18" charset="0"/>
            </a:endParaRPr>
          </a:p>
        </p:txBody>
      </p:sp>
      <p:sp>
        <p:nvSpPr>
          <p:cNvPr id="6" name="角丸四角形吹き出し 5"/>
          <p:cNvSpPr/>
          <p:nvPr/>
        </p:nvSpPr>
        <p:spPr>
          <a:xfrm>
            <a:off x="329565" y="951458"/>
            <a:ext cx="457200" cy="342900"/>
          </a:xfrm>
          <a:prstGeom prst="wedgeRoundRectCallout">
            <a:avLst>
              <a:gd name="adj1" fmla="val 81419"/>
              <a:gd name="adj2" fmla="val 32893"/>
              <a:gd name="adj3" fmla="val 16667"/>
            </a:avLst>
          </a:prstGeom>
          <a:solidFill>
            <a:schemeClr val="bg1"/>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A</a:t>
            </a:r>
            <a:r>
              <a:rPr lang="en-US" sz="1200" kern="10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1</a:t>
            </a:r>
            <a:endParaRPr lang="ja-JP" altLang="en-US" sz="1050" kern="100">
              <a:ea typeface="游明朝" panose="02020400000000000000" pitchFamily="18" charset="-128"/>
              <a:cs typeface="Times New Roman" panose="02020603050405020304" pitchFamily="18" charset="0"/>
            </a:endParaRPr>
          </a:p>
        </p:txBody>
      </p:sp>
      <p:sp>
        <p:nvSpPr>
          <p:cNvPr id="7" name="テキスト ボックス 4"/>
          <p:cNvSpPr txBox="1"/>
          <p:nvPr/>
        </p:nvSpPr>
        <p:spPr>
          <a:xfrm>
            <a:off x="948689" y="961730"/>
            <a:ext cx="5619750" cy="342900"/>
          </a:xfrm>
          <a:prstGeom prst="rect">
            <a:avLst/>
          </a:prstGeom>
          <a:no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お通いの学校事務室へご連絡をお願いします。再発行の手続きをいたします。</a:t>
            </a:r>
            <a:endParaRPr lang="ja-JP" altLang="en-US" sz="1050" kern="100" dirty="0">
              <a:ea typeface="游明朝" panose="02020400000000000000" pitchFamily="18" charset="-128"/>
              <a:cs typeface="Times New Roman" panose="02020603050405020304" pitchFamily="18" charset="0"/>
            </a:endParaRPr>
          </a:p>
        </p:txBody>
      </p:sp>
      <p:sp>
        <p:nvSpPr>
          <p:cNvPr id="8" name="角丸四角形吹き出し 7"/>
          <p:cNvSpPr/>
          <p:nvPr/>
        </p:nvSpPr>
        <p:spPr>
          <a:xfrm>
            <a:off x="331101" y="3727862"/>
            <a:ext cx="457200" cy="342900"/>
          </a:xfrm>
          <a:prstGeom prst="wedgeRoundRectCallout">
            <a:avLst>
              <a:gd name="adj1" fmla="val 81419"/>
              <a:gd name="adj2" fmla="val 32893"/>
              <a:gd name="adj3" fmla="val 16667"/>
            </a:avLst>
          </a:prstGeom>
          <a:solidFill>
            <a:srgbClr val="6699FF"/>
          </a:solidFill>
          <a:ln>
            <a:solidFill>
              <a:srgbClr val="6666FF"/>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latin typeface="HGP創英角ｺﾞｼｯｸUB" panose="020B0900000000000000" pitchFamily="50" charset="-128"/>
                <a:ea typeface="游明朝" panose="02020400000000000000" pitchFamily="18" charset="-128"/>
                <a:cs typeface="Times New Roman" panose="02020603050405020304" pitchFamily="18" charset="0"/>
              </a:rPr>
              <a:t>Q</a:t>
            </a:r>
            <a:r>
              <a:rPr lang="en-US" sz="1200" kern="100" dirty="0">
                <a:latin typeface="HGP創英角ｺﾞｼｯｸUB" panose="020B0900000000000000" pitchFamily="50" charset="-128"/>
                <a:ea typeface="游明朝" panose="02020400000000000000" pitchFamily="18" charset="-128"/>
                <a:cs typeface="Times New Roman" panose="02020603050405020304" pitchFamily="18" charset="0"/>
              </a:rPr>
              <a:t>4</a:t>
            </a:r>
            <a:endParaRPr lang="ja-JP" altLang="en-US" sz="1050" kern="100" dirty="0">
              <a:ea typeface="游明朝" panose="02020400000000000000" pitchFamily="18" charset="-128"/>
              <a:cs typeface="Times New Roman" panose="02020603050405020304" pitchFamily="18" charset="0"/>
            </a:endParaRPr>
          </a:p>
        </p:txBody>
      </p:sp>
      <p:sp>
        <p:nvSpPr>
          <p:cNvPr id="9" name="テキスト ボックス 15"/>
          <p:cNvSpPr txBox="1"/>
          <p:nvPr/>
        </p:nvSpPr>
        <p:spPr>
          <a:xfrm>
            <a:off x="950225" y="3740327"/>
            <a:ext cx="5619750" cy="342900"/>
          </a:xfrm>
          <a:prstGeom prst="roundRect">
            <a:avLst/>
          </a:prstGeom>
          <a:solidFill>
            <a:schemeClr val="bg1">
              <a:lumMod val="85000"/>
            </a:schemeClr>
          </a:solid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マイナポータルで自己情報取得中にエラーが発生し、収入状況を提出することができない。</a:t>
            </a:r>
            <a:endParaRPr lang="ja-JP" altLang="en-US" sz="1050" kern="100" dirty="0">
              <a:ea typeface="游明朝" panose="02020400000000000000" pitchFamily="18" charset="-128"/>
              <a:cs typeface="Times New Roman" panose="02020603050405020304" pitchFamily="18" charset="0"/>
            </a:endParaRPr>
          </a:p>
        </p:txBody>
      </p:sp>
      <p:sp>
        <p:nvSpPr>
          <p:cNvPr id="10" name="テキスト ボックス 28"/>
          <p:cNvSpPr txBox="1"/>
          <p:nvPr/>
        </p:nvSpPr>
        <p:spPr>
          <a:xfrm>
            <a:off x="948689" y="1903282"/>
            <a:ext cx="5619750" cy="554938"/>
          </a:xfrm>
          <a:prstGeom prst="rect">
            <a:avLst/>
          </a:prstGeom>
          <a:no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一斉に申請を受付している期間は、アクセスが集中し、接続が悪くなることがございます。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申し訳ございませんが、お時間を置いていただいた後に再度</a:t>
            </a:r>
            <a:r>
              <a:rPr lang="en-US" altLang="ja-JP"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e-Shien</a:t>
            </a:r>
            <a:r>
              <a:rPr lang="ja-JP" altLang="en-US"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へログインいただき、お手続きをお願いします。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角丸四角形吹き出し 10"/>
          <p:cNvSpPr/>
          <p:nvPr/>
        </p:nvSpPr>
        <p:spPr>
          <a:xfrm>
            <a:off x="317137" y="1557718"/>
            <a:ext cx="457200" cy="342900"/>
          </a:xfrm>
          <a:prstGeom prst="wedgeRoundRectCallout">
            <a:avLst>
              <a:gd name="adj1" fmla="val 81419"/>
              <a:gd name="adj2" fmla="val 32893"/>
              <a:gd name="adj3" fmla="val 16667"/>
            </a:avLst>
          </a:prstGeom>
          <a:solidFill>
            <a:srgbClr val="6699FF"/>
          </a:solidFill>
          <a:ln>
            <a:solidFill>
              <a:srgbClr val="6666FF"/>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latin typeface="HGP創英角ｺﾞｼｯｸUB" panose="020B0900000000000000" pitchFamily="50" charset="-128"/>
                <a:ea typeface="游明朝" panose="02020400000000000000" pitchFamily="18" charset="-128"/>
                <a:cs typeface="Times New Roman" panose="02020603050405020304" pitchFamily="18" charset="0"/>
              </a:rPr>
              <a:t>Q2</a:t>
            </a:r>
            <a:endParaRPr lang="ja-JP" altLang="en-US" sz="1050" kern="100" dirty="0">
              <a:ea typeface="游明朝" panose="02020400000000000000" pitchFamily="18" charset="-128"/>
              <a:cs typeface="Times New Roman" panose="02020603050405020304" pitchFamily="18" charset="0"/>
            </a:endParaRPr>
          </a:p>
        </p:txBody>
      </p:sp>
      <p:sp>
        <p:nvSpPr>
          <p:cNvPr id="12" name="角丸四角形吹き出し 11"/>
          <p:cNvSpPr/>
          <p:nvPr/>
        </p:nvSpPr>
        <p:spPr>
          <a:xfrm>
            <a:off x="330986" y="4093378"/>
            <a:ext cx="457200" cy="342900"/>
          </a:xfrm>
          <a:prstGeom prst="wedgeRoundRectCallout">
            <a:avLst>
              <a:gd name="adj1" fmla="val 81419"/>
              <a:gd name="adj2" fmla="val 32893"/>
              <a:gd name="adj3" fmla="val 16667"/>
            </a:avLst>
          </a:prstGeom>
          <a:solidFill>
            <a:schemeClr val="bg1"/>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A</a:t>
            </a:r>
            <a:r>
              <a:rPr lang="en-US" sz="1200" kern="100" dirty="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4</a:t>
            </a:r>
            <a:endParaRPr lang="ja-JP" altLang="en-US" sz="1050" kern="100" dirty="0">
              <a:ea typeface="游明朝" panose="02020400000000000000" pitchFamily="18" charset="-128"/>
              <a:cs typeface="Times New Roman" panose="02020603050405020304" pitchFamily="18" charset="0"/>
            </a:endParaRPr>
          </a:p>
        </p:txBody>
      </p:sp>
      <p:sp>
        <p:nvSpPr>
          <p:cNvPr id="13" name="テキスト ボックス 9"/>
          <p:cNvSpPr txBox="1"/>
          <p:nvPr/>
        </p:nvSpPr>
        <p:spPr>
          <a:xfrm>
            <a:off x="948689" y="1533958"/>
            <a:ext cx="5619750" cy="366661"/>
          </a:xfrm>
          <a:prstGeom prst="roundRect">
            <a:avLst/>
          </a:prstGeom>
          <a:solidFill>
            <a:schemeClr val="bg1">
              <a:lumMod val="85000"/>
            </a:schemeClr>
          </a:solid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altLang="ja-JP"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e-Shien</a:t>
            </a:r>
            <a:r>
              <a:rPr lang="ja-JP" altLang="en-US" sz="1050" kern="100" dirty="0">
                <a:solidFill>
                  <a:srgbClr val="000000"/>
                </a:solidFill>
                <a:ea typeface="Meiryo UI" panose="020B0604030504040204" pitchFamily="50" charset="-128"/>
                <a:cs typeface="Times New Roman" panose="02020603050405020304" pitchFamily="18" charset="0"/>
              </a:rPr>
              <a:t>に繋がらない。／入力している途中で、接続が切れてしまった。</a:t>
            </a:r>
            <a:endParaRPr lang="ja-JP" altLang="en-US" sz="1050" kern="100" dirty="0">
              <a:ea typeface="游明朝" panose="02020400000000000000" pitchFamily="18" charset="-128"/>
              <a:cs typeface="Times New Roman" panose="02020603050405020304" pitchFamily="18" charset="0"/>
            </a:endParaRPr>
          </a:p>
        </p:txBody>
      </p:sp>
      <p:sp>
        <p:nvSpPr>
          <p:cNvPr id="14" name="角丸四角形吹き出し 13"/>
          <p:cNvSpPr/>
          <p:nvPr/>
        </p:nvSpPr>
        <p:spPr>
          <a:xfrm>
            <a:off x="317137" y="1909029"/>
            <a:ext cx="457200" cy="342900"/>
          </a:xfrm>
          <a:prstGeom prst="wedgeRoundRectCallout">
            <a:avLst>
              <a:gd name="adj1" fmla="val 81419"/>
              <a:gd name="adj2" fmla="val 32893"/>
              <a:gd name="adj3" fmla="val 16667"/>
            </a:avLst>
          </a:prstGeom>
          <a:solidFill>
            <a:schemeClr val="bg1"/>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A</a:t>
            </a:r>
            <a:r>
              <a:rPr lang="en-US" sz="1200" kern="100" dirty="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2</a:t>
            </a:r>
            <a:endParaRPr lang="ja-JP" altLang="en-US" sz="1050" kern="100" dirty="0">
              <a:ea typeface="游明朝" panose="02020400000000000000" pitchFamily="18" charset="-128"/>
              <a:cs typeface="Times New Roman" panose="02020603050405020304" pitchFamily="18" charset="0"/>
            </a:endParaRPr>
          </a:p>
        </p:txBody>
      </p:sp>
      <p:sp>
        <p:nvSpPr>
          <p:cNvPr id="16" name="角丸四角形吹き出し 15"/>
          <p:cNvSpPr/>
          <p:nvPr/>
        </p:nvSpPr>
        <p:spPr>
          <a:xfrm>
            <a:off x="329565" y="4840000"/>
            <a:ext cx="457200" cy="342900"/>
          </a:xfrm>
          <a:prstGeom prst="wedgeRoundRectCallout">
            <a:avLst>
              <a:gd name="adj1" fmla="val 81419"/>
              <a:gd name="adj2" fmla="val 32893"/>
              <a:gd name="adj3" fmla="val 16667"/>
            </a:avLst>
          </a:prstGeom>
          <a:solidFill>
            <a:srgbClr val="6699FF"/>
          </a:solidFill>
          <a:ln>
            <a:solidFill>
              <a:srgbClr val="6666FF"/>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latin typeface="HGP創英角ｺﾞｼｯｸUB" panose="020B0900000000000000" pitchFamily="50" charset="-128"/>
                <a:ea typeface="游明朝" panose="02020400000000000000" pitchFamily="18" charset="-128"/>
                <a:cs typeface="Times New Roman" panose="02020603050405020304" pitchFamily="18" charset="0"/>
              </a:rPr>
              <a:t>Q</a:t>
            </a:r>
            <a:r>
              <a:rPr lang="en-US" sz="1200" kern="100" dirty="0">
                <a:latin typeface="HGP創英角ｺﾞｼｯｸUB" panose="020B0900000000000000" pitchFamily="50" charset="-128"/>
                <a:ea typeface="游明朝" panose="02020400000000000000" pitchFamily="18" charset="-128"/>
                <a:cs typeface="Times New Roman" panose="02020603050405020304" pitchFamily="18" charset="0"/>
              </a:rPr>
              <a:t>5</a:t>
            </a:r>
            <a:endParaRPr lang="ja-JP" altLang="en-US" sz="1050" kern="100" dirty="0">
              <a:ea typeface="游明朝" panose="02020400000000000000" pitchFamily="18" charset="-128"/>
              <a:cs typeface="Times New Roman" panose="02020603050405020304" pitchFamily="18" charset="0"/>
            </a:endParaRPr>
          </a:p>
        </p:txBody>
      </p:sp>
      <p:sp>
        <p:nvSpPr>
          <p:cNvPr id="17" name="角丸四角形吹き出し 16"/>
          <p:cNvSpPr/>
          <p:nvPr/>
        </p:nvSpPr>
        <p:spPr>
          <a:xfrm>
            <a:off x="329565" y="5199077"/>
            <a:ext cx="457200" cy="342900"/>
          </a:xfrm>
          <a:prstGeom prst="wedgeRoundRectCallout">
            <a:avLst>
              <a:gd name="adj1" fmla="val 81419"/>
              <a:gd name="adj2" fmla="val 32893"/>
              <a:gd name="adj3" fmla="val 16667"/>
            </a:avLst>
          </a:prstGeom>
          <a:solidFill>
            <a:schemeClr val="bg1"/>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A</a:t>
            </a:r>
            <a:r>
              <a:rPr lang="en-US" sz="1200" kern="100" dirty="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5</a:t>
            </a:r>
            <a:endParaRPr lang="ja-JP" altLang="en-US" sz="1050" kern="100" dirty="0">
              <a:ea typeface="游明朝" panose="02020400000000000000" pitchFamily="18" charset="-128"/>
              <a:cs typeface="Times New Roman" panose="02020603050405020304" pitchFamily="18" charset="0"/>
            </a:endParaRPr>
          </a:p>
        </p:txBody>
      </p:sp>
      <p:sp>
        <p:nvSpPr>
          <p:cNvPr id="18" name="テキスト ボックス 27"/>
          <p:cNvSpPr txBox="1"/>
          <p:nvPr/>
        </p:nvSpPr>
        <p:spPr>
          <a:xfrm>
            <a:off x="948689" y="4833354"/>
            <a:ext cx="5619750" cy="342900"/>
          </a:xfrm>
          <a:prstGeom prst="roundRect">
            <a:avLst/>
          </a:prstGeom>
          <a:solidFill>
            <a:schemeClr val="bg1">
              <a:lumMod val="85000"/>
            </a:schemeClr>
          </a:solid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届出ができたかどうかを確認したい。</a:t>
            </a:r>
            <a:endParaRPr lang="ja-JP" altLang="en-US" sz="1050" kern="100" dirty="0">
              <a:ea typeface="游明朝" panose="02020400000000000000" pitchFamily="18" charset="-128"/>
              <a:cs typeface="Times New Roman" panose="02020603050405020304" pitchFamily="18" charset="0"/>
            </a:endParaRPr>
          </a:p>
        </p:txBody>
      </p:sp>
      <p:sp>
        <p:nvSpPr>
          <p:cNvPr id="19" name="テキスト ボックス 28"/>
          <p:cNvSpPr txBox="1"/>
          <p:nvPr/>
        </p:nvSpPr>
        <p:spPr>
          <a:xfrm>
            <a:off x="934725" y="5185572"/>
            <a:ext cx="5619750" cy="1222322"/>
          </a:xfrm>
          <a:prstGeom prst="rect">
            <a:avLst/>
          </a:prstGeom>
          <a:no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altLang="ja-JP"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e-Shien</a:t>
            </a:r>
            <a:r>
              <a:rPr lang="ja-JP" altLang="en-US" sz="1050" kern="100" dirty="0">
                <a:solidFill>
                  <a:srgbClr val="000000"/>
                </a:solidFill>
                <a:ea typeface="Meiryo UI" panose="020B0604030504040204" pitchFamily="50" charset="-128"/>
                <a:cs typeface="Times New Roman" panose="02020603050405020304" pitchFamily="18" charset="0"/>
              </a:rPr>
              <a:t>へログイン後、ポータル画面の「認定状況」よりご確認いただけます。</a:t>
            </a:r>
            <a:endParaRPr lang="en-US" altLang="ja-JP" sz="1050" kern="100" dirty="0">
              <a:solidFill>
                <a:srgbClr val="000000"/>
              </a:solidFill>
              <a:ea typeface="Meiryo UI" panose="020B0604030504040204" pitchFamily="50" charset="-128"/>
              <a:cs typeface="Times New Roman" panose="02020603050405020304" pitchFamily="18" charset="0"/>
            </a:endParaRPr>
          </a:p>
          <a:p>
            <a:r>
              <a:rPr lang="ja-JP" altLang="en-US" sz="1050" kern="100" dirty="0">
                <a:solidFill>
                  <a:srgbClr val="000000"/>
                </a:solidFill>
                <a:ea typeface="Meiryo UI" panose="020B0604030504040204" pitchFamily="50" charset="-128"/>
                <a:cs typeface="Times New Roman" panose="02020603050405020304" pitchFamily="18" charset="0"/>
              </a:rPr>
              <a:t>収入状況届出</a:t>
            </a:r>
            <a:r>
              <a:rPr lang="en-US" altLang="ja-JP" sz="1050" kern="100" dirty="0">
                <a:solidFill>
                  <a:srgbClr val="000000"/>
                </a:solidFill>
                <a:ea typeface="Meiryo UI" panose="020B0604030504040204" pitchFamily="50" charset="-128"/>
                <a:cs typeface="Times New Roman" panose="02020603050405020304" pitchFamily="18" charset="0"/>
              </a:rPr>
              <a:t>/</a:t>
            </a:r>
            <a:r>
              <a:rPr lang="ja-JP" altLang="en-US" sz="1050" kern="100" dirty="0">
                <a:solidFill>
                  <a:srgbClr val="000000"/>
                </a:solidFill>
                <a:ea typeface="Meiryo UI" panose="020B0604030504040204" pitchFamily="50" charset="-128"/>
                <a:cs typeface="Times New Roman" panose="02020603050405020304" pitchFamily="18" charset="0"/>
              </a:rPr>
              <a:t>保護者等情報変更届出の右の欄が「審査中」と表示されている場合は、届出が完了しています。</a:t>
            </a:r>
            <a:endParaRPr lang="en-US" altLang="ja-JP" sz="1050" kern="100" dirty="0">
              <a:solidFill>
                <a:srgbClr val="000000"/>
              </a:solidFill>
              <a:ea typeface="Meiryo UI" panose="020B0604030504040204" pitchFamily="50" charset="-128"/>
              <a:cs typeface="Times New Roman" panose="02020603050405020304" pitchFamily="18" charset="0"/>
            </a:endParaRPr>
          </a:p>
          <a:p>
            <a:r>
              <a:rPr lang="ja-JP" altLang="en-US" sz="1050" kern="100" dirty="0">
                <a:solidFill>
                  <a:srgbClr val="000000"/>
                </a:solidFill>
                <a:ea typeface="Meiryo UI" panose="020B0604030504040204" pitchFamily="50" charset="-128"/>
                <a:cs typeface="Times New Roman" panose="02020603050405020304" pitchFamily="18" charset="0"/>
              </a:rPr>
              <a:t>（マニュアルの</a:t>
            </a:r>
            <a:r>
              <a:rPr lang="en-US" altLang="ja-JP" sz="1050" kern="100" dirty="0">
                <a:solidFill>
                  <a:srgbClr val="000000"/>
                </a:solidFill>
                <a:ea typeface="Meiryo UI" panose="020B0604030504040204" pitchFamily="50" charset="-128"/>
                <a:cs typeface="Times New Roman" panose="02020603050405020304" pitchFamily="18" charset="0"/>
              </a:rPr>
              <a:t>18</a:t>
            </a:r>
            <a:r>
              <a:rPr lang="ja-JP" altLang="en-US" sz="1050" kern="100" dirty="0">
                <a:solidFill>
                  <a:srgbClr val="000000"/>
                </a:solidFill>
                <a:ea typeface="Meiryo UI" panose="020B0604030504040204" pitchFamily="50" charset="-128"/>
                <a:cs typeface="Times New Roman" panose="02020603050405020304" pitchFamily="18" charset="0"/>
              </a:rPr>
              <a:t>ページ、</a:t>
            </a:r>
            <a:r>
              <a:rPr lang="en-US" altLang="ja-JP" sz="1050" kern="100" dirty="0">
                <a:solidFill>
                  <a:srgbClr val="000000"/>
                </a:solidFill>
                <a:ea typeface="Meiryo UI" panose="020B0604030504040204" pitchFamily="50" charset="-128"/>
                <a:cs typeface="Times New Roman" panose="02020603050405020304" pitchFamily="18" charset="0"/>
              </a:rPr>
              <a:t>35</a:t>
            </a:r>
            <a:r>
              <a:rPr lang="ja-JP" altLang="en-US" sz="1050" kern="100" dirty="0">
                <a:solidFill>
                  <a:srgbClr val="000000"/>
                </a:solidFill>
                <a:ea typeface="Meiryo UI" panose="020B0604030504040204" pitchFamily="50" charset="-128"/>
                <a:cs typeface="Times New Roman" panose="02020603050405020304" pitchFamily="18" charset="0"/>
              </a:rPr>
              <a:t>ページを参照）</a:t>
            </a:r>
            <a:endParaRPr lang="en-US" altLang="ja-JP" sz="1050" kern="100" dirty="0">
              <a:solidFill>
                <a:srgbClr val="000000"/>
              </a:solidFill>
              <a:ea typeface="Meiryo UI" panose="020B0604030504040204" pitchFamily="50" charset="-128"/>
              <a:cs typeface="Times New Roman" panose="02020603050405020304" pitchFamily="18" charset="0"/>
            </a:endParaRPr>
          </a:p>
          <a:p>
            <a:endParaRPr lang="en-US" altLang="ja-JP" sz="1050" kern="100" dirty="0">
              <a:solidFill>
                <a:srgbClr val="000000"/>
              </a:solidFill>
              <a:ea typeface="Meiryo UI" panose="020B0604030504040204" pitchFamily="50" charset="-128"/>
              <a:cs typeface="Times New Roman" panose="02020603050405020304" pitchFamily="18" charset="0"/>
            </a:endParaRPr>
          </a:p>
          <a:p>
            <a:r>
              <a:rPr lang="ja-JP" altLang="en-US" sz="1050" kern="100" dirty="0">
                <a:solidFill>
                  <a:srgbClr val="000000"/>
                </a:solidFill>
                <a:ea typeface="Meiryo UI" panose="020B0604030504040204" pitchFamily="50" charset="-128"/>
                <a:cs typeface="Times New Roman" panose="02020603050405020304" pitchFamily="18" charset="0"/>
              </a:rPr>
              <a:t>収入状況届出</a:t>
            </a:r>
            <a:r>
              <a:rPr lang="en-US" altLang="ja-JP" sz="1050" kern="100" dirty="0">
                <a:solidFill>
                  <a:srgbClr val="000000"/>
                </a:solidFill>
                <a:ea typeface="Meiryo UI" panose="020B0604030504040204" pitchFamily="50" charset="-128"/>
                <a:cs typeface="Times New Roman" panose="02020603050405020304" pitchFamily="18" charset="0"/>
              </a:rPr>
              <a:t>/</a:t>
            </a:r>
            <a:r>
              <a:rPr lang="ja-JP" altLang="en-US" sz="1050" kern="100" dirty="0">
                <a:solidFill>
                  <a:srgbClr val="000000"/>
                </a:solidFill>
                <a:ea typeface="Meiryo UI" panose="020B0604030504040204" pitchFamily="50" charset="-128"/>
                <a:cs typeface="Times New Roman" panose="02020603050405020304" pitchFamily="18" charset="0"/>
              </a:rPr>
              <a:t>保護者等情報変更届出の右の欄が空白の場合は、届出ができていません。再度、「継続届出」の「収入状況届出」又は「保護者等情報変更届出」ボタンより、申請を完了させてください。</a:t>
            </a:r>
            <a:endParaRPr lang="ja-JP" altLang="en-US" sz="1050" kern="100" dirty="0">
              <a:ea typeface="游明朝" panose="02020400000000000000" pitchFamily="18" charset="-128"/>
              <a:cs typeface="Times New Roman" panose="02020603050405020304" pitchFamily="18" charset="0"/>
            </a:endParaRPr>
          </a:p>
        </p:txBody>
      </p:sp>
      <p:sp>
        <p:nvSpPr>
          <p:cNvPr id="20" name="角丸四角形吹き出し 19"/>
          <p:cNvSpPr/>
          <p:nvPr/>
        </p:nvSpPr>
        <p:spPr>
          <a:xfrm>
            <a:off x="290745" y="6647676"/>
            <a:ext cx="457200" cy="342900"/>
          </a:xfrm>
          <a:prstGeom prst="wedgeRoundRectCallout">
            <a:avLst>
              <a:gd name="adj1" fmla="val 81419"/>
              <a:gd name="adj2" fmla="val 32893"/>
              <a:gd name="adj3" fmla="val 16667"/>
            </a:avLst>
          </a:prstGeom>
          <a:solidFill>
            <a:srgbClr val="6699FF"/>
          </a:solidFill>
          <a:ln>
            <a:solidFill>
              <a:srgbClr val="6666FF"/>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latin typeface="HGP創英角ｺﾞｼｯｸUB" panose="020B0900000000000000" pitchFamily="50" charset="-128"/>
                <a:ea typeface="游明朝" panose="02020400000000000000" pitchFamily="18" charset="-128"/>
                <a:cs typeface="Times New Roman" panose="02020603050405020304" pitchFamily="18" charset="0"/>
              </a:rPr>
              <a:t>Q</a:t>
            </a:r>
            <a:r>
              <a:rPr lang="en-US" sz="1200" kern="100" dirty="0">
                <a:latin typeface="HGP創英角ｺﾞｼｯｸUB" panose="020B0900000000000000" pitchFamily="50" charset="-128"/>
                <a:ea typeface="游明朝" panose="02020400000000000000" pitchFamily="18" charset="-128"/>
                <a:cs typeface="Times New Roman" panose="02020603050405020304" pitchFamily="18" charset="0"/>
              </a:rPr>
              <a:t>6</a:t>
            </a:r>
            <a:endParaRPr lang="ja-JP" altLang="en-US" sz="1050" kern="100" dirty="0">
              <a:ea typeface="游明朝" panose="02020400000000000000" pitchFamily="18" charset="-128"/>
              <a:cs typeface="Times New Roman" panose="02020603050405020304" pitchFamily="18" charset="0"/>
            </a:endParaRPr>
          </a:p>
        </p:txBody>
      </p:sp>
      <p:sp>
        <p:nvSpPr>
          <p:cNvPr id="21" name="角丸四角形吹き出し 20"/>
          <p:cNvSpPr/>
          <p:nvPr/>
        </p:nvSpPr>
        <p:spPr>
          <a:xfrm>
            <a:off x="290745" y="6999331"/>
            <a:ext cx="457200" cy="342900"/>
          </a:xfrm>
          <a:prstGeom prst="wedgeRoundRectCallout">
            <a:avLst>
              <a:gd name="adj1" fmla="val 81419"/>
              <a:gd name="adj2" fmla="val 32893"/>
              <a:gd name="adj3" fmla="val 16667"/>
            </a:avLst>
          </a:prstGeom>
          <a:solidFill>
            <a:schemeClr val="bg1"/>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A</a:t>
            </a:r>
            <a:r>
              <a:rPr lang="en-US" sz="1200" kern="100" dirty="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6</a:t>
            </a:r>
            <a:endParaRPr lang="ja-JP" altLang="en-US" sz="1050" kern="100" dirty="0">
              <a:ea typeface="游明朝" panose="02020400000000000000" pitchFamily="18" charset="-128"/>
              <a:cs typeface="Times New Roman" panose="02020603050405020304" pitchFamily="18" charset="0"/>
            </a:endParaRPr>
          </a:p>
        </p:txBody>
      </p:sp>
      <p:sp>
        <p:nvSpPr>
          <p:cNvPr id="22" name="テキスト ボックス 32"/>
          <p:cNvSpPr txBox="1"/>
          <p:nvPr/>
        </p:nvSpPr>
        <p:spPr>
          <a:xfrm>
            <a:off x="934725" y="6993247"/>
            <a:ext cx="5619750" cy="1465006"/>
          </a:xfrm>
          <a:prstGeom prst="rect">
            <a:avLst/>
          </a:prstGeom>
          <a:no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はじめに、</a:t>
            </a:r>
            <a:r>
              <a:rPr lang="en-US" altLang="ja-JP"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Q5</a:t>
            </a:r>
            <a:r>
              <a:rPr lang="ja-JP" altLang="en-US" sz="1050" kern="100" dirty="0">
                <a:solidFill>
                  <a:srgbClr val="000000"/>
                </a:solidFill>
                <a:ea typeface="Meiryo UI" panose="020B0604030504040204" pitchFamily="50" charset="-128"/>
                <a:cs typeface="Times New Roman" panose="02020603050405020304" pitchFamily="18" charset="0"/>
              </a:rPr>
              <a:t>の手順で、届出が完了しているかをご確認ください。</a:t>
            </a:r>
            <a:endParaRPr lang="en-US" altLang="ja-JP" sz="1050" kern="100" dirty="0">
              <a:solidFill>
                <a:srgbClr val="000000"/>
              </a:solidFill>
              <a:ea typeface="Meiryo UI" panose="020B0604030504040204" pitchFamily="50" charset="-128"/>
              <a:cs typeface="Times New Roman" panose="02020603050405020304" pitchFamily="18" charset="0"/>
            </a:endParaRPr>
          </a:p>
          <a:p>
            <a:r>
              <a:rPr lang="en-US" altLang="ja-JP" sz="1050" kern="100" dirty="0">
                <a:solidFill>
                  <a:srgbClr val="000000"/>
                </a:solidFill>
                <a:ea typeface="Meiryo UI" panose="020B0604030504040204" pitchFamily="50" charset="-128"/>
                <a:cs typeface="Times New Roman" panose="02020603050405020304" pitchFamily="18" charset="0"/>
              </a:rPr>
              <a:t>【</a:t>
            </a:r>
            <a:r>
              <a:rPr lang="ja-JP" altLang="en-US" sz="1050" kern="100" dirty="0">
                <a:solidFill>
                  <a:srgbClr val="000000"/>
                </a:solidFill>
                <a:ea typeface="Meiryo UI" panose="020B0604030504040204" pitchFamily="50" charset="-128"/>
                <a:cs typeface="Times New Roman" panose="02020603050405020304" pitchFamily="18" charset="0"/>
              </a:rPr>
              <a:t>審査中と表示されている場合（申請が完了している場合）</a:t>
            </a:r>
            <a:r>
              <a:rPr lang="en-US" altLang="ja-JP" sz="1050" kern="100" dirty="0">
                <a:solidFill>
                  <a:srgbClr val="000000"/>
                </a:solidFill>
                <a:ea typeface="Meiryo UI" panose="020B0604030504040204" pitchFamily="50" charset="-128"/>
                <a:cs typeface="Times New Roman" panose="02020603050405020304" pitchFamily="18" charset="0"/>
              </a:rPr>
              <a:t>】</a:t>
            </a:r>
          </a:p>
          <a:p>
            <a:r>
              <a:rPr lang="ja-JP" altLang="en-US" sz="1050" kern="100" dirty="0">
                <a:solidFill>
                  <a:srgbClr val="000000"/>
                </a:solidFill>
                <a:ea typeface="Meiryo UI" panose="020B0604030504040204" pitchFamily="50" charset="-128"/>
                <a:cs typeface="Times New Roman" panose="02020603050405020304" pitchFamily="18" charset="0"/>
              </a:rPr>
              <a:t>お通いの学校事務室へ連絡してください。</a:t>
            </a:r>
            <a:endParaRPr lang="en-US" altLang="ja-JP" sz="1050" kern="100" dirty="0">
              <a:solidFill>
                <a:srgbClr val="000000"/>
              </a:solidFill>
              <a:ea typeface="Meiryo UI" panose="020B0604030504040204" pitchFamily="50" charset="-128"/>
              <a:cs typeface="Times New Roman" panose="02020603050405020304" pitchFamily="18" charset="0"/>
            </a:endParaRPr>
          </a:p>
          <a:p>
            <a:r>
              <a:rPr lang="ja-JP" altLang="en-US" sz="1050" kern="100" dirty="0">
                <a:solidFill>
                  <a:srgbClr val="000000"/>
                </a:solidFill>
                <a:ea typeface="Meiryo UI" panose="020B0604030504040204" pitchFamily="50" charset="-128"/>
                <a:cs typeface="Times New Roman" panose="02020603050405020304" pitchFamily="18" charset="0"/>
              </a:rPr>
              <a:t>学校事務室で差戻の処理をした後、修正ができるようになります。</a:t>
            </a:r>
            <a:endParaRPr lang="en-US" altLang="ja-JP" sz="1050" kern="100" dirty="0">
              <a:solidFill>
                <a:srgbClr val="000000"/>
              </a:solidFill>
              <a:ea typeface="Meiryo UI" panose="020B0604030504040204" pitchFamily="50" charset="-128"/>
              <a:cs typeface="Times New Roman" panose="02020603050405020304" pitchFamily="18" charset="0"/>
            </a:endParaRPr>
          </a:p>
          <a:p>
            <a:endParaRPr lang="en-US" altLang="ja-JP" sz="1050" kern="100" dirty="0">
              <a:solidFill>
                <a:srgbClr val="000000"/>
              </a:solidFill>
              <a:ea typeface="Meiryo UI" panose="020B0604030504040204" pitchFamily="50" charset="-128"/>
              <a:cs typeface="Times New Roman" panose="02020603050405020304" pitchFamily="18" charset="0"/>
            </a:endParaRPr>
          </a:p>
          <a:p>
            <a:r>
              <a:rPr lang="en-US" altLang="ja-JP" sz="1050" kern="100" dirty="0">
                <a:solidFill>
                  <a:srgbClr val="000000"/>
                </a:solidFill>
                <a:ea typeface="Meiryo UI" panose="020B0604030504040204" pitchFamily="50" charset="-128"/>
                <a:cs typeface="Times New Roman" panose="02020603050405020304" pitchFamily="18" charset="0"/>
              </a:rPr>
              <a:t>【</a:t>
            </a:r>
            <a:r>
              <a:rPr lang="ja-JP" altLang="en-US" sz="1050" kern="100" dirty="0">
                <a:solidFill>
                  <a:srgbClr val="000000"/>
                </a:solidFill>
                <a:ea typeface="Meiryo UI" panose="020B0604030504040204" pitchFamily="50" charset="-128"/>
                <a:cs typeface="Times New Roman" panose="02020603050405020304" pitchFamily="18" charset="0"/>
              </a:rPr>
              <a:t>空欄の場合（届出が未完了の場合）</a:t>
            </a:r>
            <a:r>
              <a:rPr lang="en-US" altLang="ja-JP" sz="1050" kern="100" dirty="0">
                <a:solidFill>
                  <a:srgbClr val="000000"/>
                </a:solidFill>
                <a:ea typeface="Meiryo UI" panose="020B0604030504040204" pitchFamily="50" charset="-128"/>
                <a:cs typeface="Times New Roman" panose="02020603050405020304" pitchFamily="18" charset="0"/>
              </a:rPr>
              <a:t>】</a:t>
            </a:r>
          </a:p>
          <a:p>
            <a:r>
              <a:rPr lang="ja-JP" altLang="en-US" sz="1050" kern="100" dirty="0">
                <a:solidFill>
                  <a:srgbClr val="000000"/>
                </a:solidFill>
                <a:ea typeface="Meiryo UI" panose="020B0604030504040204" pitchFamily="50" charset="-128"/>
                <a:cs typeface="Times New Roman" panose="02020603050405020304" pitchFamily="18" charset="0"/>
              </a:rPr>
              <a:t>「継続届出」の「収入状況届出」または「保護者等情報変更届出」ボタンより、入力を再開することができます。画面左下の各「戻る」のボタンで修正したい箇所まで戻り、修正後、最後まで入力を進めてください。</a:t>
            </a:r>
            <a:endParaRPr lang="ja-JP" altLang="en-US" sz="1050" kern="100" dirty="0">
              <a:ea typeface="游明朝" panose="02020400000000000000" pitchFamily="18" charset="-128"/>
              <a:cs typeface="Times New Roman" panose="02020603050405020304" pitchFamily="18" charset="0"/>
            </a:endParaRPr>
          </a:p>
        </p:txBody>
      </p:sp>
      <p:sp>
        <p:nvSpPr>
          <p:cNvPr id="23" name="テキスト ボックス 31"/>
          <p:cNvSpPr txBox="1"/>
          <p:nvPr/>
        </p:nvSpPr>
        <p:spPr>
          <a:xfrm>
            <a:off x="934725" y="6641085"/>
            <a:ext cx="5619750" cy="342900"/>
          </a:xfrm>
          <a:prstGeom prst="roundRect">
            <a:avLst/>
          </a:prstGeom>
          <a:solidFill>
            <a:schemeClr val="bg1">
              <a:lumMod val="85000"/>
            </a:schemeClr>
          </a:solid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入力内容を修正したい。</a:t>
            </a:r>
            <a:endParaRPr lang="ja-JP" altLang="en-US" sz="1050" kern="100" dirty="0">
              <a:ea typeface="游明朝" panose="02020400000000000000" pitchFamily="18" charset="-128"/>
              <a:cs typeface="Times New Roman" panose="02020603050405020304" pitchFamily="18" charset="0"/>
            </a:endParaRPr>
          </a:p>
        </p:txBody>
      </p:sp>
      <p:sp>
        <p:nvSpPr>
          <p:cNvPr id="24" name="テキスト ボックス 23"/>
          <p:cNvSpPr txBox="1"/>
          <p:nvPr/>
        </p:nvSpPr>
        <p:spPr>
          <a:xfrm>
            <a:off x="2539727" y="18150"/>
            <a:ext cx="1778545" cy="400110"/>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よくあるご質問</a:t>
            </a:r>
          </a:p>
        </p:txBody>
      </p:sp>
      <p:sp>
        <p:nvSpPr>
          <p:cNvPr id="25" name="テキスト ボックス 16"/>
          <p:cNvSpPr txBox="1"/>
          <p:nvPr/>
        </p:nvSpPr>
        <p:spPr>
          <a:xfrm>
            <a:off x="948689" y="4099105"/>
            <a:ext cx="5619750" cy="337173"/>
          </a:xfrm>
          <a:prstGeom prst="rect">
            <a:avLst/>
          </a:prstGeom>
          <a:no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本マニュアル</a:t>
            </a:r>
            <a:r>
              <a:rPr lang="en-US" altLang="ja-JP" sz="1050" kern="100" dirty="0">
                <a:solidFill>
                  <a:srgbClr val="000000"/>
                </a:solidFill>
                <a:ea typeface="Meiryo UI" panose="020B0604030504040204" pitchFamily="50" charset="-128"/>
                <a:cs typeface="Times New Roman" panose="02020603050405020304" pitchFamily="18" charset="0"/>
              </a:rPr>
              <a:t>16</a:t>
            </a:r>
            <a:r>
              <a:rPr lang="ja-JP" altLang="en-US" sz="1050" kern="100" dirty="0">
                <a:solidFill>
                  <a:srgbClr val="000000"/>
                </a:solidFill>
                <a:ea typeface="Meiryo UI" panose="020B0604030504040204" pitchFamily="50" charset="-128"/>
                <a:cs typeface="Times New Roman" panose="02020603050405020304" pitchFamily="18" charset="0"/>
              </a:rPr>
              <a:t>ページ</a:t>
            </a:r>
            <a:r>
              <a:rPr lang="en-US" altLang="ja-JP" sz="1050" kern="100" dirty="0">
                <a:solidFill>
                  <a:srgbClr val="000000"/>
                </a:solidFill>
                <a:ea typeface="Meiryo UI" panose="020B0604030504040204" pitchFamily="50" charset="-128"/>
                <a:cs typeface="Times New Roman" panose="02020603050405020304" pitchFamily="18" charset="0"/>
              </a:rPr>
              <a:t>B</a:t>
            </a:r>
            <a:r>
              <a:rPr lang="ja-JP" altLang="en-US" sz="1050" kern="100" dirty="0">
                <a:solidFill>
                  <a:srgbClr val="000000"/>
                </a:solidFill>
                <a:ea typeface="Meiryo UI" panose="020B0604030504040204" pitchFamily="50" charset="-128"/>
                <a:cs typeface="Times New Roman" panose="02020603050405020304" pitchFamily="18" charset="0"/>
              </a:rPr>
              <a:t>の手順でお手続きをお願いします。</a:t>
            </a:r>
            <a:endParaRPr lang="en-US" altLang="ja-JP" sz="1050" kern="100" dirty="0">
              <a:solidFill>
                <a:srgbClr val="000000"/>
              </a:solidFill>
              <a:ea typeface="Meiryo UI" panose="020B0604030504040204" pitchFamily="50" charset="-128"/>
              <a:cs typeface="Times New Roman" panose="02020603050405020304" pitchFamily="18" charset="0"/>
            </a:endParaRPr>
          </a:p>
        </p:txBody>
      </p:sp>
      <p:sp>
        <p:nvSpPr>
          <p:cNvPr id="26" name="角丸四角形吹き出し 19">
            <a:extLst>
              <a:ext uri="{FF2B5EF4-FFF2-40B4-BE49-F238E27FC236}">
                <a16:creationId xmlns:a16="http://schemas.microsoft.com/office/drawing/2014/main" id="{CB3C9996-A4C8-475A-9135-2D3B2C2108F8}"/>
              </a:ext>
            </a:extLst>
          </p:cNvPr>
          <p:cNvSpPr/>
          <p:nvPr/>
        </p:nvSpPr>
        <p:spPr>
          <a:xfrm>
            <a:off x="290745" y="8702042"/>
            <a:ext cx="457200" cy="342900"/>
          </a:xfrm>
          <a:prstGeom prst="wedgeRoundRectCallout">
            <a:avLst>
              <a:gd name="adj1" fmla="val 81419"/>
              <a:gd name="adj2" fmla="val 32893"/>
              <a:gd name="adj3" fmla="val 16667"/>
            </a:avLst>
          </a:prstGeom>
          <a:solidFill>
            <a:srgbClr val="6699FF"/>
          </a:solidFill>
          <a:ln>
            <a:solidFill>
              <a:srgbClr val="6666FF"/>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latin typeface="HGP創英角ｺﾞｼｯｸUB" panose="020B0900000000000000" pitchFamily="50" charset="-128"/>
                <a:ea typeface="游明朝" panose="02020400000000000000" pitchFamily="18" charset="-128"/>
                <a:cs typeface="Times New Roman" panose="02020603050405020304" pitchFamily="18" charset="0"/>
              </a:rPr>
              <a:t>Q</a:t>
            </a:r>
            <a:r>
              <a:rPr lang="en-US" sz="1200" kern="100" dirty="0">
                <a:latin typeface="HGP創英角ｺﾞｼｯｸUB" panose="020B0900000000000000" pitchFamily="50" charset="-128"/>
                <a:ea typeface="游明朝" panose="02020400000000000000" pitchFamily="18" charset="-128"/>
                <a:cs typeface="Times New Roman" panose="02020603050405020304" pitchFamily="18" charset="0"/>
              </a:rPr>
              <a:t>7</a:t>
            </a:r>
            <a:endParaRPr lang="ja-JP" altLang="en-US" sz="1050" kern="100" dirty="0">
              <a:ea typeface="游明朝" panose="02020400000000000000" pitchFamily="18" charset="-128"/>
              <a:cs typeface="Times New Roman" panose="02020603050405020304" pitchFamily="18" charset="0"/>
            </a:endParaRPr>
          </a:p>
        </p:txBody>
      </p:sp>
      <p:sp>
        <p:nvSpPr>
          <p:cNvPr id="27" name="角丸四角形吹き出し 20">
            <a:extLst>
              <a:ext uri="{FF2B5EF4-FFF2-40B4-BE49-F238E27FC236}">
                <a16:creationId xmlns:a16="http://schemas.microsoft.com/office/drawing/2014/main" id="{496E2C2B-93D7-4F94-AFA0-A3F41537D277}"/>
              </a:ext>
            </a:extLst>
          </p:cNvPr>
          <p:cNvSpPr/>
          <p:nvPr/>
        </p:nvSpPr>
        <p:spPr>
          <a:xfrm>
            <a:off x="290745" y="9053353"/>
            <a:ext cx="457200" cy="342900"/>
          </a:xfrm>
          <a:prstGeom prst="wedgeRoundRectCallout">
            <a:avLst>
              <a:gd name="adj1" fmla="val 81419"/>
              <a:gd name="adj2" fmla="val 32893"/>
              <a:gd name="adj3" fmla="val 16667"/>
            </a:avLst>
          </a:prstGeom>
          <a:solidFill>
            <a:schemeClr val="bg1"/>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A</a:t>
            </a:r>
            <a:r>
              <a:rPr lang="en-US" sz="1200" kern="100" dirty="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7</a:t>
            </a:r>
            <a:endParaRPr lang="ja-JP" altLang="en-US" sz="1050" kern="100" dirty="0">
              <a:ea typeface="游明朝" panose="02020400000000000000" pitchFamily="18" charset="-128"/>
              <a:cs typeface="Times New Roman" panose="02020603050405020304" pitchFamily="18" charset="0"/>
            </a:endParaRPr>
          </a:p>
        </p:txBody>
      </p:sp>
      <p:sp>
        <p:nvSpPr>
          <p:cNvPr id="28" name="テキスト ボックス 32">
            <a:extLst>
              <a:ext uri="{FF2B5EF4-FFF2-40B4-BE49-F238E27FC236}">
                <a16:creationId xmlns:a16="http://schemas.microsoft.com/office/drawing/2014/main" id="{87A2100D-CFB3-48E5-AE7C-4179687E8088}"/>
              </a:ext>
            </a:extLst>
          </p:cNvPr>
          <p:cNvSpPr txBox="1"/>
          <p:nvPr/>
        </p:nvSpPr>
        <p:spPr>
          <a:xfrm>
            <a:off x="934725" y="9053353"/>
            <a:ext cx="5619750" cy="542188"/>
          </a:xfrm>
          <a:prstGeom prst="rect">
            <a:avLst/>
          </a:prstGeom>
          <a:no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「システム外で提出する」を選択されている方は、書類の提出が必要です。</a:t>
            </a:r>
            <a:endParaRPr lang="en-US" altLang="ja-JP" sz="1050" kern="100" dirty="0">
              <a:solidFill>
                <a:srgbClr val="000000"/>
              </a:solidFill>
              <a:ea typeface="Meiryo UI" panose="020B0604030504040204" pitchFamily="50" charset="-128"/>
              <a:cs typeface="Times New Roman" panose="02020603050405020304" pitchFamily="18" charset="0"/>
            </a:endParaRPr>
          </a:p>
          <a:p>
            <a:r>
              <a:rPr lang="ja-JP" altLang="en-US" sz="1050" kern="100" dirty="0">
                <a:solidFill>
                  <a:srgbClr val="000000"/>
                </a:solidFill>
                <a:ea typeface="Meiryo UI" panose="020B0604030504040204" pitchFamily="50" charset="-128"/>
                <a:cs typeface="Times New Roman" panose="02020603050405020304" pitchFamily="18" charset="0"/>
              </a:rPr>
              <a:t>詳しくは、</a:t>
            </a:r>
            <a:r>
              <a:rPr lang="en-US" altLang="ja-JP" sz="1050" kern="100" dirty="0">
                <a:solidFill>
                  <a:srgbClr val="000000"/>
                </a:solidFill>
                <a:ea typeface="Meiryo UI" panose="020B0604030504040204" pitchFamily="50" charset="-128"/>
                <a:cs typeface="Times New Roman" panose="02020603050405020304" pitchFamily="18" charset="0"/>
              </a:rPr>
              <a:t>38</a:t>
            </a:r>
            <a:r>
              <a:rPr lang="ja-JP" altLang="en-US" sz="1050" kern="100" dirty="0">
                <a:solidFill>
                  <a:srgbClr val="000000"/>
                </a:solidFill>
                <a:ea typeface="Meiryo UI" panose="020B0604030504040204" pitchFamily="50" charset="-128"/>
                <a:cs typeface="Times New Roman" panose="02020603050405020304" pitchFamily="18" charset="0"/>
              </a:rPr>
              <a:t>ページをご覧ください。</a:t>
            </a:r>
            <a:endParaRPr lang="en-US" altLang="ja-JP" sz="1050" kern="100" dirty="0">
              <a:solidFill>
                <a:srgbClr val="000000"/>
              </a:solidFill>
              <a:ea typeface="Meiryo UI" panose="020B0604030504040204" pitchFamily="50" charset="-128"/>
              <a:cs typeface="Times New Roman" panose="02020603050405020304" pitchFamily="18" charset="0"/>
            </a:endParaRPr>
          </a:p>
        </p:txBody>
      </p:sp>
      <p:sp>
        <p:nvSpPr>
          <p:cNvPr id="29" name="テキスト ボックス 31">
            <a:extLst>
              <a:ext uri="{FF2B5EF4-FFF2-40B4-BE49-F238E27FC236}">
                <a16:creationId xmlns:a16="http://schemas.microsoft.com/office/drawing/2014/main" id="{1521BE38-2646-4839-B2F5-F7CCD3EAA6AB}"/>
              </a:ext>
            </a:extLst>
          </p:cNvPr>
          <p:cNvSpPr txBox="1"/>
          <p:nvPr/>
        </p:nvSpPr>
        <p:spPr>
          <a:xfrm>
            <a:off x="934725" y="8695451"/>
            <a:ext cx="5619750" cy="342900"/>
          </a:xfrm>
          <a:prstGeom prst="roundRect">
            <a:avLst/>
          </a:prstGeom>
          <a:solidFill>
            <a:schemeClr val="bg1">
              <a:lumMod val="85000"/>
            </a:schemeClr>
          </a:solid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紙での提出物はありますか？</a:t>
            </a:r>
            <a:endParaRPr lang="ja-JP" altLang="en-US" sz="1050" kern="100" dirty="0">
              <a:ea typeface="游明朝" panose="02020400000000000000" pitchFamily="18" charset="-128"/>
              <a:cs typeface="Times New Roman" panose="02020603050405020304" pitchFamily="18" charset="0"/>
            </a:endParaRPr>
          </a:p>
        </p:txBody>
      </p:sp>
      <p:sp>
        <p:nvSpPr>
          <p:cNvPr id="30" name="角丸四角形吹き出し 19">
            <a:extLst>
              <a:ext uri="{FF2B5EF4-FFF2-40B4-BE49-F238E27FC236}">
                <a16:creationId xmlns:a16="http://schemas.microsoft.com/office/drawing/2014/main" id="{931405D0-24E9-4950-A8B4-543C9049BBE8}"/>
              </a:ext>
            </a:extLst>
          </p:cNvPr>
          <p:cNvSpPr/>
          <p:nvPr/>
        </p:nvSpPr>
        <p:spPr>
          <a:xfrm>
            <a:off x="317137" y="2712840"/>
            <a:ext cx="457200" cy="342900"/>
          </a:xfrm>
          <a:prstGeom prst="wedgeRoundRectCallout">
            <a:avLst>
              <a:gd name="adj1" fmla="val 81419"/>
              <a:gd name="adj2" fmla="val 32893"/>
              <a:gd name="adj3" fmla="val 16667"/>
            </a:avLst>
          </a:prstGeom>
          <a:solidFill>
            <a:srgbClr val="6699FF"/>
          </a:solidFill>
          <a:ln>
            <a:solidFill>
              <a:srgbClr val="6666FF"/>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latin typeface="HGP創英角ｺﾞｼｯｸUB" panose="020B0900000000000000" pitchFamily="50" charset="-128"/>
                <a:ea typeface="游明朝" panose="02020400000000000000" pitchFamily="18" charset="-128"/>
                <a:cs typeface="Times New Roman" panose="02020603050405020304" pitchFamily="18" charset="0"/>
              </a:rPr>
              <a:t>Q</a:t>
            </a:r>
            <a:r>
              <a:rPr lang="en-US" sz="1200" kern="100" dirty="0">
                <a:latin typeface="HGP創英角ｺﾞｼｯｸUB" panose="020B0900000000000000" pitchFamily="50" charset="-128"/>
                <a:ea typeface="游明朝" panose="02020400000000000000" pitchFamily="18" charset="-128"/>
                <a:cs typeface="Times New Roman" panose="02020603050405020304" pitchFamily="18" charset="0"/>
              </a:rPr>
              <a:t>3</a:t>
            </a:r>
            <a:endParaRPr lang="ja-JP" altLang="en-US" sz="1050" kern="100" dirty="0">
              <a:ea typeface="游明朝" panose="02020400000000000000" pitchFamily="18" charset="-128"/>
              <a:cs typeface="Times New Roman" panose="02020603050405020304" pitchFamily="18" charset="0"/>
            </a:endParaRPr>
          </a:p>
        </p:txBody>
      </p:sp>
      <p:sp>
        <p:nvSpPr>
          <p:cNvPr id="31" name="角丸四角形吹き出し 20">
            <a:extLst>
              <a:ext uri="{FF2B5EF4-FFF2-40B4-BE49-F238E27FC236}">
                <a16:creationId xmlns:a16="http://schemas.microsoft.com/office/drawing/2014/main" id="{29ADE432-1104-4F55-935C-160F62D07205}"/>
              </a:ext>
            </a:extLst>
          </p:cNvPr>
          <p:cNvSpPr/>
          <p:nvPr/>
        </p:nvSpPr>
        <p:spPr>
          <a:xfrm>
            <a:off x="317137" y="3064151"/>
            <a:ext cx="457200" cy="342900"/>
          </a:xfrm>
          <a:prstGeom prst="wedgeRoundRectCallout">
            <a:avLst>
              <a:gd name="adj1" fmla="val 81419"/>
              <a:gd name="adj2" fmla="val 32893"/>
              <a:gd name="adj3" fmla="val 16667"/>
            </a:avLst>
          </a:prstGeom>
          <a:solidFill>
            <a:schemeClr val="bg1"/>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A</a:t>
            </a:r>
            <a:r>
              <a:rPr lang="en-US" sz="1200" kern="100" dirty="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3</a:t>
            </a:r>
            <a:endParaRPr lang="ja-JP" altLang="en-US" sz="1050" kern="100" dirty="0">
              <a:ea typeface="游明朝" panose="02020400000000000000" pitchFamily="18" charset="-128"/>
              <a:cs typeface="Times New Roman" panose="02020603050405020304" pitchFamily="18" charset="0"/>
            </a:endParaRPr>
          </a:p>
        </p:txBody>
      </p:sp>
      <p:sp>
        <p:nvSpPr>
          <p:cNvPr id="32" name="テキスト ボックス 32">
            <a:extLst>
              <a:ext uri="{FF2B5EF4-FFF2-40B4-BE49-F238E27FC236}">
                <a16:creationId xmlns:a16="http://schemas.microsoft.com/office/drawing/2014/main" id="{48CEDB77-61CA-4F16-A60C-B35183014217}"/>
              </a:ext>
            </a:extLst>
          </p:cNvPr>
          <p:cNvSpPr txBox="1"/>
          <p:nvPr/>
        </p:nvSpPr>
        <p:spPr>
          <a:xfrm>
            <a:off x="948689" y="3146209"/>
            <a:ext cx="5619750" cy="342899"/>
          </a:xfrm>
          <a:prstGeom prst="rect">
            <a:avLst/>
          </a:prstGeom>
          <a:no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本マニュアル</a:t>
            </a:r>
            <a:r>
              <a:rPr lang="en-US" altLang="ja-JP" sz="1050" kern="100" dirty="0">
                <a:solidFill>
                  <a:srgbClr val="000000"/>
                </a:solidFill>
                <a:ea typeface="Meiryo UI" panose="020B0604030504040204" pitchFamily="50" charset="-128"/>
                <a:cs typeface="Times New Roman" panose="02020603050405020304" pitchFamily="18" charset="0"/>
              </a:rPr>
              <a:t>16</a:t>
            </a:r>
            <a:r>
              <a:rPr lang="ja-JP" altLang="en-US" sz="1050" kern="100" dirty="0">
                <a:solidFill>
                  <a:srgbClr val="000000"/>
                </a:solidFill>
                <a:ea typeface="Meiryo UI" panose="020B0604030504040204" pitchFamily="50" charset="-128"/>
                <a:cs typeface="Times New Roman" panose="02020603050405020304" pitchFamily="18" charset="0"/>
              </a:rPr>
              <a:t>ページ</a:t>
            </a:r>
            <a:r>
              <a:rPr lang="en-US" altLang="ja-JP" sz="1050" kern="100" dirty="0">
                <a:solidFill>
                  <a:srgbClr val="000000"/>
                </a:solidFill>
                <a:ea typeface="Meiryo UI" panose="020B0604030504040204" pitchFamily="50" charset="-128"/>
                <a:cs typeface="Times New Roman" panose="02020603050405020304" pitchFamily="18" charset="0"/>
              </a:rPr>
              <a:t>A</a:t>
            </a:r>
            <a:r>
              <a:rPr lang="ja-JP" altLang="en-US" sz="1050" kern="100" dirty="0">
                <a:solidFill>
                  <a:srgbClr val="000000"/>
                </a:solidFill>
                <a:ea typeface="Meiryo UI" panose="020B0604030504040204" pitchFamily="50" charset="-128"/>
                <a:cs typeface="Times New Roman" panose="02020603050405020304" pitchFamily="18" charset="0"/>
              </a:rPr>
              <a:t>の手順でお手続きをお願いします。</a:t>
            </a:r>
            <a:endParaRPr lang="en-US" altLang="ja-JP" sz="1050" kern="100" dirty="0">
              <a:solidFill>
                <a:srgbClr val="000000"/>
              </a:solidFill>
              <a:ea typeface="Meiryo UI" panose="020B0604030504040204" pitchFamily="50" charset="-128"/>
              <a:cs typeface="Times New Roman" panose="02020603050405020304" pitchFamily="18" charset="0"/>
            </a:endParaRPr>
          </a:p>
        </p:txBody>
      </p:sp>
      <p:sp>
        <p:nvSpPr>
          <p:cNvPr id="33" name="テキスト ボックス 31">
            <a:extLst>
              <a:ext uri="{FF2B5EF4-FFF2-40B4-BE49-F238E27FC236}">
                <a16:creationId xmlns:a16="http://schemas.microsoft.com/office/drawing/2014/main" id="{67042242-1292-4FC5-AEAF-33B1664AB173}"/>
              </a:ext>
            </a:extLst>
          </p:cNvPr>
          <p:cNvSpPr txBox="1"/>
          <p:nvPr/>
        </p:nvSpPr>
        <p:spPr>
          <a:xfrm>
            <a:off x="948689" y="2692026"/>
            <a:ext cx="5619750" cy="445770"/>
          </a:xfrm>
          <a:prstGeom prst="roundRect">
            <a:avLst/>
          </a:prstGeom>
          <a:solidFill>
            <a:schemeClr val="bg1">
              <a:lumMod val="85000"/>
            </a:schemeClr>
          </a:solid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保護者等の情報に変更があるにもかかわらず、継続意向登録時に「保護者等の情報に変更はありません。」を選択してしまった。</a:t>
            </a:r>
            <a:endParaRPr lang="en-US" altLang="ja-JP" sz="1050" kern="100" dirty="0">
              <a:solidFill>
                <a:srgbClr val="000000"/>
              </a:solidFill>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63749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図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409" y="2868797"/>
            <a:ext cx="3778423" cy="3854301"/>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698" y="7198828"/>
            <a:ext cx="3670464" cy="1680564"/>
          </a:xfrm>
          <a:prstGeom prst="rect">
            <a:avLst/>
          </a:prstGeom>
        </p:spPr>
      </p:pic>
      <p:sp>
        <p:nvSpPr>
          <p:cNvPr id="15" name="正方形/長方形 14"/>
          <p:cNvSpPr/>
          <p:nvPr/>
        </p:nvSpPr>
        <p:spPr>
          <a:xfrm>
            <a:off x="164289" y="2246836"/>
            <a:ext cx="6551929"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ログイン画面</a:t>
            </a:r>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 </a:t>
            </a:r>
            <a:r>
              <a:rPr lang="ja-JP" altLang="en-US" dirty="0">
                <a:solidFill>
                  <a:srgbClr val="000000"/>
                </a:solidFill>
              </a:rPr>
              <a:t>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2-1.</a:t>
            </a:r>
            <a:r>
              <a:rPr lang="ja-JP" altLang="en-US" dirty="0">
                <a:solidFill>
                  <a:srgbClr val="000000"/>
                </a:solidFill>
              </a:rPr>
              <a:t> </a:t>
            </a:r>
            <a:r>
              <a:rPr lang="en-US" altLang="ja-JP" dirty="0">
                <a:solidFill>
                  <a:srgbClr val="000000"/>
                </a:solidFill>
              </a:rPr>
              <a:t>e-</a:t>
            </a:r>
            <a:r>
              <a:rPr lang="en-US" altLang="ja-JP" dirty="0" err="1">
                <a:solidFill>
                  <a:srgbClr val="000000"/>
                </a:solidFill>
              </a:rPr>
              <a:t>Shien</a:t>
            </a:r>
            <a:r>
              <a:rPr lang="ja-JP" altLang="en-US" dirty="0">
                <a:solidFill>
                  <a:srgbClr val="000000"/>
                </a:solidFill>
              </a:rPr>
              <a:t>にログインする</a:t>
            </a:r>
          </a:p>
        </p:txBody>
      </p:sp>
      <p:sp>
        <p:nvSpPr>
          <p:cNvPr id="28" name="正方形/長方形 27"/>
          <p:cNvSpPr/>
          <p:nvPr/>
        </p:nvSpPr>
        <p:spPr>
          <a:xfrm>
            <a:off x="236219" y="771460"/>
            <a:ext cx="6480000" cy="4314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Shien</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を使用するために、システムへログインします。</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ログインは、パソコン、スマートフォンから以下の</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URL</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を入力してアクセスします。以下の</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QR</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コードを読み取ってもアクセスできます。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481565" y="5158261"/>
            <a:ext cx="1605600" cy="17486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0" name="正方形/長方形 29"/>
          <p:cNvSpPr/>
          <p:nvPr/>
        </p:nvSpPr>
        <p:spPr>
          <a:xfrm>
            <a:off x="1481565" y="3914269"/>
            <a:ext cx="1801845" cy="15143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p:nvSpPr>
        <p:spPr>
          <a:xfrm>
            <a:off x="1481565" y="4484101"/>
            <a:ext cx="1801845" cy="1649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p:nvSpPr>
        <p:spPr>
          <a:xfrm>
            <a:off x="4592143" y="2827243"/>
            <a:ext cx="2124075" cy="249497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通知書を見ながらログイン</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とパスワードを入力します。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チャットボットにて</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4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Shien</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の操作に関する質問ができます。</a:t>
            </a:r>
          </a:p>
        </p:txBody>
      </p:sp>
      <p:sp>
        <p:nvSpPr>
          <p:cNvPr id="50" name="正方形/長方形 49"/>
          <p:cNvSpPr/>
          <p:nvPr/>
        </p:nvSpPr>
        <p:spPr>
          <a:xfrm>
            <a:off x="4592143" y="5542892"/>
            <a:ext cx="2124075" cy="4157492"/>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182563" algn="l"/>
              </a:tabLst>
            </a:pP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「パスワードを表示」により入力したパスワードが確認できます。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8900" indent="-88900"/>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Ⅱ</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表示言語は、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日本語</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”English”</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が選択できます。</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572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Ⅲ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4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Shien</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の「利用規約」を確認できます。</a:t>
            </a:r>
          </a:p>
          <a:p>
            <a:pPr marL="88900" indent="-88900"/>
            <a:endParaRPr kumimoji="1"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6838">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やパスワードがわからなくなった場合は、学校に確認してください。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6838">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6838">
              <a:buFont typeface="Arial" panose="020B0604020202020204" pitchFamily="34" charset="0"/>
              <a:buChar char="•"/>
            </a:pP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4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Shien</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で利用可能な</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OS</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・ブラウザを確認できます。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6838">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1948958" y="5614549"/>
            <a:ext cx="766762" cy="19367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 name="正方形/長方形 57"/>
          <p:cNvSpPr/>
          <p:nvPr/>
        </p:nvSpPr>
        <p:spPr>
          <a:xfrm>
            <a:off x="1484660" y="4869852"/>
            <a:ext cx="722804" cy="16136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正方形/長方形 35"/>
          <p:cNvSpPr/>
          <p:nvPr/>
        </p:nvSpPr>
        <p:spPr>
          <a:xfrm>
            <a:off x="236219" y="1467972"/>
            <a:ext cx="2735073" cy="2374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hlinkClick r:id="rId5"/>
              </a:rPr>
              <a:t>https://www.e-shien.mext.go.jp/</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446865" y="6909452"/>
            <a:ext cx="2535556" cy="2694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ログイン</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通知書のサンプル</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1469420" y="7676476"/>
            <a:ext cx="1608220" cy="69167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0105" y="1203764"/>
            <a:ext cx="563332" cy="563332"/>
          </a:xfrm>
          <a:prstGeom prst="rect">
            <a:avLst/>
          </a:prstGeom>
        </p:spPr>
      </p:pic>
      <p:sp>
        <p:nvSpPr>
          <p:cNvPr id="5" name="角丸四角形 4"/>
          <p:cNvSpPr/>
          <p:nvPr/>
        </p:nvSpPr>
        <p:spPr>
          <a:xfrm>
            <a:off x="4748573" y="2705071"/>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4748573" y="5419923"/>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1353644" y="6102531"/>
            <a:ext cx="756059" cy="17486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90" name="グループ化 89"/>
          <p:cNvGrpSpPr/>
          <p:nvPr/>
        </p:nvGrpSpPr>
        <p:grpSpPr>
          <a:xfrm>
            <a:off x="1193868" y="4788448"/>
            <a:ext cx="198178" cy="281733"/>
            <a:chOff x="4704480" y="2843662"/>
            <a:chExt cx="198178" cy="281733"/>
          </a:xfrm>
        </p:grpSpPr>
        <p:sp>
          <p:nvSpPr>
            <p:cNvPr id="91" name="円/楕円 90"/>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2"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93" name="グループ化 92"/>
          <p:cNvGrpSpPr/>
          <p:nvPr/>
        </p:nvGrpSpPr>
        <p:grpSpPr>
          <a:xfrm>
            <a:off x="1193868" y="5118694"/>
            <a:ext cx="198178" cy="281733"/>
            <a:chOff x="4711752" y="3859708"/>
            <a:chExt cx="198178" cy="281733"/>
          </a:xfrm>
        </p:grpSpPr>
        <p:sp>
          <p:nvSpPr>
            <p:cNvPr id="94" name="円/楕円 93"/>
            <p:cNvSpPr/>
            <p:nvPr/>
          </p:nvSpPr>
          <p:spPr>
            <a:xfrm flipV="1">
              <a:off x="4711752" y="3920502"/>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5" name="コンテンツ プレースホルダー 2"/>
            <p:cNvSpPr txBox="1">
              <a:spLocks/>
            </p:cNvSpPr>
            <p:nvPr/>
          </p:nvSpPr>
          <p:spPr>
            <a:xfrm>
              <a:off x="4755317" y="3859708"/>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96" name="グループ化 95"/>
          <p:cNvGrpSpPr/>
          <p:nvPr/>
        </p:nvGrpSpPr>
        <p:grpSpPr>
          <a:xfrm>
            <a:off x="1139618" y="5860473"/>
            <a:ext cx="198178" cy="281733"/>
            <a:chOff x="4714005" y="5031865"/>
            <a:chExt cx="198178" cy="281733"/>
          </a:xfrm>
        </p:grpSpPr>
        <p:sp>
          <p:nvSpPr>
            <p:cNvPr id="97" name="円/楕円 96"/>
            <p:cNvSpPr/>
            <p:nvPr/>
          </p:nvSpPr>
          <p:spPr>
            <a:xfrm flipV="1">
              <a:off x="4714005" y="5092659"/>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98" name="コンテンツ プレースホルダー 2"/>
            <p:cNvSpPr txBox="1">
              <a:spLocks/>
            </p:cNvSpPr>
            <p:nvPr/>
          </p:nvSpPr>
          <p:spPr>
            <a:xfrm>
              <a:off x="4757570" y="5031865"/>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grpSp>
        <p:nvGrpSpPr>
          <p:cNvPr id="114" name="グループ化 113"/>
          <p:cNvGrpSpPr/>
          <p:nvPr/>
        </p:nvGrpSpPr>
        <p:grpSpPr>
          <a:xfrm>
            <a:off x="4638467" y="5747862"/>
            <a:ext cx="198178" cy="281733"/>
            <a:chOff x="4704480" y="2843662"/>
            <a:chExt cx="198178" cy="281733"/>
          </a:xfrm>
        </p:grpSpPr>
        <p:sp>
          <p:nvSpPr>
            <p:cNvPr id="115" name="円/楕円 114"/>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6"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117" name="グループ化 116"/>
          <p:cNvGrpSpPr/>
          <p:nvPr/>
        </p:nvGrpSpPr>
        <p:grpSpPr>
          <a:xfrm>
            <a:off x="4638467" y="6601983"/>
            <a:ext cx="198178" cy="281733"/>
            <a:chOff x="4711752" y="3859708"/>
            <a:chExt cx="198178" cy="281733"/>
          </a:xfrm>
        </p:grpSpPr>
        <p:sp>
          <p:nvSpPr>
            <p:cNvPr id="118" name="円/楕円 117"/>
            <p:cNvSpPr/>
            <p:nvPr/>
          </p:nvSpPr>
          <p:spPr>
            <a:xfrm flipV="1">
              <a:off x="4711752" y="3920502"/>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9" name="コンテンツ プレースホルダー 2"/>
            <p:cNvSpPr txBox="1">
              <a:spLocks/>
            </p:cNvSpPr>
            <p:nvPr/>
          </p:nvSpPr>
          <p:spPr>
            <a:xfrm>
              <a:off x="4755317" y="3859708"/>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120" name="グループ化 119"/>
          <p:cNvGrpSpPr/>
          <p:nvPr/>
        </p:nvGrpSpPr>
        <p:grpSpPr>
          <a:xfrm>
            <a:off x="4638467" y="7459815"/>
            <a:ext cx="198178" cy="281733"/>
            <a:chOff x="4714005" y="5031865"/>
            <a:chExt cx="198178" cy="281733"/>
          </a:xfrm>
        </p:grpSpPr>
        <p:sp>
          <p:nvSpPr>
            <p:cNvPr id="121" name="円/楕円 120"/>
            <p:cNvSpPr/>
            <p:nvPr/>
          </p:nvSpPr>
          <p:spPr>
            <a:xfrm flipV="1">
              <a:off x="4714005" y="5092659"/>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122" name="コンテンツ プレースホルダー 2"/>
            <p:cNvSpPr txBox="1">
              <a:spLocks/>
            </p:cNvSpPr>
            <p:nvPr/>
          </p:nvSpPr>
          <p:spPr>
            <a:xfrm>
              <a:off x="4757570" y="5031865"/>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grpSp>
        <p:nvGrpSpPr>
          <p:cNvPr id="65" name="グループ化 64"/>
          <p:cNvGrpSpPr/>
          <p:nvPr/>
        </p:nvGrpSpPr>
        <p:grpSpPr>
          <a:xfrm>
            <a:off x="4635567" y="3886042"/>
            <a:ext cx="198178" cy="281733"/>
            <a:chOff x="4707498" y="2767507"/>
            <a:chExt cx="198178" cy="281733"/>
          </a:xfrm>
        </p:grpSpPr>
        <p:sp>
          <p:nvSpPr>
            <p:cNvPr id="66" name="円/楕円 65"/>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7"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68" name="グループ化 67"/>
          <p:cNvGrpSpPr/>
          <p:nvPr/>
        </p:nvGrpSpPr>
        <p:grpSpPr>
          <a:xfrm>
            <a:off x="4635567" y="3028192"/>
            <a:ext cx="198178" cy="281733"/>
            <a:chOff x="4707498" y="1706457"/>
            <a:chExt cx="198178" cy="281733"/>
          </a:xfrm>
        </p:grpSpPr>
        <p:sp>
          <p:nvSpPr>
            <p:cNvPr id="69" name="円/楕円 6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1" name="グループ化 70"/>
          <p:cNvGrpSpPr/>
          <p:nvPr/>
        </p:nvGrpSpPr>
        <p:grpSpPr>
          <a:xfrm>
            <a:off x="1663768" y="5542892"/>
            <a:ext cx="198178" cy="281733"/>
            <a:chOff x="4707498" y="2767507"/>
            <a:chExt cx="198178" cy="281733"/>
          </a:xfrm>
        </p:grpSpPr>
        <p:sp>
          <p:nvSpPr>
            <p:cNvPr id="72" name="円/楕円 7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4" name="グループ化 73"/>
          <p:cNvGrpSpPr/>
          <p:nvPr/>
        </p:nvGrpSpPr>
        <p:grpSpPr>
          <a:xfrm>
            <a:off x="1193868" y="3840492"/>
            <a:ext cx="198178" cy="281733"/>
            <a:chOff x="4707498" y="1706457"/>
            <a:chExt cx="198178" cy="281733"/>
          </a:xfrm>
        </p:grpSpPr>
        <p:sp>
          <p:nvSpPr>
            <p:cNvPr id="75" name="円/楕円 74"/>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6"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7" name="グループ化 76"/>
          <p:cNvGrpSpPr/>
          <p:nvPr/>
        </p:nvGrpSpPr>
        <p:grpSpPr>
          <a:xfrm>
            <a:off x="1168000" y="7542454"/>
            <a:ext cx="198178" cy="281733"/>
            <a:chOff x="4707498" y="1706457"/>
            <a:chExt cx="198178" cy="281733"/>
          </a:xfrm>
        </p:grpSpPr>
        <p:sp>
          <p:nvSpPr>
            <p:cNvPr id="78" name="円/楕円 77"/>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9"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54" name="テキスト ボックス 53"/>
          <p:cNvSpPr txBox="1"/>
          <p:nvPr/>
        </p:nvSpPr>
        <p:spPr>
          <a:xfrm>
            <a:off x="5765285" y="4152301"/>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6</a:t>
            </a:r>
            <a:r>
              <a:rPr lang="ja-JP" altLang="en-US" sz="1200" dirty="0">
                <a:solidFill>
                  <a:srgbClr val="000000"/>
                </a:solidFill>
              </a:rPr>
              <a:t>ページへ</a:t>
            </a:r>
            <a:endParaRPr kumimoji="1" lang="ja-JP" altLang="en-US" sz="1200" dirty="0">
              <a:solidFill>
                <a:srgbClr val="000000"/>
              </a:solidFill>
            </a:endParaRPr>
          </a:p>
        </p:txBody>
      </p:sp>
      <p:pic>
        <p:nvPicPr>
          <p:cNvPr id="55" name="図 54"/>
          <p:cNvPicPr>
            <a:picLocks noChangeAspect="1"/>
          </p:cNvPicPr>
          <p:nvPr/>
        </p:nvPicPr>
        <p:blipFill>
          <a:blip r:embed="rId7"/>
          <a:stretch>
            <a:fillRect/>
          </a:stretch>
        </p:blipFill>
        <p:spPr>
          <a:xfrm>
            <a:off x="3626434" y="6250187"/>
            <a:ext cx="641398" cy="360786"/>
          </a:xfrm>
          <a:prstGeom prst="rect">
            <a:avLst/>
          </a:prstGeom>
        </p:spPr>
      </p:pic>
      <p:sp>
        <p:nvSpPr>
          <p:cNvPr id="60" name="正方形/長方形 59"/>
          <p:cNvSpPr/>
          <p:nvPr/>
        </p:nvSpPr>
        <p:spPr>
          <a:xfrm>
            <a:off x="3571667" y="6233007"/>
            <a:ext cx="705135" cy="374067"/>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1" name="グループ化 60"/>
          <p:cNvGrpSpPr/>
          <p:nvPr/>
        </p:nvGrpSpPr>
        <p:grpSpPr>
          <a:xfrm>
            <a:off x="3584807" y="5906351"/>
            <a:ext cx="198178" cy="281733"/>
            <a:chOff x="4707498" y="2767507"/>
            <a:chExt cx="198178" cy="281733"/>
          </a:xfrm>
        </p:grpSpPr>
        <p:sp>
          <p:nvSpPr>
            <p:cNvPr id="62" name="円/楕円 7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grpSp>
        <p:nvGrpSpPr>
          <p:cNvPr id="64" name="グループ化 63"/>
          <p:cNvGrpSpPr/>
          <p:nvPr/>
        </p:nvGrpSpPr>
        <p:grpSpPr>
          <a:xfrm>
            <a:off x="4627535" y="4553799"/>
            <a:ext cx="198178" cy="281733"/>
            <a:chOff x="4707498" y="2767507"/>
            <a:chExt cx="198178" cy="281733"/>
          </a:xfrm>
        </p:grpSpPr>
        <p:sp>
          <p:nvSpPr>
            <p:cNvPr id="80" name="円/楕円 7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1"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sp>
        <p:nvSpPr>
          <p:cNvPr id="84" name="正方形/長方形 83"/>
          <p:cNvSpPr/>
          <p:nvPr/>
        </p:nvSpPr>
        <p:spPr>
          <a:xfrm>
            <a:off x="1349514" y="6322267"/>
            <a:ext cx="1106373" cy="12111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85" name="グループ化 84"/>
          <p:cNvGrpSpPr/>
          <p:nvPr/>
        </p:nvGrpSpPr>
        <p:grpSpPr>
          <a:xfrm>
            <a:off x="1121890" y="6207804"/>
            <a:ext cx="198178" cy="281733"/>
            <a:chOff x="4714005" y="5031865"/>
            <a:chExt cx="198178" cy="281733"/>
          </a:xfrm>
        </p:grpSpPr>
        <p:sp>
          <p:nvSpPr>
            <p:cNvPr id="86" name="円/楕円 96"/>
            <p:cNvSpPr/>
            <p:nvPr/>
          </p:nvSpPr>
          <p:spPr>
            <a:xfrm flipV="1">
              <a:off x="4714005" y="5092659"/>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87" name="コンテンツ プレースホルダー 2"/>
            <p:cNvSpPr txBox="1">
              <a:spLocks/>
            </p:cNvSpPr>
            <p:nvPr/>
          </p:nvSpPr>
          <p:spPr>
            <a:xfrm>
              <a:off x="4757570" y="5031865"/>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Ⅳ</a:t>
              </a:r>
              <a:endParaRPr lang="ja-JP" altLang="en-US" sz="1400" dirty="0">
                <a:solidFill>
                  <a:schemeClr val="bg1"/>
                </a:solidFill>
              </a:endParaRPr>
            </a:p>
          </p:txBody>
        </p:sp>
      </p:grpSp>
      <p:grpSp>
        <p:nvGrpSpPr>
          <p:cNvPr id="88" name="グループ化 87"/>
          <p:cNvGrpSpPr/>
          <p:nvPr/>
        </p:nvGrpSpPr>
        <p:grpSpPr>
          <a:xfrm>
            <a:off x="4646200" y="8943876"/>
            <a:ext cx="198178" cy="281733"/>
            <a:chOff x="4714005" y="5031865"/>
            <a:chExt cx="198178" cy="281733"/>
          </a:xfrm>
        </p:grpSpPr>
        <p:sp>
          <p:nvSpPr>
            <p:cNvPr id="89" name="円/楕円 96"/>
            <p:cNvSpPr/>
            <p:nvPr/>
          </p:nvSpPr>
          <p:spPr>
            <a:xfrm flipV="1">
              <a:off x="4714005" y="5092659"/>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99" name="コンテンツ プレースホルダー 2"/>
            <p:cNvSpPr txBox="1">
              <a:spLocks/>
            </p:cNvSpPr>
            <p:nvPr/>
          </p:nvSpPr>
          <p:spPr>
            <a:xfrm>
              <a:off x="4757570" y="5031865"/>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Ⅳ</a:t>
              </a:r>
              <a:endParaRPr lang="ja-JP" altLang="en-US" sz="1400" dirty="0">
                <a:solidFill>
                  <a:schemeClr val="bg1"/>
                </a:solidFill>
              </a:endParaRPr>
            </a:p>
          </p:txBody>
        </p:sp>
      </p:grpSp>
      <p:sp>
        <p:nvSpPr>
          <p:cNvPr id="100" name="正方形/長方形 99">
            <a:extLst>
              <a:ext uri="{FF2B5EF4-FFF2-40B4-BE49-F238E27FC236}">
                <a16:creationId xmlns:a16="http://schemas.microsoft.com/office/drawing/2014/main" id="{6A96C533-DBE0-4E20-9110-063631327107}"/>
              </a:ext>
            </a:extLst>
          </p:cNvPr>
          <p:cNvSpPr/>
          <p:nvPr/>
        </p:nvSpPr>
        <p:spPr bwMode="gray">
          <a:xfrm>
            <a:off x="189000" y="1745133"/>
            <a:ext cx="6480000" cy="421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Bef>
                <a:spcPts val="600"/>
              </a:spcBef>
            </a:pP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本マニュアルは、パソコンでの操作画面を基に作成しております。</a:t>
            </a:r>
            <a:endParaRPr lang="en-US" altLang="ja-JP"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スマートフォンからお手続きいただく場合、レイアウトや文言が一部異なる場合があります。</a:t>
            </a:r>
            <a:endParaRPr lang="en-US" altLang="ja-JP"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90741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06276" y="2356481"/>
            <a:ext cx="4469790" cy="1594546"/>
          </a:xfrm>
          <a:prstGeom prst="rect">
            <a:avLst/>
          </a:prstGeom>
        </p:spPr>
      </p:pic>
      <p:sp>
        <p:nvSpPr>
          <p:cNvPr id="15" name="正方形/長方形 14"/>
          <p:cNvSpPr/>
          <p:nvPr/>
        </p:nvSpPr>
        <p:spPr>
          <a:xfrm>
            <a:off x="194400" y="1600601"/>
            <a:ext cx="6551930"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ポータル画面</a:t>
            </a:r>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継続受給の意思が 「ある </a:t>
            </a:r>
            <a:r>
              <a:rPr lang="en-US" altLang="ja-JP" dirty="0">
                <a:solidFill>
                  <a:srgbClr val="000000"/>
                </a:solidFill>
              </a:rPr>
              <a:t>or </a:t>
            </a:r>
            <a:r>
              <a:rPr lang="ja-JP" altLang="en-US" dirty="0">
                <a:solidFill>
                  <a:srgbClr val="000000"/>
                </a:solidFill>
              </a:rPr>
              <a:t>ない」 の意向を登録する</a:t>
            </a:r>
          </a:p>
        </p:txBody>
      </p:sp>
      <p:sp>
        <p:nvSpPr>
          <p:cNvPr id="52" name="正方形/長方形 51"/>
          <p:cNvSpPr/>
          <p:nvPr/>
        </p:nvSpPr>
        <p:spPr>
          <a:xfrm>
            <a:off x="4652214" y="2243223"/>
            <a:ext cx="2124075" cy="1314979"/>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77800" indent="-177800"/>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47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ポータル画面の「継続届出」タブ内にある「継続意向登録」ボタンをクリックします。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532263" y="3009331"/>
            <a:ext cx="709684" cy="25930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p:nvSpPr>
        <p:spPr>
          <a:xfrm>
            <a:off x="236219" y="796212"/>
            <a:ext cx="6480000" cy="72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最初に、受給を継続する意思が「ある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or </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ない」</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継続意向</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zh-CN"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を登録します。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学校から継続意向の再登録を依頼された場合や、継続意向内容を誤った場合に再登録をする場合も、同様の手順で行います。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4820504" y="2100792"/>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9" name="グループ化 48"/>
          <p:cNvGrpSpPr/>
          <p:nvPr/>
        </p:nvGrpSpPr>
        <p:grpSpPr>
          <a:xfrm>
            <a:off x="4682098" y="2443157"/>
            <a:ext cx="198178" cy="281733"/>
            <a:chOff x="4707498" y="1706457"/>
            <a:chExt cx="198178" cy="281733"/>
          </a:xfrm>
        </p:grpSpPr>
        <p:sp>
          <p:nvSpPr>
            <p:cNvPr id="50" name="円/楕円 4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3" name="グループ化 72"/>
          <p:cNvGrpSpPr/>
          <p:nvPr/>
        </p:nvGrpSpPr>
        <p:grpSpPr>
          <a:xfrm>
            <a:off x="288736" y="2986906"/>
            <a:ext cx="198178" cy="281733"/>
            <a:chOff x="4707498" y="2767507"/>
            <a:chExt cx="198178" cy="281733"/>
          </a:xfrm>
        </p:grpSpPr>
        <p:sp>
          <p:nvSpPr>
            <p:cNvPr id="74" name="円/楕円 49"/>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sp>
        <p:nvSpPr>
          <p:cNvPr id="16" name="テキスト ボックス 15"/>
          <p:cNvSpPr txBox="1"/>
          <p:nvPr/>
        </p:nvSpPr>
        <p:spPr>
          <a:xfrm>
            <a:off x="5831071" y="3423634"/>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7</a:t>
            </a:r>
            <a:r>
              <a:rPr lang="ja-JP" altLang="en-US" sz="1200" dirty="0">
                <a:solidFill>
                  <a:srgbClr val="000000"/>
                </a:solidFill>
              </a:rPr>
              <a:t>ページへ</a:t>
            </a:r>
            <a:endParaRPr kumimoji="1" lang="ja-JP" altLang="en-US" sz="1200" dirty="0">
              <a:solidFill>
                <a:srgbClr val="000000"/>
              </a:solidFill>
            </a:endParaRPr>
          </a:p>
        </p:txBody>
      </p:sp>
    </p:spTree>
    <p:extLst>
      <p:ext uri="{BB962C8B-B14F-4D97-AF65-F5344CB8AC3E}">
        <p14:creationId xmlns:p14="http://schemas.microsoft.com/office/powerpoint/2010/main" val="283264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7402" y="1381014"/>
            <a:ext cx="4613213" cy="4168283"/>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5117" y="4518791"/>
            <a:ext cx="4633195" cy="4149732"/>
          </a:xfrm>
          <a:prstGeom prst="rect">
            <a:avLst/>
          </a:prstGeom>
        </p:spPr>
      </p:pic>
      <p:sp>
        <p:nvSpPr>
          <p:cNvPr id="18" name="正方形/長方形 17"/>
          <p:cNvSpPr/>
          <p:nvPr/>
        </p:nvSpPr>
        <p:spPr>
          <a:xfrm>
            <a:off x="392432" y="3089354"/>
            <a:ext cx="181071" cy="64118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p:nvSpPr>
        <p:spPr>
          <a:xfrm>
            <a:off x="1918630" y="8247964"/>
            <a:ext cx="885497" cy="19997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正方形/長方形 59"/>
          <p:cNvSpPr/>
          <p:nvPr/>
        </p:nvSpPr>
        <p:spPr>
          <a:xfrm>
            <a:off x="367982" y="4483501"/>
            <a:ext cx="205521" cy="108253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継続受給の意思が 「ある </a:t>
            </a:r>
            <a:r>
              <a:rPr lang="en-US" altLang="ja-JP" dirty="0">
                <a:solidFill>
                  <a:srgbClr val="000000"/>
                </a:solidFill>
              </a:rPr>
              <a:t>or </a:t>
            </a:r>
            <a:r>
              <a:rPr lang="ja-JP" altLang="en-US" dirty="0">
                <a:solidFill>
                  <a:srgbClr val="000000"/>
                </a:solidFill>
              </a:rPr>
              <a:t>ない」 の意向を登録する</a:t>
            </a:r>
          </a:p>
        </p:txBody>
      </p:sp>
      <p:sp>
        <p:nvSpPr>
          <p:cNvPr id="14" name="正方形/長方形 13"/>
          <p:cNvSpPr/>
          <p:nvPr/>
        </p:nvSpPr>
        <p:spPr>
          <a:xfrm>
            <a:off x="194400" y="849942"/>
            <a:ext cx="6532879"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継続意向登録画面</a:t>
            </a:r>
          </a:p>
        </p:txBody>
      </p:sp>
      <p:sp>
        <p:nvSpPr>
          <p:cNvPr id="16" name="正方形/長方形 15"/>
          <p:cNvSpPr/>
          <p:nvPr/>
        </p:nvSpPr>
        <p:spPr>
          <a:xfrm>
            <a:off x="4547641" y="1345009"/>
            <a:ext cx="2197042" cy="6409086"/>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0975" indent="-18097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内容を確認し、チェックします。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支給の継続を希望するかどうかを選択します。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就学支援金の</a:t>
            </a: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支給の継続を希望する</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79375"/>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上部：</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希望します。</a:t>
            </a:r>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79375"/>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就学支援金の</a:t>
            </a: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支給の継続を希望しない</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下部：</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受給権を放棄します。</a:t>
            </a:r>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受給権を放棄する場合、大阪府の授業料支援についても受けることができません！</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授業料をお支払いいただきます。</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保護者等の変更有無を選択します。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離婚、再婚等による</a:t>
            </a: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保護者等の追加・削除がある</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a:t>
            </a: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課税地、収入状況提出方法、生活扶助の受給有無等の情報に変更がある</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79375"/>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①あります。</a:t>
            </a:r>
            <a:r>
              <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②以外の理由</a:t>
            </a:r>
            <a:r>
              <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171450" indent="-79375"/>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変更がない</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79375"/>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③ありません。</a:t>
            </a:r>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79375"/>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「入力内容確認」ボタンをクリックします。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indent="1588"/>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indent="1588"/>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世帯構成等によって異なります。</a:t>
            </a:r>
          </a:p>
        </p:txBody>
      </p:sp>
      <p:sp>
        <p:nvSpPr>
          <p:cNvPr id="22" name="角丸四角形 21"/>
          <p:cNvSpPr/>
          <p:nvPr/>
        </p:nvSpPr>
        <p:spPr>
          <a:xfrm>
            <a:off x="4777037" y="1264184"/>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右矢印 1"/>
          <p:cNvSpPr/>
          <p:nvPr/>
        </p:nvSpPr>
        <p:spPr>
          <a:xfrm>
            <a:off x="4897844" y="2720498"/>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3" name="グループ化 42"/>
          <p:cNvGrpSpPr/>
          <p:nvPr/>
        </p:nvGrpSpPr>
        <p:grpSpPr>
          <a:xfrm>
            <a:off x="4599994" y="4483501"/>
            <a:ext cx="198178" cy="281733"/>
            <a:chOff x="4707498" y="3412377"/>
            <a:chExt cx="198178" cy="281733"/>
          </a:xfrm>
        </p:grpSpPr>
        <p:sp>
          <p:nvSpPr>
            <p:cNvPr id="44" name="円/楕円 43"/>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5"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grpSp>
        <p:nvGrpSpPr>
          <p:cNvPr id="46" name="グループ化 45"/>
          <p:cNvGrpSpPr/>
          <p:nvPr/>
        </p:nvGrpSpPr>
        <p:grpSpPr>
          <a:xfrm>
            <a:off x="4599994" y="1872506"/>
            <a:ext cx="198178" cy="281733"/>
            <a:chOff x="4707498" y="2767507"/>
            <a:chExt cx="198178" cy="281733"/>
          </a:xfrm>
        </p:grpSpPr>
        <p:sp>
          <p:nvSpPr>
            <p:cNvPr id="47" name="円/楕円 46"/>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8"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64" name="グループ化 63"/>
          <p:cNvGrpSpPr/>
          <p:nvPr/>
        </p:nvGrpSpPr>
        <p:grpSpPr>
          <a:xfrm>
            <a:off x="132475" y="4250796"/>
            <a:ext cx="198178" cy="281733"/>
            <a:chOff x="4707498" y="2767507"/>
            <a:chExt cx="198178" cy="281733"/>
          </a:xfrm>
        </p:grpSpPr>
        <p:sp>
          <p:nvSpPr>
            <p:cNvPr id="65" name="円/楕円 64"/>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6"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0" name="グループ化 69"/>
          <p:cNvGrpSpPr/>
          <p:nvPr/>
        </p:nvGrpSpPr>
        <p:grpSpPr>
          <a:xfrm>
            <a:off x="4599994" y="1522892"/>
            <a:ext cx="198178" cy="281733"/>
            <a:chOff x="4707498" y="1706457"/>
            <a:chExt cx="198178" cy="281733"/>
          </a:xfrm>
        </p:grpSpPr>
        <p:sp>
          <p:nvSpPr>
            <p:cNvPr id="91" name="円/楕円 90"/>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2"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93" name="グループ化 92"/>
          <p:cNvGrpSpPr/>
          <p:nvPr/>
        </p:nvGrpSpPr>
        <p:grpSpPr>
          <a:xfrm>
            <a:off x="132475" y="2898447"/>
            <a:ext cx="198178" cy="281733"/>
            <a:chOff x="4707498" y="1706457"/>
            <a:chExt cx="198178" cy="281733"/>
          </a:xfrm>
        </p:grpSpPr>
        <p:sp>
          <p:nvSpPr>
            <p:cNvPr id="94" name="円/楕円 93"/>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5"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61" name="グループ化 60"/>
          <p:cNvGrpSpPr/>
          <p:nvPr/>
        </p:nvGrpSpPr>
        <p:grpSpPr>
          <a:xfrm>
            <a:off x="4607566" y="6854210"/>
            <a:ext cx="198178" cy="262193"/>
            <a:chOff x="4707498" y="3408111"/>
            <a:chExt cx="198178" cy="262193"/>
          </a:xfrm>
        </p:grpSpPr>
        <p:sp>
          <p:nvSpPr>
            <p:cNvPr id="71" name="円/楕円 61"/>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2" name="コンテンツ プレースホルダー 2"/>
            <p:cNvSpPr txBox="1">
              <a:spLocks/>
            </p:cNvSpPr>
            <p:nvPr/>
          </p:nvSpPr>
          <p:spPr>
            <a:xfrm>
              <a:off x="4728624" y="3408111"/>
              <a:ext cx="167526" cy="259105"/>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４</a:t>
              </a:r>
            </a:p>
          </p:txBody>
        </p:sp>
      </p:grpSp>
      <p:sp>
        <p:nvSpPr>
          <p:cNvPr id="75" name="右矢印 74"/>
          <p:cNvSpPr/>
          <p:nvPr/>
        </p:nvSpPr>
        <p:spPr>
          <a:xfrm>
            <a:off x="4914715" y="6615708"/>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6" name="右矢印 75"/>
          <p:cNvSpPr/>
          <p:nvPr/>
        </p:nvSpPr>
        <p:spPr>
          <a:xfrm>
            <a:off x="4919349" y="5930511"/>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右矢印 1">
            <a:extLst>
              <a:ext uri="{FF2B5EF4-FFF2-40B4-BE49-F238E27FC236}">
                <a16:creationId xmlns:a16="http://schemas.microsoft.com/office/drawing/2014/main" id="{07120707-FD90-4079-B1D0-2E96D8CF7714}"/>
              </a:ext>
            </a:extLst>
          </p:cNvPr>
          <p:cNvSpPr/>
          <p:nvPr/>
        </p:nvSpPr>
        <p:spPr>
          <a:xfrm>
            <a:off x="4897844" y="3386183"/>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テキスト ボックス 38"/>
          <p:cNvSpPr txBox="1"/>
          <p:nvPr/>
        </p:nvSpPr>
        <p:spPr>
          <a:xfrm>
            <a:off x="5798040" y="7622528"/>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8</a:t>
            </a:r>
            <a:r>
              <a:rPr lang="ja-JP" altLang="en-US" sz="1200" dirty="0">
                <a:solidFill>
                  <a:srgbClr val="000000"/>
                </a:solidFill>
              </a:rPr>
              <a:t>ページへ</a:t>
            </a:r>
            <a:endParaRPr kumimoji="1" lang="ja-JP" altLang="en-US" sz="1200" dirty="0">
              <a:solidFill>
                <a:srgbClr val="000000"/>
              </a:solidFill>
            </a:endParaRPr>
          </a:p>
        </p:txBody>
      </p:sp>
      <p:sp>
        <p:nvSpPr>
          <p:cNvPr id="41" name="角丸四角形 40"/>
          <p:cNvSpPr/>
          <p:nvPr/>
        </p:nvSpPr>
        <p:spPr>
          <a:xfrm>
            <a:off x="661218" y="7817613"/>
            <a:ext cx="2277718" cy="124239"/>
          </a:xfrm>
          <a:prstGeom prst="roundRect">
            <a:avLst>
              <a:gd name="adj" fmla="val 50000"/>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5" name="正方形/長方形 54"/>
          <p:cNvSpPr/>
          <p:nvPr/>
        </p:nvSpPr>
        <p:spPr>
          <a:xfrm>
            <a:off x="4537737" y="8071462"/>
            <a:ext cx="2233057" cy="1681932"/>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電話番号又はメールアドレスを変更したいとき</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過去に個人番号を提出済</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の場合、</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「①あります。</a:t>
            </a:r>
            <a:r>
              <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②以外の理由</a:t>
            </a:r>
            <a:r>
              <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」を選択</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してください。</a:t>
            </a:r>
            <a:b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個人番号を提出していない（自己情報や生活保護受給証明書、課税証明書を提出した）</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場合には、</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「③ありません。」を選択</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してください。</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4537737" y="7921580"/>
            <a:ext cx="700406" cy="229038"/>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9" name="図 48"/>
          <p:cNvPicPr>
            <a:picLocks noChangeAspect="1"/>
          </p:cNvPicPr>
          <p:nvPr/>
        </p:nvPicPr>
        <p:blipFill rotWithShape="1">
          <a:blip r:embed="rId5"/>
          <a:srcRect l="6806" t="41306" r="8125" b="20566"/>
          <a:stretch/>
        </p:blipFill>
        <p:spPr>
          <a:xfrm>
            <a:off x="364330" y="6479381"/>
            <a:ext cx="4100513" cy="1621632"/>
          </a:xfrm>
          <a:prstGeom prst="rect">
            <a:avLst/>
          </a:prstGeom>
        </p:spPr>
      </p:pic>
      <p:pic>
        <p:nvPicPr>
          <p:cNvPr id="5" name="図 4"/>
          <p:cNvPicPr>
            <a:picLocks noChangeAspect="1"/>
          </p:cNvPicPr>
          <p:nvPr/>
        </p:nvPicPr>
        <p:blipFill>
          <a:blip r:embed="rId6"/>
          <a:stretch>
            <a:fillRect/>
          </a:stretch>
        </p:blipFill>
        <p:spPr>
          <a:xfrm>
            <a:off x="223231" y="5881930"/>
            <a:ext cx="4239421" cy="3047672"/>
          </a:xfrm>
          <a:prstGeom prst="rect">
            <a:avLst/>
          </a:prstGeom>
        </p:spPr>
      </p:pic>
      <p:pic>
        <p:nvPicPr>
          <p:cNvPr id="7" name="図 6"/>
          <p:cNvPicPr>
            <a:picLocks noChangeAspect="1"/>
          </p:cNvPicPr>
          <p:nvPr/>
        </p:nvPicPr>
        <p:blipFill>
          <a:blip r:embed="rId7"/>
          <a:stretch>
            <a:fillRect/>
          </a:stretch>
        </p:blipFill>
        <p:spPr>
          <a:xfrm>
            <a:off x="305377" y="9048605"/>
            <a:ext cx="2924338" cy="329503"/>
          </a:xfrm>
          <a:prstGeom prst="rect">
            <a:avLst/>
          </a:prstGeom>
        </p:spPr>
      </p:pic>
      <p:sp>
        <p:nvSpPr>
          <p:cNvPr id="68" name="正方形/長方形 67"/>
          <p:cNvSpPr/>
          <p:nvPr/>
        </p:nvSpPr>
        <p:spPr>
          <a:xfrm>
            <a:off x="2048965" y="9070560"/>
            <a:ext cx="1014957" cy="20952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9" name="グループ化 68"/>
          <p:cNvGrpSpPr/>
          <p:nvPr/>
        </p:nvGrpSpPr>
        <p:grpSpPr>
          <a:xfrm>
            <a:off x="1826730" y="8828424"/>
            <a:ext cx="198178" cy="281733"/>
            <a:chOff x="4707498" y="3412377"/>
            <a:chExt cx="198178" cy="281733"/>
          </a:xfrm>
        </p:grpSpPr>
        <p:sp>
          <p:nvSpPr>
            <p:cNvPr id="73" name="円/楕円 61"/>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４</a:t>
              </a:r>
            </a:p>
          </p:txBody>
        </p:sp>
      </p:grpSp>
      <p:pic>
        <p:nvPicPr>
          <p:cNvPr id="8" name="図 7"/>
          <p:cNvPicPr>
            <a:picLocks noChangeAspect="1"/>
          </p:cNvPicPr>
          <p:nvPr/>
        </p:nvPicPr>
        <p:blipFill>
          <a:blip r:embed="rId8"/>
          <a:stretch>
            <a:fillRect/>
          </a:stretch>
        </p:blipFill>
        <p:spPr>
          <a:xfrm>
            <a:off x="210692" y="5856168"/>
            <a:ext cx="4300209" cy="3600609"/>
          </a:xfrm>
          <a:prstGeom prst="rect">
            <a:avLst/>
          </a:prstGeom>
        </p:spPr>
      </p:pic>
      <p:pic>
        <p:nvPicPr>
          <p:cNvPr id="53" name="図 52"/>
          <p:cNvPicPr>
            <a:picLocks noChangeAspect="1"/>
          </p:cNvPicPr>
          <p:nvPr/>
        </p:nvPicPr>
        <p:blipFill>
          <a:blip r:embed="rId9"/>
          <a:stretch>
            <a:fillRect/>
          </a:stretch>
        </p:blipFill>
        <p:spPr>
          <a:xfrm>
            <a:off x="372024" y="8418830"/>
            <a:ext cx="163782" cy="208450"/>
          </a:xfrm>
          <a:prstGeom prst="rect">
            <a:avLst/>
          </a:prstGeom>
        </p:spPr>
      </p:pic>
      <p:sp>
        <p:nvSpPr>
          <p:cNvPr id="56" name="正方形/長方形 55"/>
          <p:cNvSpPr/>
          <p:nvPr/>
        </p:nvSpPr>
        <p:spPr>
          <a:xfrm>
            <a:off x="361761" y="6405675"/>
            <a:ext cx="211741" cy="262454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7" name="グループ化 56"/>
          <p:cNvGrpSpPr/>
          <p:nvPr/>
        </p:nvGrpSpPr>
        <p:grpSpPr>
          <a:xfrm>
            <a:off x="114573" y="6170676"/>
            <a:ext cx="198178" cy="281733"/>
            <a:chOff x="4707498" y="3412377"/>
            <a:chExt cx="198178" cy="281733"/>
          </a:xfrm>
        </p:grpSpPr>
        <p:sp>
          <p:nvSpPr>
            <p:cNvPr id="58" name="円/楕円 61"/>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9"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sp>
        <p:nvSpPr>
          <p:cNvPr id="62" name="正方形/長方形 61"/>
          <p:cNvSpPr/>
          <p:nvPr/>
        </p:nvSpPr>
        <p:spPr>
          <a:xfrm>
            <a:off x="1855985" y="9186974"/>
            <a:ext cx="1014957" cy="20952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3" name="グループ化 62"/>
          <p:cNvGrpSpPr/>
          <p:nvPr/>
        </p:nvGrpSpPr>
        <p:grpSpPr>
          <a:xfrm>
            <a:off x="1661127" y="8981125"/>
            <a:ext cx="198178" cy="281733"/>
            <a:chOff x="4707498" y="3412377"/>
            <a:chExt cx="198178" cy="281733"/>
          </a:xfrm>
        </p:grpSpPr>
        <p:sp>
          <p:nvSpPr>
            <p:cNvPr id="77" name="円/楕円 61"/>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8"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４</a:t>
              </a:r>
            </a:p>
          </p:txBody>
        </p:sp>
      </p:grpSp>
      <p:sp>
        <p:nvSpPr>
          <p:cNvPr id="6" name="二等辺三角形 5">
            <a:extLst>
              <a:ext uri="{FF2B5EF4-FFF2-40B4-BE49-F238E27FC236}">
                <a16:creationId xmlns:a16="http://schemas.microsoft.com/office/drawing/2014/main" id="{6B049E38-F3F4-4E57-9203-DEED5B09E9DF}"/>
              </a:ext>
            </a:extLst>
          </p:cNvPr>
          <p:cNvSpPr/>
          <p:nvPr/>
        </p:nvSpPr>
        <p:spPr>
          <a:xfrm>
            <a:off x="4601852" y="3682401"/>
            <a:ext cx="198178" cy="187410"/>
          </a:xfrm>
          <a:prstGeom prst="triangle">
            <a:avLst/>
          </a:prstGeom>
          <a:solidFill>
            <a:schemeClr val="accent3">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81" name="コンテンツ プレースホルダー 2">
            <a:extLst>
              <a:ext uri="{FF2B5EF4-FFF2-40B4-BE49-F238E27FC236}">
                <a16:creationId xmlns:a16="http://schemas.microsoft.com/office/drawing/2014/main" id="{4484CF1C-BFA6-4E85-BF2A-5C27C9EA1C22}"/>
              </a:ext>
            </a:extLst>
          </p:cNvPr>
          <p:cNvSpPr txBox="1">
            <a:spLocks/>
          </p:cNvSpPr>
          <p:nvPr/>
        </p:nvSpPr>
        <p:spPr>
          <a:xfrm>
            <a:off x="4643859" y="3671417"/>
            <a:ext cx="125593" cy="22955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000" b="1" dirty="0"/>
              <a:t>！</a:t>
            </a:r>
          </a:p>
        </p:txBody>
      </p:sp>
      <p:sp>
        <p:nvSpPr>
          <p:cNvPr id="83" name="十字形 82">
            <a:extLst>
              <a:ext uri="{FF2B5EF4-FFF2-40B4-BE49-F238E27FC236}">
                <a16:creationId xmlns:a16="http://schemas.microsoft.com/office/drawing/2014/main" id="{F35E4DA5-947F-4B76-81C3-5DE61B0F5A29}"/>
              </a:ext>
            </a:extLst>
          </p:cNvPr>
          <p:cNvSpPr/>
          <p:nvPr/>
        </p:nvSpPr>
        <p:spPr>
          <a:xfrm rot="2645941">
            <a:off x="599092" y="7351186"/>
            <a:ext cx="540000" cy="540000"/>
          </a:xfrm>
          <a:prstGeom prst="plus">
            <a:avLst>
              <a:gd name="adj" fmla="val 40997"/>
            </a:avLst>
          </a:prstGeom>
          <a:solidFill>
            <a:srgbClr val="F93B07"/>
          </a:solidFill>
          <a:ln>
            <a:solidFill>
              <a:srgbClr val="F93B0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正方形/長方形 83">
            <a:extLst>
              <a:ext uri="{FF2B5EF4-FFF2-40B4-BE49-F238E27FC236}">
                <a16:creationId xmlns:a16="http://schemas.microsoft.com/office/drawing/2014/main" id="{FA02709C-E546-4944-B6A6-0E18A30045A4}"/>
              </a:ext>
            </a:extLst>
          </p:cNvPr>
          <p:cNvSpPr/>
          <p:nvPr/>
        </p:nvSpPr>
        <p:spPr>
          <a:xfrm>
            <a:off x="2229610" y="7402545"/>
            <a:ext cx="2210264" cy="1683806"/>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85725"/>
            <a:endParaRPr lang="en-US" altLang="ja-JP"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所得要件により就学支援金に該当しない方で、自己の責めに帰することのできない</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家計急変事由</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がある場合は、</a:t>
            </a:r>
            <a:r>
              <a:rPr lang="ja-JP" altLang="en-US" sz="11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学校事務室に連絡してください。</a:t>
            </a:r>
            <a:endParaRPr lang="en-US" altLang="ja-JP" sz="11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a:endParaRPr lang="en-US" altLang="ja-JP" sz="11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受給資格認定申請（家計急変）のご案内をいたします。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6838">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40">
            <a:extLst>
              <a:ext uri="{FF2B5EF4-FFF2-40B4-BE49-F238E27FC236}">
                <a16:creationId xmlns:a16="http://schemas.microsoft.com/office/drawing/2014/main" id="{36E19CD7-A1B2-4E22-9C2D-6713D4F814E5}"/>
              </a:ext>
            </a:extLst>
          </p:cNvPr>
          <p:cNvSpPr/>
          <p:nvPr/>
        </p:nvSpPr>
        <p:spPr>
          <a:xfrm>
            <a:off x="2219558" y="7304472"/>
            <a:ext cx="683427" cy="225028"/>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6" name="直線コネクタ 85">
            <a:extLst>
              <a:ext uri="{FF2B5EF4-FFF2-40B4-BE49-F238E27FC236}">
                <a16:creationId xmlns:a16="http://schemas.microsoft.com/office/drawing/2014/main" id="{0C4AA940-5A54-4F59-92DF-F8880B374D37}"/>
              </a:ext>
            </a:extLst>
          </p:cNvPr>
          <p:cNvCxnSpPr>
            <a:cxnSpLocks/>
          </p:cNvCxnSpPr>
          <p:nvPr/>
        </p:nvCxnSpPr>
        <p:spPr>
          <a:xfrm>
            <a:off x="1004230" y="7636397"/>
            <a:ext cx="1177509" cy="341168"/>
          </a:xfrm>
          <a:prstGeom prst="line">
            <a:avLst/>
          </a:prstGeom>
          <a:ln w="5715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623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55" y="7317642"/>
            <a:ext cx="3548272" cy="2284740"/>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50" y="4355375"/>
            <a:ext cx="3987020" cy="2563925"/>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726" y="1231582"/>
            <a:ext cx="4172073" cy="2687719"/>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継続受給の意思が 「ある </a:t>
            </a:r>
            <a:r>
              <a:rPr lang="en-US" altLang="ja-JP" dirty="0">
                <a:solidFill>
                  <a:srgbClr val="000000"/>
                </a:solidFill>
              </a:rPr>
              <a:t>or </a:t>
            </a:r>
            <a:r>
              <a:rPr lang="ja-JP" altLang="en-US" dirty="0">
                <a:solidFill>
                  <a:srgbClr val="000000"/>
                </a:solidFill>
              </a:rPr>
              <a:t>ない」 の意向を登録する</a:t>
            </a:r>
          </a:p>
        </p:txBody>
      </p:sp>
      <p:sp>
        <p:nvSpPr>
          <p:cNvPr id="40" name="正方形/長方形 39"/>
          <p:cNvSpPr/>
          <p:nvPr/>
        </p:nvSpPr>
        <p:spPr>
          <a:xfrm>
            <a:off x="194400" y="806319"/>
            <a:ext cx="6551929"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継続意向登録確認画面</a:t>
            </a:r>
          </a:p>
        </p:txBody>
      </p:sp>
      <p:sp>
        <p:nvSpPr>
          <p:cNvPr id="41" name="正方形/長方形 40"/>
          <p:cNvSpPr/>
          <p:nvPr/>
        </p:nvSpPr>
        <p:spPr>
          <a:xfrm>
            <a:off x="4664073" y="1376498"/>
            <a:ext cx="2124075" cy="106850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77800" indent="-177800"/>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47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登録内容が正しいことを確認し「本内容で登録する」ボタンをクリックします。</a:t>
            </a:r>
          </a:p>
        </p:txBody>
      </p:sp>
      <p:sp>
        <p:nvSpPr>
          <p:cNvPr id="43" name="正方形/長方形 42"/>
          <p:cNvSpPr/>
          <p:nvPr/>
        </p:nvSpPr>
        <p:spPr>
          <a:xfrm>
            <a:off x="1871926" y="3618973"/>
            <a:ext cx="982565" cy="24488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角丸四角形 30"/>
          <p:cNvSpPr/>
          <p:nvPr/>
        </p:nvSpPr>
        <p:spPr>
          <a:xfrm>
            <a:off x="4820504" y="1256018"/>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8" name="グループ化 37"/>
          <p:cNvGrpSpPr/>
          <p:nvPr/>
        </p:nvGrpSpPr>
        <p:grpSpPr>
          <a:xfrm>
            <a:off x="4694798" y="1592157"/>
            <a:ext cx="198178" cy="281733"/>
            <a:chOff x="4707498" y="1706457"/>
            <a:chExt cx="198178" cy="281733"/>
          </a:xfrm>
        </p:grpSpPr>
        <p:sp>
          <p:nvSpPr>
            <p:cNvPr id="42" name="円/楕円 41"/>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48" name="グループ化 47"/>
          <p:cNvGrpSpPr/>
          <p:nvPr/>
        </p:nvGrpSpPr>
        <p:grpSpPr>
          <a:xfrm>
            <a:off x="1618682" y="3439602"/>
            <a:ext cx="198178" cy="281733"/>
            <a:chOff x="4707498" y="1706457"/>
            <a:chExt cx="198178" cy="281733"/>
          </a:xfrm>
        </p:grpSpPr>
        <p:sp>
          <p:nvSpPr>
            <p:cNvPr id="49" name="円/楕円 4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24" name="正方形/長方形 23"/>
          <p:cNvSpPr/>
          <p:nvPr/>
        </p:nvSpPr>
        <p:spPr>
          <a:xfrm>
            <a:off x="192754" y="3947538"/>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継続意向登録結果画面</a:t>
            </a:r>
          </a:p>
        </p:txBody>
      </p:sp>
      <p:sp>
        <p:nvSpPr>
          <p:cNvPr id="35" name="正方形/長方形 34"/>
          <p:cNvSpPr/>
          <p:nvPr/>
        </p:nvSpPr>
        <p:spPr>
          <a:xfrm>
            <a:off x="1832355" y="6639858"/>
            <a:ext cx="1088811" cy="27944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7" name="グループ化 36"/>
          <p:cNvGrpSpPr/>
          <p:nvPr/>
        </p:nvGrpSpPr>
        <p:grpSpPr>
          <a:xfrm>
            <a:off x="1664120" y="6497846"/>
            <a:ext cx="198178" cy="281733"/>
            <a:chOff x="4707498" y="1706457"/>
            <a:chExt cx="198178" cy="281733"/>
          </a:xfrm>
        </p:grpSpPr>
        <p:sp>
          <p:nvSpPr>
            <p:cNvPr id="39" name="円/楕円 54"/>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6"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36" name="正方形/長方形 35">
            <a:extLst>
              <a:ext uri="{FF2B5EF4-FFF2-40B4-BE49-F238E27FC236}">
                <a16:creationId xmlns:a16="http://schemas.microsoft.com/office/drawing/2014/main" id="{D1E56475-8427-4AFC-ADF5-58FCAA359554}"/>
              </a:ext>
            </a:extLst>
          </p:cNvPr>
          <p:cNvSpPr/>
          <p:nvPr/>
        </p:nvSpPr>
        <p:spPr>
          <a:xfrm>
            <a:off x="4658463" y="4500305"/>
            <a:ext cx="2124075" cy="4029197"/>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0975" indent="-180975"/>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継続意向の登録結果が表示されます。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継続支給を希望し、保護者等の情報に</a:t>
            </a: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変更がない</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「続けて収入状況届出を行う」をクリックします。</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継続支給を希望し、保護者等の情報に</a:t>
            </a: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変更がある</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「続けて保護者等情報変更届出を行う」をクリックします。</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継続支給を希望し、過去に</a:t>
            </a:r>
            <a:endPar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個人番号を提出済</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の場合</a:t>
            </a:r>
            <a:endPar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継続支給を希望しない場合</a:t>
            </a:r>
            <a:endPar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手続きは完了です。</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過去に個人番号を提出済み</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の場合、表示されません。</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447675"/>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27">
            <a:extLst>
              <a:ext uri="{FF2B5EF4-FFF2-40B4-BE49-F238E27FC236}">
                <a16:creationId xmlns:a16="http://schemas.microsoft.com/office/drawing/2014/main" id="{0DBE9ED5-D7A5-4918-8FFD-565D5EB206E8}"/>
              </a:ext>
            </a:extLst>
          </p:cNvPr>
          <p:cNvSpPr/>
          <p:nvPr/>
        </p:nvSpPr>
        <p:spPr>
          <a:xfrm>
            <a:off x="4820504" y="4381335"/>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右矢印 28">
            <a:extLst>
              <a:ext uri="{FF2B5EF4-FFF2-40B4-BE49-F238E27FC236}">
                <a16:creationId xmlns:a16="http://schemas.microsoft.com/office/drawing/2014/main" id="{0E108AA9-6472-4B0B-9BCE-90CDD14F6F2A}"/>
              </a:ext>
            </a:extLst>
          </p:cNvPr>
          <p:cNvSpPr/>
          <p:nvPr/>
        </p:nvSpPr>
        <p:spPr>
          <a:xfrm>
            <a:off x="5003950" y="5415717"/>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 name="右矢印 29">
            <a:extLst>
              <a:ext uri="{FF2B5EF4-FFF2-40B4-BE49-F238E27FC236}">
                <a16:creationId xmlns:a16="http://schemas.microsoft.com/office/drawing/2014/main" id="{F2122A54-1AD7-4C65-961F-7AFB5B2CDD4B}"/>
              </a:ext>
            </a:extLst>
          </p:cNvPr>
          <p:cNvSpPr/>
          <p:nvPr/>
        </p:nvSpPr>
        <p:spPr>
          <a:xfrm>
            <a:off x="5003950" y="6386118"/>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2" name="グループ化 51">
            <a:extLst>
              <a:ext uri="{FF2B5EF4-FFF2-40B4-BE49-F238E27FC236}">
                <a16:creationId xmlns:a16="http://schemas.microsoft.com/office/drawing/2014/main" id="{E90D9788-55D2-4397-B10E-DC06467FF97D}"/>
              </a:ext>
            </a:extLst>
          </p:cNvPr>
          <p:cNvGrpSpPr/>
          <p:nvPr/>
        </p:nvGrpSpPr>
        <p:grpSpPr>
          <a:xfrm>
            <a:off x="4694798" y="4627540"/>
            <a:ext cx="198178" cy="281733"/>
            <a:chOff x="4707498" y="1706457"/>
            <a:chExt cx="198178" cy="281733"/>
          </a:xfrm>
        </p:grpSpPr>
        <p:sp>
          <p:nvSpPr>
            <p:cNvPr id="53" name="円/楕円 51">
              <a:extLst>
                <a:ext uri="{FF2B5EF4-FFF2-40B4-BE49-F238E27FC236}">
                  <a16:creationId xmlns:a16="http://schemas.microsoft.com/office/drawing/2014/main" id="{2C84FF62-80D7-4CFF-BE0E-6431BA00942C}"/>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4" name="コンテンツ プレースホルダー 2">
              <a:extLst>
                <a:ext uri="{FF2B5EF4-FFF2-40B4-BE49-F238E27FC236}">
                  <a16:creationId xmlns:a16="http://schemas.microsoft.com/office/drawing/2014/main" id="{61E03F61-459A-4E51-A90C-DD6A8D8AD0DD}"/>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55" name="右矢印 29">
            <a:extLst>
              <a:ext uri="{FF2B5EF4-FFF2-40B4-BE49-F238E27FC236}">
                <a16:creationId xmlns:a16="http://schemas.microsoft.com/office/drawing/2014/main" id="{E7042974-F136-4091-B3B9-FCBB948E4629}"/>
              </a:ext>
            </a:extLst>
          </p:cNvPr>
          <p:cNvSpPr/>
          <p:nvPr/>
        </p:nvSpPr>
        <p:spPr>
          <a:xfrm>
            <a:off x="5003950" y="7748407"/>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正方形/長方形 33"/>
          <p:cNvSpPr/>
          <p:nvPr/>
        </p:nvSpPr>
        <p:spPr>
          <a:xfrm>
            <a:off x="399150" y="7059475"/>
            <a:ext cx="4070350" cy="250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継続意向があり、保護者等に変更がある場合の画面</a:t>
            </a:r>
          </a:p>
        </p:txBody>
      </p:sp>
      <p:sp>
        <p:nvSpPr>
          <p:cNvPr id="32" name="正方形/長方形 31">
            <a:extLst>
              <a:ext uri="{FF2B5EF4-FFF2-40B4-BE49-F238E27FC236}">
                <a16:creationId xmlns:a16="http://schemas.microsoft.com/office/drawing/2014/main" id="{8872134F-F694-4AFF-A3A8-1E98E6EBA6E8}"/>
              </a:ext>
            </a:extLst>
          </p:cNvPr>
          <p:cNvSpPr/>
          <p:nvPr/>
        </p:nvSpPr>
        <p:spPr>
          <a:xfrm>
            <a:off x="1801904" y="9306974"/>
            <a:ext cx="1174536" cy="28173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3" name="グループ化 32">
            <a:extLst>
              <a:ext uri="{FF2B5EF4-FFF2-40B4-BE49-F238E27FC236}">
                <a16:creationId xmlns:a16="http://schemas.microsoft.com/office/drawing/2014/main" id="{DB13A0B0-7F1D-48EE-9B35-8F90BCCF3FF0}"/>
              </a:ext>
            </a:extLst>
          </p:cNvPr>
          <p:cNvGrpSpPr/>
          <p:nvPr/>
        </p:nvGrpSpPr>
        <p:grpSpPr>
          <a:xfrm>
            <a:off x="1558976" y="9135869"/>
            <a:ext cx="198178" cy="281733"/>
            <a:chOff x="4707498" y="1703582"/>
            <a:chExt cx="198178" cy="281733"/>
          </a:xfrm>
        </p:grpSpPr>
        <p:sp>
          <p:nvSpPr>
            <p:cNvPr id="56" name="円/楕円 54">
              <a:extLst>
                <a:ext uri="{FF2B5EF4-FFF2-40B4-BE49-F238E27FC236}">
                  <a16:creationId xmlns:a16="http://schemas.microsoft.com/office/drawing/2014/main" id="{B831CDBE-9623-452F-B407-D9427AB3DC0B}"/>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7" name="コンテンツ プレースホルダー 2">
              <a:extLst>
                <a:ext uri="{FF2B5EF4-FFF2-40B4-BE49-F238E27FC236}">
                  <a16:creationId xmlns:a16="http://schemas.microsoft.com/office/drawing/2014/main" id="{ED234082-F527-4607-BB63-88F76139EE14}"/>
                </a:ext>
              </a:extLst>
            </p:cNvPr>
            <p:cNvSpPr txBox="1">
              <a:spLocks/>
            </p:cNvSpPr>
            <p:nvPr/>
          </p:nvSpPr>
          <p:spPr>
            <a:xfrm>
              <a:off x="4743790" y="170358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58" name="テキスト ボックス 57"/>
          <p:cNvSpPr txBox="1"/>
          <p:nvPr/>
        </p:nvSpPr>
        <p:spPr>
          <a:xfrm>
            <a:off x="5222158" y="5756008"/>
            <a:ext cx="92359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9</a:t>
            </a:r>
            <a:r>
              <a:rPr lang="ja-JP" altLang="en-US" sz="1200" dirty="0">
                <a:solidFill>
                  <a:srgbClr val="000000"/>
                </a:solidFill>
              </a:rPr>
              <a:t>ページへ</a:t>
            </a:r>
            <a:endParaRPr kumimoji="1" lang="ja-JP" altLang="en-US" sz="1200" dirty="0">
              <a:solidFill>
                <a:srgbClr val="000000"/>
              </a:solidFill>
            </a:endParaRPr>
          </a:p>
        </p:txBody>
      </p:sp>
      <p:grpSp>
        <p:nvGrpSpPr>
          <p:cNvPr id="62" name="グループ化 61"/>
          <p:cNvGrpSpPr/>
          <p:nvPr/>
        </p:nvGrpSpPr>
        <p:grpSpPr>
          <a:xfrm>
            <a:off x="1664120" y="6714220"/>
            <a:ext cx="198178" cy="281733"/>
            <a:chOff x="1417887" y="6988436"/>
            <a:chExt cx="198178" cy="281733"/>
          </a:xfrm>
        </p:grpSpPr>
        <p:sp>
          <p:nvSpPr>
            <p:cNvPr id="63"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4"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65" name="正方形/長方形 64"/>
          <p:cNvSpPr/>
          <p:nvPr/>
        </p:nvSpPr>
        <p:spPr>
          <a:xfrm>
            <a:off x="1892662" y="6710370"/>
            <a:ext cx="936411" cy="127042"/>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 name="正方形/長方形 66">
            <a:extLst>
              <a:ext uri="{FF2B5EF4-FFF2-40B4-BE49-F238E27FC236}">
                <a16:creationId xmlns:a16="http://schemas.microsoft.com/office/drawing/2014/main" id="{0B434B56-C362-4341-BECB-2DE6322746B9}"/>
              </a:ext>
            </a:extLst>
          </p:cNvPr>
          <p:cNvSpPr/>
          <p:nvPr/>
        </p:nvSpPr>
        <p:spPr>
          <a:xfrm>
            <a:off x="4654343" y="8656736"/>
            <a:ext cx="2123999" cy="1018211"/>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意向登録を間違ってしまった場合、学校事務室まで連絡してください。</a:t>
            </a:r>
            <a:endParaRPr lang="en-US" altLang="ja-JP" sz="12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学校による登録解除後に、再度登録してください。</a:t>
            </a:r>
          </a:p>
        </p:txBody>
      </p:sp>
      <p:pic>
        <p:nvPicPr>
          <p:cNvPr id="68" name="図 67">
            <a:extLst>
              <a:ext uri="{FF2B5EF4-FFF2-40B4-BE49-F238E27FC236}">
                <a16:creationId xmlns:a16="http://schemas.microsoft.com/office/drawing/2014/main" id="{181C0528-2967-4B9B-906E-F17E1F82412C}"/>
              </a:ext>
            </a:extLst>
          </p:cNvPr>
          <p:cNvPicPr>
            <a:picLocks noChangeAspect="1"/>
          </p:cNvPicPr>
          <p:nvPr/>
        </p:nvPicPr>
        <p:blipFill>
          <a:blip r:embed="rId6"/>
          <a:stretch>
            <a:fillRect/>
          </a:stretch>
        </p:blipFill>
        <p:spPr>
          <a:xfrm>
            <a:off x="4723037" y="8679497"/>
            <a:ext cx="194933" cy="198178"/>
          </a:xfrm>
          <a:prstGeom prst="rect">
            <a:avLst/>
          </a:prstGeom>
        </p:spPr>
      </p:pic>
      <p:grpSp>
        <p:nvGrpSpPr>
          <p:cNvPr id="73" name="グループ化 72">
            <a:extLst>
              <a:ext uri="{FF2B5EF4-FFF2-40B4-BE49-F238E27FC236}">
                <a16:creationId xmlns:a16="http://schemas.microsoft.com/office/drawing/2014/main" id="{32ABEF77-5E88-4803-A306-5B92A586631E}"/>
              </a:ext>
            </a:extLst>
          </p:cNvPr>
          <p:cNvGrpSpPr/>
          <p:nvPr/>
        </p:nvGrpSpPr>
        <p:grpSpPr>
          <a:xfrm>
            <a:off x="4694798" y="7993308"/>
            <a:ext cx="198178" cy="281733"/>
            <a:chOff x="1417887" y="6988436"/>
            <a:chExt cx="198178" cy="281733"/>
          </a:xfrm>
        </p:grpSpPr>
        <p:sp>
          <p:nvSpPr>
            <p:cNvPr id="74" name="円/楕円 99">
              <a:extLst>
                <a:ext uri="{FF2B5EF4-FFF2-40B4-BE49-F238E27FC236}">
                  <a16:creationId xmlns:a16="http://schemas.microsoft.com/office/drawing/2014/main" id="{63BB66A6-DE64-4D13-A578-12FED7FFE747}"/>
                </a:ext>
              </a:extLst>
            </p:cNvPr>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5" name="コンテンツ プレースホルダー 2">
              <a:extLst>
                <a:ext uri="{FF2B5EF4-FFF2-40B4-BE49-F238E27FC236}">
                  <a16:creationId xmlns:a16="http://schemas.microsoft.com/office/drawing/2014/main" id="{734CBD7A-FEF0-4D25-BE6E-7168F947AF8E}"/>
                </a:ext>
              </a:extLst>
            </p:cNvPr>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59" name="テキスト ボックス 58">
            <a:extLst>
              <a:ext uri="{FF2B5EF4-FFF2-40B4-BE49-F238E27FC236}">
                <a16:creationId xmlns:a16="http://schemas.microsoft.com/office/drawing/2014/main" id="{8CF5A9F8-7051-4D53-BD8A-688B3D6EBE8C}"/>
              </a:ext>
            </a:extLst>
          </p:cNvPr>
          <p:cNvSpPr txBox="1"/>
          <p:nvPr/>
        </p:nvSpPr>
        <p:spPr>
          <a:xfrm>
            <a:off x="5222158" y="6914576"/>
            <a:ext cx="100338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19</a:t>
            </a:r>
            <a:r>
              <a:rPr lang="ja-JP" altLang="en-US" sz="1200" dirty="0">
                <a:solidFill>
                  <a:srgbClr val="000000"/>
                </a:solidFill>
              </a:rPr>
              <a:t>ページへ</a:t>
            </a:r>
            <a:endParaRPr kumimoji="1" lang="ja-JP" altLang="en-US" sz="1200" dirty="0">
              <a:solidFill>
                <a:srgbClr val="000000"/>
              </a:solidFill>
            </a:endParaRPr>
          </a:p>
        </p:txBody>
      </p:sp>
      <p:sp>
        <p:nvSpPr>
          <p:cNvPr id="60" name="テキスト プレースホルダー 10">
            <a:extLst>
              <a:ext uri="{FF2B5EF4-FFF2-40B4-BE49-F238E27FC236}">
                <a16:creationId xmlns:a16="http://schemas.microsoft.com/office/drawing/2014/main" id="{A84CD3A7-C4FB-48BF-AA6E-F98E93F082C8}"/>
              </a:ext>
            </a:extLst>
          </p:cNvPr>
          <p:cNvSpPr txBox="1">
            <a:spLocks/>
          </p:cNvSpPr>
          <p:nvPr/>
        </p:nvSpPr>
        <p:spPr>
          <a:xfrm>
            <a:off x="1391920" y="5707453"/>
            <a:ext cx="3211417" cy="281734"/>
          </a:xfrm>
          <a:prstGeom prst="rect">
            <a:avLst/>
          </a:prstGeom>
          <a:solidFill>
            <a:schemeClr val="bg1"/>
          </a:solidFill>
        </p:spPr>
        <p:txBody>
          <a:bodyPr tIns="108000" anchor="ctr" anchorCtr="0">
            <a:normAutofit fontScale="85000" lnSpcReduction="20000"/>
          </a:bodyPr>
          <a:lstStyle>
            <a:lvl1pPr marL="0" indent="0" algn="l" defTabSz="484862" rtl="0" eaLnBrk="1" fontAlgn="base" hangingPunct="1">
              <a:spcBef>
                <a:spcPct val="20000"/>
              </a:spcBef>
              <a:spcAft>
                <a:spcPct val="0"/>
              </a:spcAft>
              <a:buFont typeface="+mj-lt"/>
              <a:buNone/>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r>
              <a:rPr lang="en-US" altLang="ja-JP" sz="1200" dirty="0">
                <a:solidFill>
                  <a:srgbClr val="000000"/>
                </a:solidFill>
              </a:rPr>
              <a:t>※</a:t>
            </a:r>
            <a:r>
              <a:rPr lang="ja-JP" altLang="en-US" sz="1200" dirty="0">
                <a:solidFill>
                  <a:srgbClr val="000000"/>
                </a:solidFill>
              </a:rPr>
              <a:t>　受付番号を控えていただく必要はありません。</a:t>
            </a:r>
          </a:p>
        </p:txBody>
      </p:sp>
    </p:spTree>
    <p:extLst>
      <p:ext uri="{BB962C8B-B14F-4D97-AF65-F5344CB8AC3E}">
        <p14:creationId xmlns:p14="http://schemas.microsoft.com/office/powerpoint/2010/main" val="428918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91" y="5589762"/>
            <a:ext cx="3978765" cy="3377807"/>
          </a:xfrm>
          <a:prstGeom prst="rect">
            <a:avLst/>
          </a:prstGeom>
        </p:spPr>
      </p:pic>
      <p:sp>
        <p:nvSpPr>
          <p:cNvPr id="42" name="正方形/長方形 41"/>
          <p:cNvSpPr/>
          <p:nvPr/>
        </p:nvSpPr>
        <p:spPr>
          <a:xfrm>
            <a:off x="4524612" y="5753205"/>
            <a:ext cx="2246607" cy="2202075"/>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kumimoji="1"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前回の申請時に登録した生徒情報が表示されるので、正しいことを確認します。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府立高校（桃谷高校の通信制以外）はカタカナ表示です。（誤りではありません。）</a:t>
            </a:r>
            <a:endParaRPr lang="en-US" altLang="ja-JP"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「保護者等情報入力」ボタンをクリックします。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4516835" y="8213104"/>
            <a:ext cx="2247507" cy="1389670"/>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メールアドレスに変更がある場合、この画面で修正します。それ以外に変更がある場合は、学校に連絡してください。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収入状況の届出をする </a:t>
            </a:r>
          </a:p>
        </p:txBody>
      </p:sp>
      <p:sp>
        <p:nvSpPr>
          <p:cNvPr id="34" name="正方形/長方形 33"/>
          <p:cNvSpPr/>
          <p:nvPr/>
        </p:nvSpPr>
        <p:spPr>
          <a:xfrm>
            <a:off x="185112" y="1753359"/>
            <a:ext cx="6559570"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ポータル画面</a:t>
            </a:r>
          </a:p>
        </p:txBody>
      </p:sp>
      <p:sp>
        <p:nvSpPr>
          <p:cNvPr id="38" name="正方形/長方形 37"/>
          <p:cNvSpPr/>
          <p:nvPr/>
        </p:nvSpPr>
        <p:spPr>
          <a:xfrm>
            <a:off x="194399" y="5127200"/>
            <a:ext cx="6551929"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生徒情報</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　</a:t>
            </a:r>
          </a:p>
        </p:txBody>
      </p:sp>
      <p:sp>
        <p:nvSpPr>
          <p:cNvPr id="48" name="正方形/長方形 47"/>
          <p:cNvSpPr/>
          <p:nvPr/>
        </p:nvSpPr>
        <p:spPr>
          <a:xfrm>
            <a:off x="189000" y="759308"/>
            <a:ext cx="6480000" cy="938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収入状況の届出を行います。 ただし、</a:t>
            </a:r>
            <a:r>
              <a:rPr lang="ja-JP" altLang="en-US" sz="12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過去に個人番号を提出済の場合、本手続は不要です</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必要に応じて</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ページを参照し、審査状況、審査結果、申請内容を確認してください。</a:t>
            </a:r>
          </a:p>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届出には、生徒本人の情報、保護者等情報、収入状況の登録が必要となります。</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ページで、各情報の登録方法を説明します。</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8" name="角丸四角形 27"/>
          <p:cNvSpPr/>
          <p:nvPr/>
        </p:nvSpPr>
        <p:spPr>
          <a:xfrm>
            <a:off x="4516835" y="5625361"/>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4514586" y="8099956"/>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4569771" y="7323160"/>
            <a:ext cx="198178" cy="281733"/>
            <a:chOff x="4707498" y="2767507"/>
            <a:chExt cx="198178" cy="281733"/>
          </a:xfrm>
        </p:grpSpPr>
        <p:sp>
          <p:nvSpPr>
            <p:cNvPr id="40" name="円/楕円 39"/>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1"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5" name="グループ化 74"/>
          <p:cNvGrpSpPr/>
          <p:nvPr/>
        </p:nvGrpSpPr>
        <p:grpSpPr>
          <a:xfrm>
            <a:off x="4569771" y="5941736"/>
            <a:ext cx="198178" cy="281733"/>
            <a:chOff x="4707498" y="1706457"/>
            <a:chExt cx="198178" cy="281733"/>
          </a:xfrm>
        </p:grpSpPr>
        <p:sp>
          <p:nvSpPr>
            <p:cNvPr id="76" name="円/楕円 75"/>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8" name="グループ化 77"/>
          <p:cNvGrpSpPr/>
          <p:nvPr/>
        </p:nvGrpSpPr>
        <p:grpSpPr>
          <a:xfrm>
            <a:off x="122853" y="6330165"/>
            <a:ext cx="198178" cy="281733"/>
            <a:chOff x="4707498" y="1706457"/>
            <a:chExt cx="198178" cy="281733"/>
          </a:xfrm>
        </p:grpSpPr>
        <p:sp>
          <p:nvSpPr>
            <p:cNvPr id="79" name="円/楕円 7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47" name="テキスト ボックス 46"/>
          <p:cNvSpPr txBox="1"/>
          <p:nvPr/>
        </p:nvSpPr>
        <p:spPr>
          <a:xfrm>
            <a:off x="5848440" y="7834493"/>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10</a:t>
            </a:r>
            <a:r>
              <a:rPr lang="ja-JP" altLang="en-US" sz="1200" dirty="0">
                <a:solidFill>
                  <a:srgbClr val="000000"/>
                </a:solidFill>
              </a:rPr>
              <a:t>ページへ</a:t>
            </a:r>
            <a:endParaRPr kumimoji="1" lang="ja-JP" altLang="en-US" sz="1200" dirty="0">
              <a:solidFill>
                <a:srgbClr val="000000"/>
              </a:solidFill>
            </a:endParaRPr>
          </a:p>
        </p:txBody>
      </p:sp>
      <p:pic>
        <p:nvPicPr>
          <p:cNvPr id="5" name="図 4"/>
          <p:cNvPicPr>
            <a:picLocks noChangeAspect="1"/>
          </p:cNvPicPr>
          <p:nvPr/>
        </p:nvPicPr>
        <p:blipFill>
          <a:blip r:embed="rId4"/>
          <a:stretch>
            <a:fillRect/>
          </a:stretch>
        </p:blipFill>
        <p:spPr>
          <a:xfrm>
            <a:off x="194399" y="2354962"/>
            <a:ext cx="4434898" cy="1619917"/>
          </a:xfrm>
          <a:prstGeom prst="rect">
            <a:avLst/>
          </a:prstGeom>
        </p:spPr>
      </p:pic>
      <p:sp>
        <p:nvSpPr>
          <p:cNvPr id="46" name="正方形/長方形 45"/>
          <p:cNvSpPr/>
          <p:nvPr/>
        </p:nvSpPr>
        <p:spPr>
          <a:xfrm>
            <a:off x="532264" y="3320670"/>
            <a:ext cx="675564" cy="19321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7" name="グループ化 56"/>
          <p:cNvGrpSpPr/>
          <p:nvPr/>
        </p:nvGrpSpPr>
        <p:grpSpPr>
          <a:xfrm>
            <a:off x="304143" y="3225508"/>
            <a:ext cx="198178" cy="281733"/>
            <a:chOff x="4707498" y="1706457"/>
            <a:chExt cx="198178" cy="281733"/>
          </a:xfrm>
        </p:grpSpPr>
        <p:sp>
          <p:nvSpPr>
            <p:cNvPr id="58" name="円/楕円 54"/>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9"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51" name="図 50"/>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25925" y="6600129"/>
            <a:ext cx="3978765" cy="2234418"/>
          </a:xfrm>
          <a:prstGeom prst="rect">
            <a:avLst/>
          </a:prstGeom>
        </p:spPr>
      </p:pic>
      <p:pic>
        <p:nvPicPr>
          <p:cNvPr id="52" name="図 51"/>
          <p:cNvPicPr>
            <a:picLocks noChangeAspect="1"/>
          </p:cNvPicPr>
          <p:nvPr/>
        </p:nvPicPr>
        <p:blipFill>
          <a:blip r:embed="rId6"/>
          <a:stretch>
            <a:fillRect/>
          </a:stretch>
        </p:blipFill>
        <p:spPr>
          <a:xfrm>
            <a:off x="452927" y="8090323"/>
            <a:ext cx="3716946" cy="1389670"/>
          </a:xfrm>
          <a:prstGeom prst="rect">
            <a:avLst/>
          </a:prstGeom>
        </p:spPr>
      </p:pic>
      <p:sp>
        <p:nvSpPr>
          <p:cNvPr id="60" name="正方形/長方形 59"/>
          <p:cNvSpPr/>
          <p:nvPr/>
        </p:nvSpPr>
        <p:spPr>
          <a:xfrm>
            <a:off x="284203" y="6577906"/>
            <a:ext cx="4080073" cy="263842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4" name="図 3"/>
          <p:cNvPicPr>
            <a:picLocks noChangeAspect="1"/>
          </p:cNvPicPr>
          <p:nvPr/>
        </p:nvPicPr>
        <p:blipFill>
          <a:blip r:embed="rId7"/>
          <a:stretch>
            <a:fillRect/>
          </a:stretch>
        </p:blipFill>
        <p:spPr>
          <a:xfrm>
            <a:off x="2175743" y="9368427"/>
            <a:ext cx="1343025" cy="240674"/>
          </a:xfrm>
          <a:prstGeom prst="rect">
            <a:avLst/>
          </a:prstGeom>
        </p:spPr>
      </p:pic>
      <p:pic>
        <p:nvPicPr>
          <p:cNvPr id="54" name="図 53"/>
          <p:cNvPicPr>
            <a:picLocks noChangeAspect="1"/>
          </p:cNvPicPr>
          <p:nvPr/>
        </p:nvPicPr>
        <p:blipFill rotWithShape="1">
          <a:blip r:embed="rId8"/>
          <a:srcRect t="82791"/>
          <a:stretch/>
        </p:blipFill>
        <p:spPr>
          <a:xfrm>
            <a:off x="326045" y="9263306"/>
            <a:ext cx="3996387" cy="219794"/>
          </a:xfrm>
          <a:prstGeom prst="rect">
            <a:avLst/>
          </a:prstGeom>
        </p:spPr>
      </p:pic>
      <p:sp>
        <p:nvSpPr>
          <p:cNvPr id="55" name="正方形/長方形 54"/>
          <p:cNvSpPr/>
          <p:nvPr/>
        </p:nvSpPr>
        <p:spPr>
          <a:xfrm>
            <a:off x="3602868" y="9298930"/>
            <a:ext cx="707359" cy="143301"/>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6" name="グループ化 55"/>
          <p:cNvGrpSpPr/>
          <p:nvPr/>
        </p:nvGrpSpPr>
        <p:grpSpPr>
          <a:xfrm>
            <a:off x="3377934" y="9205909"/>
            <a:ext cx="198178" cy="281733"/>
            <a:chOff x="4707498" y="2767507"/>
            <a:chExt cx="198178" cy="281733"/>
          </a:xfrm>
        </p:grpSpPr>
        <p:sp>
          <p:nvSpPr>
            <p:cNvPr id="65" name="円/楕円 5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6"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49" name="テキスト ボックス 48">
            <a:extLst>
              <a:ext uri="{FF2B5EF4-FFF2-40B4-BE49-F238E27FC236}">
                <a16:creationId xmlns:a16="http://schemas.microsoft.com/office/drawing/2014/main" id="{BE9DB59F-C813-4EA8-9194-85DAF6EEACD6}"/>
              </a:ext>
            </a:extLst>
          </p:cNvPr>
          <p:cNvSpPr txBox="1"/>
          <p:nvPr/>
        </p:nvSpPr>
        <p:spPr>
          <a:xfrm>
            <a:off x="1538350" y="6850428"/>
            <a:ext cx="745023" cy="184666"/>
          </a:xfrm>
          <a:prstGeom prst="rect">
            <a:avLst/>
          </a:prstGeom>
          <a:solidFill>
            <a:schemeClr val="bg1"/>
          </a:solidFill>
        </p:spPr>
        <p:txBody>
          <a:bodyPr wrap="square" rtlCol="0">
            <a:spAutoFit/>
          </a:bodyPr>
          <a:lstStyle/>
          <a:p>
            <a:r>
              <a:rPr lang="ja-JP" altLang="en-US" sz="600" dirty="0"/>
              <a:t>モンカ　イチロウ</a:t>
            </a:r>
            <a:endParaRPr kumimoji="1" lang="ja-JP" altLang="en-US" sz="600" dirty="0"/>
          </a:p>
        </p:txBody>
      </p:sp>
      <p:sp>
        <p:nvSpPr>
          <p:cNvPr id="21" name="正方形/長方形 20"/>
          <p:cNvSpPr/>
          <p:nvPr/>
        </p:nvSpPr>
        <p:spPr>
          <a:xfrm>
            <a:off x="4533900" y="3296275"/>
            <a:ext cx="2237319" cy="1618093"/>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ページの継続意向登録結果画面から続けて収入状況届出をする場合は、次の「</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収入状況届出（生徒情報）画面」から始まります。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4533900" y="3180421"/>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4550122" y="2359217"/>
            <a:ext cx="2244960" cy="73949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「収入状況届出」ボタンをクリックします。</a:t>
            </a:r>
          </a:p>
        </p:txBody>
      </p:sp>
      <p:sp>
        <p:nvSpPr>
          <p:cNvPr id="26" name="角丸四角形 25"/>
          <p:cNvSpPr/>
          <p:nvPr/>
        </p:nvSpPr>
        <p:spPr>
          <a:xfrm>
            <a:off x="4533900" y="2231485"/>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3" name="グループ化 42"/>
          <p:cNvGrpSpPr/>
          <p:nvPr/>
        </p:nvGrpSpPr>
        <p:grpSpPr>
          <a:xfrm>
            <a:off x="4601159" y="2553037"/>
            <a:ext cx="198178" cy="281733"/>
            <a:chOff x="4707498" y="1706457"/>
            <a:chExt cx="198178" cy="281733"/>
          </a:xfrm>
        </p:grpSpPr>
        <p:sp>
          <p:nvSpPr>
            <p:cNvPr id="44" name="円/楕円 43"/>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5"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Tree>
    <p:extLst>
      <p:ext uri="{BB962C8B-B14F-4D97-AF65-F5344CB8AC3E}">
        <p14:creationId xmlns:p14="http://schemas.microsoft.com/office/powerpoint/2010/main" val="2574004067"/>
      </p:ext>
    </p:extLst>
  </p:cSld>
  <p:clrMapOvr>
    <a:masterClrMapping/>
  </p:clrMapOvr>
</p:sld>
</file>

<file path=ppt/theme/theme1.xml><?xml version="1.0" encoding="utf-8"?>
<a:theme xmlns:a="http://schemas.openxmlformats.org/drawingml/2006/main" name="1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2.xml><?xml version="1.0" encoding="utf-8"?>
<a:theme xmlns:a="http://schemas.openxmlformats.org/drawingml/2006/main" name="2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3.xml><?xml version="1.0" encoding="utf-8"?>
<a:theme xmlns:a="http://schemas.openxmlformats.org/drawingml/2006/main" name="3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4.xml><?xml version="1.0" encoding="utf-8"?>
<a:theme xmlns:a="http://schemas.openxmlformats.org/drawingml/2006/main" name="4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0F8856-949C-43EC-9027-4454926D7E55}">
  <ds:schemaRefs>
    <ds:schemaRef ds:uri="http://purl.org/dc/elements/1.1/"/>
    <ds:schemaRef ds:uri="http://schemas.microsoft.com/office/2006/documentManagement/types"/>
    <ds:schemaRef ds:uri="http://www.w3.org/XML/1998/namespace"/>
    <ds:schemaRef ds:uri="http://purl.org/dc/dcmitype/"/>
    <ds:schemaRef ds:uri="http://schemas.microsoft.com/office/2006/metadata/properties"/>
    <ds:schemaRef ds:uri="http://schemas.openxmlformats.org/package/2006/metadata/core-properties"/>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EFB5A815-F515-4585-8FBA-3F09A19B198C}">
  <ds:schemaRefs>
    <ds:schemaRef ds:uri="http://schemas.microsoft.com/sharepoint/v3/contenttype/forms"/>
  </ds:schemaRefs>
</ds:datastoreItem>
</file>

<file path=customXml/itemProps3.xml><?xml version="1.0" encoding="utf-8"?>
<ds:datastoreItem xmlns:ds="http://schemas.openxmlformats.org/officeDocument/2006/customXml" ds:itemID="{E2F3AF9F-B514-4BDA-BA3F-52C5C4E3C1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Presentation_Template_A4_JP</Template>
  <TotalTime>0</TotalTime>
  <Words>8539</Words>
  <Application>Microsoft Office PowerPoint</Application>
  <PresentationFormat>A4 210 x 297 mm</PresentationFormat>
  <Paragraphs>1305</Paragraphs>
  <Slides>39</Slides>
  <Notes>32</Notes>
  <HiddenSlides>0</HiddenSlides>
  <MMClips>0</MMClips>
  <ScaleCrop>false</ScaleCrop>
  <HeadingPairs>
    <vt:vector size="6" baseType="variant">
      <vt:variant>
        <vt:lpstr>使用されているフォント</vt:lpstr>
      </vt:variant>
      <vt:variant>
        <vt:i4>10</vt:i4>
      </vt:variant>
      <vt:variant>
        <vt:lpstr>テーマ</vt:lpstr>
      </vt:variant>
      <vt:variant>
        <vt:i4>4</vt:i4>
      </vt:variant>
      <vt:variant>
        <vt:lpstr>スライド タイトル</vt:lpstr>
      </vt:variant>
      <vt:variant>
        <vt:i4>39</vt:i4>
      </vt:variant>
    </vt:vector>
  </HeadingPairs>
  <TitlesOfParts>
    <vt:vector size="53" baseType="lpstr">
      <vt:lpstr>HGPｺﾞｼｯｸE</vt:lpstr>
      <vt:lpstr>HGPｺﾞｼｯｸE</vt:lpstr>
      <vt:lpstr>HGP創英角ｺﾞｼｯｸUB</vt:lpstr>
      <vt:lpstr>Meiryo UI</vt:lpstr>
      <vt:lpstr>MS PGothic</vt:lpstr>
      <vt:lpstr>Yu Gothic</vt:lpstr>
      <vt:lpstr>游明朝</vt:lpstr>
      <vt:lpstr>Arial</vt:lpstr>
      <vt:lpstr>Times New Roman</vt:lpstr>
      <vt:lpstr>Wingdings</vt:lpstr>
      <vt:lpstr>1_Presentation_Template_A4_JP</vt:lpstr>
      <vt:lpstr>2_Presentation_Template_A4_JP</vt:lpstr>
      <vt:lpstr>3_Presentation_Template_A4_JP</vt:lpstr>
      <vt:lpstr>4_Presentation_Template_A4_JP</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2023-12-12T04:32:17Z</dcterms:created>
  <dcterms:modified xsi:type="dcterms:W3CDTF">2024-06-26T02:12:10Z</dcterms:modified>
  <cp:version/>
</cp:coreProperties>
</file>