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6" r:id="rId2"/>
    <p:sldId id="257" r:id="rId3"/>
    <p:sldId id="258" r:id="rId4"/>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CBEA"/>
    <a:srgbClr val="F3F6FB"/>
    <a:srgbClr val="FF5050"/>
    <a:srgbClr val="FFA3A3"/>
    <a:srgbClr val="FF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p:scale>
          <a:sx n="120" d="100"/>
          <a:sy n="120" d="100"/>
        </p:scale>
        <p:origin x="828" y="-1980"/>
      </p:cViewPr>
      <p:guideLst>
        <p:guide orient="horz" pos="3120"/>
        <p:guide pos="21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9990" cy="497969"/>
          </a:xfrm>
          <a:prstGeom prst="rect">
            <a:avLst/>
          </a:prstGeom>
        </p:spPr>
        <p:txBody>
          <a:bodyPr vert="horz" lIns="88313" tIns="44156" rIns="88313" bIns="441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692" y="4"/>
            <a:ext cx="2949990" cy="497969"/>
          </a:xfrm>
          <a:prstGeom prst="rect">
            <a:avLst/>
          </a:prstGeom>
        </p:spPr>
        <p:txBody>
          <a:bodyPr vert="horz" lIns="88313" tIns="44156" rIns="88313" bIns="44156" rtlCol="0"/>
          <a:lstStyle>
            <a:lvl1pPr algn="r">
              <a:defRPr sz="1200"/>
            </a:lvl1pPr>
          </a:lstStyle>
          <a:p>
            <a:fld id="{F1FDB41D-316F-422F-8C7D-271A9067D442}"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88313" tIns="44156" rIns="88313" bIns="44156" rtlCol="0" anchor="ctr"/>
          <a:lstStyle/>
          <a:p>
            <a:endParaRPr lang="ja-JP" altLang="en-US"/>
          </a:p>
        </p:txBody>
      </p:sp>
      <p:sp>
        <p:nvSpPr>
          <p:cNvPr id="5" name="ノート プレースホルダー 4"/>
          <p:cNvSpPr>
            <a:spLocks noGrp="1"/>
          </p:cNvSpPr>
          <p:nvPr>
            <p:ph type="body" sz="quarter" idx="3"/>
          </p:nvPr>
        </p:nvSpPr>
        <p:spPr>
          <a:xfrm>
            <a:off x="680418" y="4783897"/>
            <a:ext cx="5446369" cy="3912834"/>
          </a:xfrm>
          <a:prstGeom prst="rect">
            <a:avLst/>
          </a:prstGeom>
        </p:spPr>
        <p:txBody>
          <a:bodyPr vert="horz" lIns="88313" tIns="44156" rIns="88313" bIns="441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1372"/>
            <a:ext cx="2949990" cy="497969"/>
          </a:xfrm>
          <a:prstGeom prst="rect">
            <a:avLst/>
          </a:prstGeom>
        </p:spPr>
        <p:txBody>
          <a:bodyPr vert="horz" lIns="88313" tIns="44156" rIns="88313" bIns="441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692" y="9441372"/>
            <a:ext cx="2949990" cy="497969"/>
          </a:xfrm>
          <a:prstGeom prst="rect">
            <a:avLst/>
          </a:prstGeom>
        </p:spPr>
        <p:txBody>
          <a:bodyPr vert="horz" lIns="88313" tIns="44156" rIns="88313" bIns="44156" rtlCol="0" anchor="b"/>
          <a:lstStyle>
            <a:lvl1pPr algn="r">
              <a:defRPr sz="1200"/>
            </a:lvl1pPr>
          </a:lstStyle>
          <a:p>
            <a:fld id="{96EB9538-9DE9-4288-A245-ABA64AA5101F}" type="slidenum">
              <a:rPr kumimoji="1" lang="ja-JP" altLang="en-US" smtClean="0"/>
              <a:t>‹#›</a:t>
            </a:fld>
            <a:endParaRPr kumimoji="1" lang="ja-JP" altLang="en-US"/>
          </a:p>
        </p:txBody>
      </p:sp>
    </p:spTree>
    <p:extLst>
      <p:ext uri="{BB962C8B-B14F-4D97-AF65-F5344CB8AC3E}">
        <p14:creationId xmlns:p14="http://schemas.microsoft.com/office/powerpoint/2010/main" val="24260760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9DD411-22A4-4024-93CF-93ACF126AEAB}"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180395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9DD411-22A4-4024-93CF-93ACF126AEAB}"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1750132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9DD411-22A4-4024-93CF-93ACF126AEAB}"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412673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9DD411-22A4-4024-93CF-93ACF126AEAB}"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419496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9DD411-22A4-4024-93CF-93ACF126AEAB}"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192076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89DD411-22A4-4024-93CF-93ACF126AEAB}"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63299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9DD411-22A4-4024-93CF-93ACF126AEAB}"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178345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89DD411-22A4-4024-93CF-93ACF126AEAB}"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2149993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DD411-22A4-4024-93CF-93ACF126AEAB}"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2663059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9DD411-22A4-4024-93CF-93ACF126AEAB}"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1852965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9DD411-22A4-4024-93CF-93ACF126AEAB}"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2605608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89DD411-22A4-4024-93CF-93ACF126AEAB}"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7115590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pref.osaka.lg.jp/f-iko/kocho/chatbot01.html" TargetMode="External"/><Relationship Id="rId2" Type="http://schemas.openxmlformats.org/officeDocument/2006/relationships/hyperlink" Target="https://www.pref.osaka.lg.jp/kyoishisetsu/kyufukin/" TargetMode="Externa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a:extLst>
              <a:ext uri="{FF2B5EF4-FFF2-40B4-BE49-F238E27FC236}">
                <a16:creationId xmlns:a16="http://schemas.microsoft.com/office/drawing/2014/main" id="{9B8F6052-14F0-4EF2-A821-40BC79BBBF4F}"/>
              </a:ext>
            </a:extLst>
          </p:cNvPr>
          <p:cNvSpPr/>
          <p:nvPr/>
        </p:nvSpPr>
        <p:spPr>
          <a:xfrm>
            <a:off x="373680" y="2954329"/>
            <a:ext cx="6271530" cy="1847969"/>
          </a:xfrm>
          <a:prstGeom prst="rect">
            <a:avLst/>
          </a:prstGeom>
          <a:solidFill>
            <a:schemeClr val="accent6">
              <a:lumMod val="20000"/>
              <a:lumOff val="80000"/>
            </a:schemeClr>
          </a:solidFill>
          <a:ln w="19050">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dirty="0"/>
          </a:p>
        </p:txBody>
      </p:sp>
      <p:cxnSp>
        <p:nvCxnSpPr>
          <p:cNvPr id="58" name="直線コネクタ 57"/>
          <p:cNvCxnSpPr/>
          <p:nvPr/>
        </p:nvCxnSpPr>
        <p:spPr bwMode="gray">
          <a:xfrm>
            <a:off x="347451" y="1553094"/>
            <a:ext cx="6300000" cy="0"/>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bwMode="gray">
          <a:xfrm flipV="1">
            <a:off x="358336" y="6257955"/>
            <a:ext cx="6300000" cy="5"/>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sp>
        <p:nvSpPr>
          <p:cNvPr id="52" name="角丸四角形 51"/>
          <p:cNvSpPr/>
          <p:nvPr/>
        </p:nvSpPr>
        <p:spPr>
          <a:xfrm>
            <a:off x="358336" y="5989346"/>
            <a:ext cx="1052518" cy="284562"/>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角丸四角形 47"/>
          <p:cNvSpPr/>
          <p:nvPr/>
        </p:nvSpPr>
        <p:spPr>
          <a:xfrm>
            <a:off x="345210" y="1287975"/>
            <a:ext cx="1048078" cy="297546"/>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54073" y="438694"/>
            <a:ext cx="6300000" cy="769441"/>
          </a:xfrm>
          <a:prstGeom prst="rect">
            <a:avLst/>
          </a:prstGeom>
          <a:noFill/>
        </p:spPr>
        <p:txBody>
          <a:bodyPr wrap="square" rtlCol="0">
            <a:spAutoFit/>
          </a:bodyPr>
          <a:lstStyle/>
          <a:p>
            <a:pPr algn="ctr"/>
            <a:r>
              <a:rPr kumimoji="1" lang="ja-JP" altLang="en-US" sz="2000" b="1" dirty="0">
                <a:latin typeface="UD デジタル 教科書体 NK-B" panose="02020700000000000000" pitchFamily="18" charset="-128"/>
                <a:ea typeface="UD デジタル 教科書体 NK-B" panose="02020700000000000000" pitchFamily="18" charset="-128"/>
              </a:rPr>
              <a:t>国公立高等学校等奨学のための給付金の</a:t>
            </a:r>
            <a:endParaRPr kumimoji="1" lang="en-US" altLang="ja-JP" sz="2000" b="1" dirty="0">
              <a:latin typeface="UD デジタル 教科書体 NK-B" panose="02020700000000000000" pitchFamily="18" charset="-128"/>
              <a:ea typeface="UD デジタル 教科書体 NK-B" panose="02020700000000000000" pitchFamily="18" charset="-128"/>
            </a:endParaRPr>
          </a:p>
          <a:p>
            <a:pPr algn="ctr"/>
            <a:r>
              <a:rPr kumimoji="1" lang="ja-JP" altLang="en-US" sz="2400" b="1" dirty="0">
                <a:latin typeface="UD デジタル 教科書体 NK-B" panose="02020700000000000000" pitchFamily="18" charset="-128"/>
                <a:ea typeface="UD デジタル 教科書体 NK-B" panose="02020700000000000000" pitchFamily="18" charset="-128"/>
              </a:rPr>
              <a:t>申請手続きについて</a:t>
            </a:r>
          </a:p>
        </p:txBody>
      </p:sp>
      <p:pic>
        <p:nvPicPr>
          <p:cNvPr id="6" name="Picture 4" descr="clip_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9362" y="108744"/>
            <a:ext cx="932563" cy="256159"/>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bwMode="gray">
          <a:xfrm>
            <a:off x="413897" y="1291697"/>
            <a:ext cx="1055911" cy="307777"/>
          </a:xfrm>
          <a:prstGeom prst="rect">
            <a:avLst/>
          </a:prstGeom>
          <a:noFill/>
          <a:ln>
            <a:noFill/>
          </a:ln>
        </p:spPr>
        <p:txBody>
          <a:bodyPr wrap="square" rtlCol="0">
            <a:spAutoFit/>
          </a:bodyPr>
          <a:lstStyle/>
          <a:p>
            <a:r>
              <a:rPr kumimoji="1" lang="ja-JP" altLang="en-US" sz="1400" b="1" dirty="0">
                <a:latin typeface="UD デジタル 教科書体 NK-B" panose="02020700000000000000" pitchFamily="18" charset="-128"/>
                <a:ea typeface="UD デジタル 教科書体 NK-B" panose="02020700000000000000" pitchFamily="18" charset="-128"/>
              </a:rPr>
              <a:t>制度概要</a:t>
            </a:r>
          </a:p>
        </p:txBody>
      </p:sp>
      <p:sp>
        <p:nvSpPr>
          <p:cNvPr id="10" name="テキスト ボックス 9"/>
          <p:cNvSpPr txBox="1"/>
          <p:nvPr/>
        </p:nvSpPr>
        <p:spPr>
          <a:xfrm>
            <a:off x="345210" y="1653302"/>
            <a:ext cx="6300000" cy="461665"/>
          </a:xfrm>
          <a:prstGeom prst="rect">
            <a:avLst/>
          </a:prstGeom>
          <a:noFill/>
          <a:ln>
            <a:noFill/>
          </a:ln>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全ての意志ある生徒が安心して教育を受けられるよう、府内に在住する低所得世帯の保護者に対し、授業料以外の教育費の経済的負担を軽減するために、返還不要の現金を支給します。</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448318" y="5992273"/>
            <a:ext cx="1030697" cy="307777"/>
          </a:xfrm>
          <a:prstGeom prst="rect">
            <a:avLst/>
          </a:prstGeom>
          <a:noFill/>
          <a:ln>
            <a:noFill/>
          </a:ln>
        </p:spPr>
        <p:txBody>
          <a:bodyPr wrap="square" rtlCol="0">
            <a:spAutoFit/>
          </a:bodyPr>
          <a:lstStyle/>
          <a:p>
            <a:r>
              <a:rPr kumimoji="1" lang="ja-JP" altLang="en-US" sz="1400" b="1" dirty="0">
                <a:latin typeface="UD デジタル 教科書体 NK-B" panose="02020700000000000000" pitchFamily="18" charset="-128"/>
                <a:ea typeface="UD デジタル 教科書体 NK-B" panose="02020700000000000000" pitchFamily="18" charset="-128"/>
              </a:rPr>
              <a:t>支給金額</a:t>
            </a:r>
          </a:p>
        </p:txBody>
      </p:sp>
      <p:cxnSp>
        <p:nvCxnSpPr>
          <p:cNvPr id="61" name="直線コネクタ 60"/>
          <p:cNvCxnSpPr/>
          <p:nvPr/>
        </p:nvCxnSpPr>
        <p:spPr bwMode="gray">
          <a:xfrm>
            <a:off x="358336" y="2605880"/>
            <a:ext cx="6300000" cy="15"/>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sp>
        <p:nvSpPr>
          <p:cNvPr id="62" name="角丸四角形 61"/>
          <p:cNvSpPr/>
          <p:nvPr/>
        </p:nvSpPr>
        <p:spPr bwMode="gray">
          <a:xfrm>
            <a:off x="354073" y="2314236"/>
            <a:ext cx="1699380" cy="297546"/>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373680" y="2347861"/>
            <a:ext cx="1822117" cy="307777"/>
          </a:xfrm>
          <a:prstGeom prst="rect">
            <a:avLst/>
          </a:prstGeom>
          <a:noFill/>
        </p:spPr>
        <p:txBody>
          <a:bodyPr wrap="square" rtlCol="0">
            <a:spAutoFit/>
          </a:bodyPr>
          <a:lstStyle/>
          <a:p>
            <a:r>
              <a:rPr kumimoji="1" lang="ja-JP" altLang="en-US" sz="1400" b="1" dirty="0">
                <a:latin typeface="UD デジタル 教科書体 NK-B" panose="02020700000000000000" pitchFamily="18" charset="-128"/>
                <a:ea typeface="UD デジタル 教科書体 NK-B" panose="02020700000000000000" pitchFamily="18" charset="-128"/>
              </a:rPr>
              <a:t>支給対象となる要件</a:t>
            </a:r>
            <a:endParaRPr kumimoji="1" lang="en-US" altLang="ja-JP" sz="1400" b="1" dirty="0">
              <a:latin typeface="UD デジタル 教科書体 NK-B" panose="02020700000000000000" pitchFamily="18" charset="-128"/>
              <a:ea typeface="UD デジタル 教科書体 NK-B" panose="02020700000000000000" pitchFamily="18" charset="-128"/>
            </a:endParaRPr>
          </a:p>
        </p:txBody>
      </p:sp>
      <p:sp>
        <p:nvSpPr>
          <p:cNvPr id="13" name="正方形/長方形 12"/>
          <p:cNvSpPr/>
          <p:nvPr/>
        </p:nvSpPr>
        <p:spPr>
          <a:xfrm>
            <a:off x="3157415" y="9652225"/>
            <a:ext cx="543169" cy="25377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900" dirty="0" err="1"/>
              <a:t>ー</a:t>
            </a:r>
            <a:r>
              <a:rPr kumimoji="1" lang="ja-JP" altLang="en-US" sz="900" dirty="0"/>
              <a:t>１ー</a:t>
            </a:r>
          </a:p>
        </p:txBody>
      </p:sp>
      <p:graphicFrame>
        <p:nvGraphicFramePr>
          <p:cNvPr id="21" name="表 3">
            <a:extLst>
              <a:ext uri="{FF2B5EF4-FFF2-40B4-BE49-F238E27FC236}">
                <a16:creationId xmlns:a16="http://schemas.microsoft.com/office/drawing/2014/main" id="{93C7BEE1-7356-4B3C-85D2-CBAAB3E21F5C}"/>
              </a:ext>
            </a:extLst>
          </p:cNvPr>
          <p:cNvGraphicFramePr>
            <a:graphicFrameLocks noGrp="1"/>
          </p:cNvGraphicFramePr>
          <p:nvPr>
            <p:extLst>
              <p:ext uri="{D42A27DB-BD31-4B8C-83A1-F6EECF244321}">
                <p14:modId xmlns:p14="http://schemas.microsoft.com/office/powerpoint/2010/main" val="1545836796"/>
              </p:ext>
            </p:extLst>
          </p:nvPr>
        </p:nvGraphicFramePr>
        <p:xfrm>
          <a:off x="356361" y="2678708"/>
          <a:ext cx="6271530" cy="2308860"/>
        </p:xfrm>
        <a:graphic>
          <a:graphicData uri="http://schemas.openxmlformats.org/drawingml/2006/table">
            <a:tbl>
              <a:tblPr firstRow="1" bandRow="1">
                <a:tableStyleId>{5C22544A-7EE6-4342-B048-85BDC9FD1C3A}</a:tableStyleId>
              </a:tblPr>
              <a:tblGrid>
                <a:gridCol w="6271530">
                  <a:extLst>
                    <a:ext uri="{9D8B030D-6E8A-4147-A177-3AD203B41FA5}">
                      <a16:colId xmlns:a16="http://schemas.microsoft.com/office/drawing/2014/main" val="2122494188"/>
                    </a:ext>
                  </a:extLst>
                </a:gridCol>
              </a:tblGrid>
              <a:tr h="1364093">
                <a:tc>
                  <a:txBody>
                    <a:bodyPr/>
                    <a:lstStyle/>
                    <a:p>
                      <a:pPr>
                        <a:lnSpc>
                          <a:spcPct val="1000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令和</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6</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年</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7</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月</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1</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日現在において、次の要件をすべて満たしている必要があります。</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endParaRPr kumimoji="1" lang="en-US" altLang="ja-JP" sz="90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 ①　保護者等（親権者等）全員の</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令和６年度</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道府県民税所得割額及び市町村民税所得割額が</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非課税（</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0</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円）の世帯 </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又は </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生活保護（生業扶助）受給世帯 </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であること。</a:t>
                      </a:r>
                      <a:endParaRPr kumimoji="1" lang="en-US" altLang="ja-JP" sz="20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0" b="0" dirty="0">
                          <a:solidFill>
                            <a:schemeClr val="tx1"/>
                          </a:solidFill>
                          <a:latin typeface="BIZ UDPゴシック" panose="020B0400000000000000" pitchFamily="50" charset="-128"/>
                          <a:ea typeface="BIZ UDPゴシック" panose="020B0400000000000000" pitchFamily="50" charset="-128"/>
                        </a:rPr>
                        <a:t>　　</a:t>
                      </a:r>
                      <a:endParaRPr kumimoji="1" lang="en-US" altLang="ja-JP" sz="10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 ②　保護者等（親権者等）が</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大阪府内に住所を有している</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こと。（</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※1</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endParaRPr kumimoji="1" lang="en-US" altLang="ja-JP" sz="30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 ③　生徒が就学支援金の支給を受ける資格を有する者、又は高等学校等修学支援事業費補助金</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　 　 （学び直しへの支援）の補助対象者となる者であること。</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endParaRPr kumimoji="1" lang="en-US" altLang="ja-JP" sz="30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 ④　生徒が国公立の高等学校等に在学しており、原則、令和</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6</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年</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7</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月</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1</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日現在において休学して</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　　　いないこと。（大阪府外の国公立高等学校等も対象です。）</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300" b="0" dirty="0">
                          <a:solidFill>
                            <a:schemeClr val="tx1"/>
                          </a:solidFill>
                          <a:latin typeface="BIZ UDPゴシック" panose="020B0400000000000000" pitchFamily="50" charset="-128"/>
                          <a:ea typeface="BIZ UDPゴシック" panose="020B0400000000000000" pitchFamily="50" charset="-128"/>
                        </a:rPr>
                        <a:t> </a:t>
                      </a:r>
                    </a:p>
                    <a:p>
                      <a:r>
                        <a:rPr kumimoji="1" lang="en-US" altLang="ja-JP" sz="1050" b="0" dirty="0">
                          <a:solidFill>
                            <a:schemeClr val="tx1"/>
                          </a:solidFill>
                          <a:latin typeface="BIZ UDPゴシック" panose="020B0400000000000000" pitchFamily="50" charset="-128"/>
                          <a:ea typeface="BIZ UDPゴシック" panose="020B0400000000000000" pitchFamily="50" charset="-128"/>
                        </a:rPr>
                        <a:t> </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⑥　生徒が、平成</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26</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年</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4</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月</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1</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日以降に高等学校等の第</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1</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学年に入学していること。</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r>
                        <a:rPr kumimoji="1" lang="ja-JP" altLang="en-US" sz="800" b="0" dirty="0">
                          <a:solidFill>
                            <a:schemeClr val="tx1"/>
                          </a:solidFill>
                          <a:latin typeface="BIZ UDPゴシック" panose="020B0400000000000000" pitchFamily="50" charset="-128"/>
                          <a:ea typeface="BIZ UDPゴシック" panose="020B0400000000000000" pitchFamily="50" charset="-128"/>
                        </a:rPr>
                        <a:t>　　　　</a:t>
                      </a:r>
                      <a:r>
                        <a:rPr kumimoji="1" lang="ja-JP" altLang="en-US" sz="900" b="0" dirty="0">
                          <a:solidFill>
                            <a:schemeClr val="tx1"/>
                          </a:solidFill>
                          <a:latin typeface="BIZ UDPゴシック" panose="020B0400000000000000" pitchFamily="50" charset="-128"/>
                          <a:ea typeface="BIZ UDPゴシック" panose="020B0400000000000000" pitchFamily="50" charset="-128"/>
                        </a:rPr>
                        <a:t>（平成</a:t>
                      </a:r>
                      <a:r>
                        <a:rPr kumimoji="1" lang="en-US" altLang="ja-JP" sz="900" b="0" dirty="0">
                          <a:solidFill>
                            <a:schemeClr val="tx1"/>
                          </a:solidFill>
                          <a:latin typeface="BIZ UDPゴシック" panose="020B0400000000000000" pitchFamily="50" charset="-128"/>
                          <a:ea typeface="BIZ UDPゴシック" panose="020B0400000000000000" pitchFamily="50" charset="-128"/>
                        </a:rPr>
                        <a:t>27</a:t>
                      </a:r>
                      <a:r>
                        <a:rPr kumimoji="1" lang="ja-JP" altLang="en-US" sz="900" b="0" dirty="0">
                          <a:solidFill>
                            <a:schemeClr val="tx1"/>
                          </a:solidFill>
                          <a:latin typeface="BIZ UDPゴシック" panose="020B0400000000000000" pitchFamily="50" charset="-128"/>
                          <a:ea typeface="BIZ UDPゴシック" panose="020B0400000000000000" pitchFamily="50" charset="-128"/>
                        </a:rPr>
                        <a:t>年</a:t>
                      </a:r>
                      <a:r>
                        <a:rPr kumimoji="1" lang="en-US" altLang="ja-JP" sz="900" b="0" dirty="0">
                          <a:solidFill>
                            <a:schemeClr val="tx1"/>
                          </a:solidFill>
                          <a:latin typeface="BIZ UDPゴシック" panose="020B0400000000000000" pitchFamily="50" charset="-128"/>
                          <a:ea typeface="BIZ UDPゴシック" panose="020B0400000000000000" pitchFamily="50" charset="-128"/>
                        </a:rPr>
                        <a:t>4</a:t>
                      </a:r>
                      <a:r>
                        <a:rPr kumimoji="1" lang="ja-JP" altLang="en-US" sz="900" b="0" dirty="0">
                          <a:solidFill>
                            <a:schemeClr val="tx1"/>
                          </a:solidFill>
                          <a:latin typeface="BIZ UDPゴシック" panose="020B0400000000000000" pitchFamily="50" charset="-128"/>
                          <a:ea typeface="BIZ UDPゴシック" panose="020B0400000000000000" pitchFamily="50" charset="-128"/>
                        </a:rPr>
                        <a:t>月</a:t>
                      </a:r>
                      <a:r>
                        <a:rPr kumimoji="1" lang="en-US" altLang="ja-JP" sz="900" b="0" dirty="0">
                          <a:solidFill>
                            <a:schemeClr val="tx1"/>
                          </a:solidFill>
                          <a:latin typeface="BIZ UDPゴシック" panose="020B0400000000000000" pitchFamily="50" charset="-128"/>
                          <a:ea typeface="BIZ UDPゴシック" panose="020B0400000000000000" pitchFamily="50" charset="-128"/>
                        </a:rPr>
                        <a:t>1</a:t>
                      </a:r>
                      <a:r>
                        <a:rPr kumimoji="1" lang="ja-JP" altLang="en-US" sz="900" b="0" dirty="0">
                          <a:solidFill>
                            <a:schemeClr val="tx1"/>
                          </a:solidFill>
                          <a:latin typeface="BIZ UDPゴシック" panose="020B0400000000000000" pitchFamily="50" charset="-128"/>
                          <a:ea typeface="BIZ UDPゴシック" panose="020B0400000000000000" pitchFamily="50" charset="-128"/>
                        </a:rPr>
                        <a:t>日以降に第</a:t>
                      </a:r>
                      <a:r>
                        <a:rPr kumimoji="1" lang="en-US" altLang="ja-JP" sz="900" b="0" dirty="0">
                          <a:solidFill>
                            <a:schemeClr val="tx1"/>
                          </a:solidFill>
                          <a:latin typeface="BIZ UDPゴシック" panose="020B0400000000000000" pitchFamily="50" charset="-128"/>
                          <a:ea typeface="BIZ UDPゴシック" panose="020B0400000000000000" pitchFamily="50" charset="-128"/>
                        </a:rPr>
                        <a:t>2</a:t>
                      </a:r>
                      <a:r>
                        <a:rPr kumimoji="1" lang="ja-JP" altLang="en-US" sz="900" b="0" dirty="0">
                          <a:solidFill>
                            <a:schemeClr val="tx1"/>
                          </a:solidFill>
                          <a:latin typeface="BIZ UDPゴシック" panose="020B0400000000000000" pitchFamily="50" charset="-128"/>
                          <a:ea typeface="BIZ UDPゴシック" panose="020B0400000000000000" pitchFamily="50" charset="-128"/>
                        </a:rPr>
                        <a:t>学年に、平成</a:t>
                      </a:r>
                      <a:r>
                        <a:rPr kumimoji="1" lang="en-US" altLang="ja-JP" sz="900" b="0" dirty="0">
                          <a:solidFill>
                            <a:schemeClr val="tx1"/>
                          </a:solidFill>
                          <a:latin typeface="BIZ UDPゴシック" panose="020B0400000000000000" pitchFamily="50" charset="-128"/>
                          <a:ea typeface="BIZ UDPゴシック" panose="020B0400000000000000" pitchFamily="50" charset="-128"/>
                        </a:rPr>
                        <a:t>28</a:t>
                      </a:r>
                      <a:r>
                        <a:rPr kumimoji="1" lang="ja-JP" altLang="en-US" sz="900" b="0" dirty="0">
                          <a:solidFill>
                            <a:schemeClr val="tx1"/>
                          </a:solidFill>
                          <a:latin typeface="BIZ UDPゴシック" panose="020B0400000000000000" pitchFamily="50" charset="-128"/>
                          <a:ea typeface="BIZ UDPゴシック" panose="020B0400000000000000" pitchFamily="50" charset="-128"/>
                        </a:rPr>
                        <a:t>年</a:t>
                      </a:r>
                      <a:r>
                        <a:rPr kumimoji="1" lang="en-US" altLang="ja-JP" sz="900" b="0" dirty="0">
                          <a:solidFill>
                            <a:schemeClr val="tx1"/>
                          </a:solidFill>
                          <a:latin typeface="BIZ UDPゴシック" panose="020B0400000000000000" pitchFamily="50" charset="-128"/>
                          <a:ea typeface="BIZ UDPゴシック" panose="020B0400000000000000" pitchFamily="50" charset="-128"/>
                        </a:rPr>
                        <a:t>4</a:t>
                      </a:r>
                      <a:r>
                        <a:rPr kumimoji="1" lang="ja-JP" altLang="en-US" sz="900" b="0" dirty="0">
                          <a:solidFill>
                            <a:schemeClr val="tx1"/>
                          </a:solidFill>
                          <a:latin typeface="BIZ UDPゴシック" panose="020B0400000000000000" pitchFamily="50" charset="-128"/>
                          <a:ea typeface="BIZ UDPゴシック" panose="020B0400000000000000" pitchFamily="50" charset="-128"/>
                        </a:rPr>
                        <a:t>月</a:t>
                      </a:r>
                      <a:r>
                        <a:rPr kumimoji="1" lang="en-US" altLang="ja-JP" sz="900" b="0" dirty="0">
                          <a:solidFill>
                            <a:schemeClr val="tx1"/>
                          </a:solidFill>
                          <a:latin typeface="BIZ UDPゴシック" panose="020B0400000000000000" pitchFamily="50" charset="-128"/>
                          <a:ea typeface="BIZ UDPゴシック" panose="020B0400000000000000" pitchFamily="50" charset="-128"/>
                        </a:rPr>
                        <a:t>1</a:t>
                      </a:r>
                      <a:r>
                        <a:rPr kumimoji="1" lang="ja-JP" altLang="en-US" sz="900" b="0" dirty="0">
                          <a:solidFill>
                            <a:schemeClr val="tx1"/>
                          </a:solidFill>
                          <a:latin typeface="BIZ UDPゴシック" panose="020B0400000000000000" pitchFamily="50" charset="-128"/>
                          <a:ea typeface="BIZ UDPゴシック" panose="020B0400000000000000" pitchFamily="50" charset="-128"/>
                        </a:rPr>
                        <a:t>日以降に第</a:t>
                      </a:r>
                      <a:r>
                        <a:rPr kumimoji="1" lang="en-US" altLang="ja-JP" sz="900" b="0" dirty="0">
                          <a:solidFill>
                            <a:schemeClr val="tx1"/>
                          </a:solidFill>
                          <a:latin typeface="BIZ UDPゴシック" panose="020B0400000000000000" pitchFamily="50" charset="-128"/>
                          <a:ea typeface="BIZ UDPゴシック" panose="020B0400000000000000" pitchFamily="50" charset="-128"/>
                        </a:rPr>
                        <a:t>2</a:t>
                      </a: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r>
                        <a:rPr kumimoji="1" lang="en-US" altLang="ja-JP" sz="900" b="0" dirty="0">
                          <a:solidFill>
                            <a:schemeClr val="tx1"/>
                          </a:solidFill>
                          <a:latin typeface="BIZ UDPゴシック" panose="020B0400000000000000" pitchFamily="50" charset="-128"/>
                          <a:ea typeface="BIZ UDPゴシック" panose="020B0400000000000000" pitchFamily="50" charset="-128"/>
                        </a:rPr>
                        <a:t>3</a:t>
                      </a:r>
                      <a:r>
                        <a:rPr kumimoji="1" lang="ja-JP" altLang="en-US" sz="900" b="0" dirty="0">
                          <a:solidFill>
                            <a:schemeClr val="tx1"/>
                          </a:solidFill>
                          <a:latin typeface="BIZ UDPゴシック" panose="020B0400000000000000" pitchFamily="50" charset="-128"/>
                          <a:ea typeface="BIZ UDPゴシック" panose="020B0400000000000000" pitchFamily="50" charset="-128"/>
                        </a:rPr>
                        <a:t>学年に編転入学している生徒を含みます。）</a:t>
                      </a:r>
                      <a:endParaRPr kumimoji="1" lang="en-US" altLang="ja-JP" sz="90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endParaRPr kumimoji="1" lang="en-US" altLang="ja-JP" sz="200" b="0" dirty="0">
                        <a:solidFill>
                          <a:schemeClr val="tx1"/>
                        </a:solidFill>
                        <a:latin typeface="BIZ UDPゴシック" panose="020B0400000000000000" pitchFamily="50" charset="-128"/>
                        <a:ea typeface="BIZ UDPゴシック" panose="020B0400000000000000" pitchFamily="50" charset="-128"/>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95584954"/>
                  </a:ext>
                </a:extLst>
              </a:tr>
            </a:tbl>
          </a:graphicData>
        </a:graphic>
      </p:graphicFrame>
      <p:sp>
        <p:nvSpPr>
          <p:cNvPr id="19" name="テキスト ボックス 18">
            <a:extLst>
              <a:ext uri="{FF2B5EF4-FFF2-40B4-BE49-F238E27FC236}">
                <a16:creationId xmlns:a16="http://schemas.microsoft.com/office/drawing/2014/main" id="{3BC9F4E1-1C60-481C-9689-928E28CE3162}"/>
              </a:ext>
            </a:extLst>
          </p:cNvPr>
          <p:cNvSpPr txBox="1"/>
          <p:nvPr/>
        </p:nvSpPr>
        <p:spPr>
          <a:xfrm>
            <a:off x="373680" y="4818097"/>
            <a:ext cx="6480082" cy="984885"/>
          </a:xfrm>
          <a:prstGeom prst="rect">
            <a:avLst/>
          </a:prstGeom>
          <a:noFill/>
        </p:spPr>
        <p:txBody>
          <a:bodyPr wrap="square" rtlCol="0">
            <a:spAutoFit/>
          </a:bodyPr>
          <a:lstStyle/>
          <a:p>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１　大阪府外に在住している場合は、お住まいの都道府県へお問い合わせください。</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保護者等のうち一方のみが大阪府外に在住している場合は、生活の本拠が大阪府内にある世帯に限り、大阪府に申請</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できます。</a:t>
            </a:r>
            <a:endParaRPr kumimoji="1" lang="en-US" altLang="ja-JP" sz="900" dirty="0">
              <a:latin typeface="BIZ UDPゴシック" panose="020B0400000000000000" pitchFamily="50" charset="-128"/>
              <a:ea typeface="BIZ UDPゴシック" panose="020B0400000000000000" pitchFamily="50" charset="-128"/>
            </a:endParaRPr>
          </a:p>
          <a:p>
            <a:endParaRPr kumimoji="1" lang="en-US" altLang="ja-JP" sz="4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保護者等（親権者等）が海外赴任等で日本国内に住所を有しておらず、住民税の所得割額が確認できない場合は対象外です。</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児童養護施設に入所している生徒や里親に養育されている生徒で、見学旅行費又は特別育成費が措置されている場合は、　　　</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この給付金の対象となりません。</a:t>
            </a:r>
          </a:p>
        </p:txBody>
      </p:sp>
      <p:sp>
        <p:nvSpPr>
          <p:cNvPr id="20" name="テキスト ボックス 19">
            <a:extLst>
              <a:ext uri="{FF2B5EF4-FFF2-40B4-BE49-F238E27FC236}">
                <a16:creationId xmlns:a16="http://schemas.microsoft.com/office/drawing/2014/main" id="{A19C9A81-BA67-473B-861A-0A81ED8A1E53}"/>
              </a:ext>
            </a:extLst>
          </p:cNvPr>
          <p:cNvSpPr txBox="1"/>
          <p:nvPr/>
        </p:nvSpPr>
        <p:spPr>
          <a:xfrm>
            <a:off x="454668" y="8795715"/>
            <a:ext cx="5364785" cy="507831"/>
          </a:xfrm>
          <a:prstGeom prst="rect">
            <a:avLst/>
          </a:prstGeom>
          <a:noFill/>
        </p:spPr>
        <p:txBody>
          <a:bodyPr wrap="square" rtlCol="0">
            <a:spAutoFit/>
          </a:bodyPr>
          <a:lstStyle/>
          <a:p>
            <a:r>
              <a:rPr kumimoji="1" lang="en-US" altLang="ja-JP" sz="900" dirty="0">
                <a:latin typeface="BIZ UDPゴシック" panose="020B0400000000000000" pitchFamily="50" charset="-128"/>
                <a:ea typeface="BIZ UDPゴシック" panose="020B0400000000000000" pitchFamily="50" charset="-128"/>
              </a:rPr>
              <a:t>※2</a:t>
            </a:r>
            <a:r>
              <a:rPr kumimoji="1" lang="ja-JP" altLang="en-US" sz="900" dirty="0">
                <a:latin typeface="BIZ UDPゴシック" panose="020B0400000000000000" pitchFamily="50" charset="-128"/>
                <a:ea typeface="BIZ UDPゴシック" panose="020B0400000000000000" pitchFamily="50" charset="-128"/>
              </a:rPr>
              <a:t>　年齢及び扶養者の状況は令和</a:t>
            </a:r>
            <a:r>
              <a:rPr kumimoji="1" lang="en-US" altLang="ja-JP" sz="900" dirty="0">
                <a:latin typeface="BIZ UDPゴシック" panose="020B0400000000000000" pitchFamily="50" charset="-128"/>
                <a:ea typeface="BIZ UDPゴシック" panose="020B0400000000000000" pitchFamily="50" charset="-128"/>
              </a:rPr>
              <a:t>6</a:t>
            </a:r>
            <a:r>
              <a:rPr kumimoji="1" lang="ja-JP" altLang="en-US" sz="900" dirty="0">
                <a:latin typeface="BIZ UDPゴシック" panose="020B0400000000000000" pitchFamily="50" charset="-128"/>
                <a:ea typeface="BIZ UDPゴシック" panose="020B0400000000000000" pitchFamily="50" charset="-128"/>
              </a:rPr>
              <a:t>年</a:t>
            </a:r>
            <a:r>
              <a:rPr kumimoji="1" lang="en-US" altLang="ja-JP" sz="900" dirty="0">
                <a:latin typeface="BIZ UDPゴシック" panose="020B0400000000000000" pitchFamily="50" charset="-128"/>
                <a:ea typeface="BIZ UDPゴシック" panose="020B0400000000000000" pitchFamily="50" charset="-128"/>
              </a:rPr>
              <a:t>7</a:t>
            </a:r>
            <a:r>
              <a:rPr kumimoji="1" lang="ja-JP" altLang="en-US" sz="900" dirty="0">
                <a:latin typeface="BIZ UDPゴシック" panose="020B0400000000000000" pitchFamily="50" charset="-128"/>
                <a:ea typeface="BIZ UDPゴシック" panose="020B0400000000000000" pitchFamily="50" charset="-128"/>
              </a:rPr>
              <a:t>月</a:t>
            </a:r>
            <a:r>
              <a:rPr kumimoji="1" lang="en-US" altLang="ja-JP" sz="900" dirty="0">
                <a:latin typeface="BIZ UDPゴシック" panose="020B0400000000000000" pitchFamily="50" charset="-128"/>
                <a:ea typeface="BIZ UDPゴシック" panose="020B0400000000000000" pitchFamily="50" charset="-128"/>
              </a:rPr>
              <a:t>1</a:t>
            </a:r>
            <a:r>
              <a:rPr kumimoji="1" lang="ja-JP" altLang="en-US" sz="900" dirty="0">
                <a:latin typeface="BIZ UDPゴシック" panose="020B0400000000000000" pitchFamily="50" charset="-128"/>
                <a:ea typeface="BIZ UDPゴシック" panose="020B0400000000000000" pitchFamily="50" charset="-128"/>
              </a:rPr>
              <a:t>日現在で判断します。</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※3</a:t>
            </a:r>
            <a:r>
              <a:rPr kumimoji="1" lang="ja-JP" altLang="en-US" sz="900" dirty="0">
                <a:latin typeface="BIZ UDPゴシック" panose="020B0400000000000000" pitchFamily="50" charset="-128"/>
                <a:ea typeface="BIZ UDPゴシック" panose="020B0400000000000000" pitchFamily="50" charset="-128"/>
              </a:rPr>
              <a:t>　保護者等（親権者等）以外に扶養されている場合は、上表の兄弟姉妹には該当しません。</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（保護者等は、就学支援金での考え方と同じです。）</a:t>
            </a:r>
            <a:endParaRPr kumimoji="1" lang="en-US" altLang="ja-JP" sz="900" dirty="0">
              <a:latin typeface="BIZ UDPゴシック" panose="020B0400000000000000" pitchFamily="50" charset="-128"/>
              <a:ea typeface="BIZ UDPゴシック" panose="020B0400000000000000" pitchFamily="50" charset="-128"/>
            </a:endParaRPr>
          </a:p>
        </p:txBody>
      </p:sp>
      <p:pic>
        <p:nvPicPr>
          <p:cNvPr id="3" name="図 2">
            <a:extLst>
              <a:ext uri="{FF2B5EF4-FFF2-40B4-BE49-F238E27FC236}">
                <a16:creationId xmlns:a16="http://schemas.microsoft.com/office/drawing/2014/main" id="{8BC0D6DD-43F6-4077-B5D1-D14F72A1F86F}"/>
              </a:ext>
            </a:extLst>
          </p:cNvPr>
          <p:cNvPicPr>
            <a:picLocks noChangeAspect="1"/>
          </p:cNvPicPr>
          <p:nvPr/>
        </p:nvPicPr>
        <p:blipFill>
          <a:blip r:embed="rId3"/>
          <a:stretch>
            <a:fillRect/>
          </a:stretch>
        </p:blipFill>
        <p:spPr>
          <a:xfrm>
            <a:off x="368461" y="6568654"/>
            <a:ext cx="6271530" cy="2046219"/>
          </a:xfrm>
          <a:prstGeom prst="rect">
            <a:avLst/>
          </a:prstGeom>
          <a:ln w="12700">
            <a:solidFill>
              <a:schemeClr val="tx1"/>
            </a:solidFill>
          </a:ln>
        </p:spPr>
      </p:pic>
    </p:spTree>
    <p:extLst>
      <p:ext uri="{BB962C8B-B14F-4D97-AF65-F5344CB8AC3E}">
        <p14:creationId xmlns:p14="http://schemas.microsoft.com/office/powerpoint/2010/main" val="63548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直線コネクタ 41"/>
          <p:cNvCxnSpPr/>
          <p:nvPr/>
        </p:nvCxnSpPr>
        <p:spPr bwMode="gray">
          <a:xfrm>
            <a:off x="403234" y="539180"/>
            <a:ext cx="6300000" cy="15"/>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sp>
        <p:nvSpPr>
          <p:cNvPr id="43" name="角丸四角形 42"/>
          <p:cNvSpPr/>
          <p:nvPr/>
        </p:nvSpPr>
        <p:spPr bwMode="gray">
          <a:xfrm>
            <a:off x="395593" y="251053"/>
            <a:ext cx="1699380" cy="297546"/>
          </a:xfrm>
          <a:prstGeom prst="roundRect">
            <a:avLst/>
          </a:prstGeom>
          <a:solidFill>
            <a:srgbClr val="92D050"/>
          </a:solidFill>
          <a:ln>
            <a:solidFill>
              <a:srgbClr val="A8CB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453146" y="272005"/>
            <a:ext cx="1672565" cy="307777"/>
          </a:xfrm>
          <a:prstGeom prst="rect">
            <a:avLst/>
          </a:prstGeom>
          <a:noFill/>
        </p:spPr>
        <p:txBody>
          <a:bodyPr wrap="square" rtlCol="0">
            <a:spAutoFit/>
          </a:bodyPr>
          <a:lstStyle/>
          <a:p>
            <a:r>
              <a:rPr kumimoji="1" lang="ja-JP" altLang="en-US" sz="1400" b="1" dirty="0">
                <a:latin typeface="UD デジタル 教科書体 NK-B" panose="02020700000000000000" pitchFamily="18" charset="-128"/>
                <a:ea typeface="UD デジタル 教科書体 NK-B" panose="02020700000000000000" pitchFamily="18" charset="-128"/>
              </a:rPr>
              <a:t>申請に必要な書類</a:t>
            </a:r>
            <a:endParaRPr kumimoji="1" lang="en-US" altLang="ja-JP" sz="1400" b="1" dirty="0">
              <a:latin typeface="UD デジタル 教科書体 NK-B" panose="02020700000000000000" pitchFamily="18" charset="-128"/>
              <a:ea typeface="UD デジタル 教科書体 NK-B" panose="02020700000000000000" pitchFamily="18" charset="-128"/>
            </a:endParaRPr>
          </a:p>
        </p:txBody>
      </p:sp>
      <p:sp>
        <p:nvSpPr>
          <p:cNvPr id="21" name="正方形/長方形 20"/>
          <p:cNvSpPr/>
          <p:nvPr/>
        </p:nvSpPr>
        <p:spPr>
          <a:xfrm>
            <a:off x="349027" y="737632"/>
            <a:ext cx="6592005" cy="276999"/>
          </a:xfrm>
          <a:prstGeom prst="rect">
            <a:avLst/>
          </a:prstGeom>
        </p:spPr>
        <p:txBody>
          <a:bodyPr wrap="square">
            <a:spAutoFit/>
          </a:bodyPr>
          <a:lstStyle/>
          <a:p>
            <a:r>
              <a:rPr lang="ja-JP" altLang="en-US" sz="1200" dirty="0">
                <a:latin typeface="BIZ UDPゴシック" panose="020B0400000000000000" pitchFamily="50" charset="-128"/>
                <a:ea typeface="BIZ UDPゴシック" panose="020B0400000000000000" pitchFamily="50" charset="-128"/>
              </a:rPr>
              <a:t>下記表の書類を、</a:t>
            </a:r>
            <a:r>
              <a:rPr lang="ja-JP" altLang="en-US" sz="1200" u="sng" dirty="0">
                <a:latin typeface="BIZ UDPゴシック" panose="020B0400000000000000" pitchFamily="50" charset="-128"/>
                <a:ea typeface="BIZ UDPゴシック" panose="020B0400000000000000" pitchFamily="50" charset="-128"/>
              </a:rPr>
              <a:t>学校の定める期日までに提出してください</a:t>
            </a:r>
            <a:r>
              <a:rPr lang="ja-JP" altLang="en-US" sz="1200" dirty="0">
                <a:latin typeface="BIZ UDPゴシック" panose="020B0400000000000000" pitchFamily="50" charset="-128"/>
                <a:ea typeface="BIZ UDPゴシック" panose="020B0400000000000000" pitchFamily="50" charset="-128"/>
              </a:rPr>
              <a:t>。</a:t>
            </a:r>
          </a:p>
        </p:txBody>
      </p:sp>
      <p:cxnSp>
        <p:nvCxnSpPr>
          <p:cNvPr id="45" name="直線コネクタ 44"/>
          <p:cNvCxnSpPr/>
          <p:nvPr/>
        </p:nvCxnSpPr>
        <p:spPr bwMode="gray">
          <a:xfrm flipV="1">
            <a:off x="394715" y="3868035"/>
            <a:ext cx="6300000" cy="28"/>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sp>
        <p:nvSpPr>
          <p:cNvPr id="46" name="角丸四角形 45"/>
          <p:cNvSpPr/>
          <p:nvPr/>
        </p:nvSpPr>
        <p:spPr bwMode="gray">
          <a:xfrm>
            <a:off x="392957" y="3589330"/>
            <a:ext cx="2053922" cy="314882"/>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378331" y="3609767"/>
            <a:ext cx="2191619" cy="307777"/>
          </a:xfrm>
          <a:prstGeom prst="rect">
            <a:avLst/>
          </a:prstGeom>
          <a:noFill/>
          <a:ln>
            <a:noFill/>
          </a:ln>
        </p:spPr>
        <p:txBody>
          <a:bodyPr wrap="square" rtlCol="0">
            <a:spAutoFit/>
          </a:bodyPr>
          <a:lstStyle/>
          <a:p>
            <a:r>
              <a:rPr kumimoji="1" lang="ja-JP" altLang="en-US" sz="1400" b="1" dirty="0">
                <a:latin typeface="UD デジタル 教科書体 NK-B" panose="02020700000000000000" pitchFamily="18" charset="-128"/>
                <a:ea typeface="UD デジタル 教科書体 NK-B" panose="02020700000000000000" pitchFamily="18" charset="-128"/>
              </a:rPr>
              <a:t>申請から支給までの流れ</a:t>
            </a:r>
            <a:endParaRPr kumimoji="1" lang="en-US" altLang="ja-JP" sz="1400" b="1" dirty="0">
              <a:latin typeface="UD デジタル 教科書体 NK-B" panose="02020700000000000000" pitchFamily="18" charset="-128"/>
              <a:ea typeface="UD デジタル 教科書体 NK-B" panose="02020700000000000000" pitchFamily="18" charset="-128"/>
            </a:endParaRPr>
          </a:p>
        </p:txBody>
      </p:sp>
      <p:sp>
        <p:nvSpPr>
          <p:cNvPr id="64" name="正方形/長方形 63"/>
          <p:cNvSpPr/>
          <p:nvPr/>
        </p:nvSpPr>
        <p:spPr>
          <a:xfrm>
            <a:off x="393734" y="5354586"/>
            <a:ext cx="6301961" cy="124134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kumimoji="1" lang="ja-JP" altLang="en-US" sz="1100" dirty="0">
                <a:latin typeface="BIZ UDPゴシック" panose="020B0400000000000000" pitchFamily="50" charset="-128"/>
                <a:ea typeface="BIZ UDPゴシック" panose="020B0400000000000000" pitchFamily="50" charset="-128"/>
              </a:rPr>
              <a:t>●申請の手続き（書類の受け渡し、提出）は、お通いの学校事務室を通じて行います。</a:t>
            </a:r>
          </a:p>
          <a:p>
            <a:r>
              <a:rPr kumimoji="1" lang="ja-JP" altLang="en-US" sz="1100" dirty="0">
                <a:latin typeface="BIZ UDPゴシック" panose="020B0400000000000000" pitchFamily="50" charset="-128"/>
                <a:ea typeface="BIZ UDPゴシック" panose="020B0400000000000000" pitchFamily="50" charset="-128"/>
              </a:rPr>
              <a:t>　 申請書類は、</a:t>
            </a:r>
            <a:r>
              <a:rPr kumimoji="1" lang="ja-JP" altLang="en-US" sz="1100" b="1" u="sng" dirty="0">
                <a:latin typeface="BIZ UDPゴシック" panose="020B0400000000000000" pitchFamily="50" charset="-128"/>
                <a:ea typeface="BIZ UDPゴシック" panose="020B0400000000000000" pitchFamily="50" charset="-128"/>
              </a:rPr>
              <a:t>学校が定める期限まで</a:t>
            </a:r>
            <a:r>
              <a:rPr kumimoji="1" lang="ja-JP" altLang="en-US" sz="1100" dirty="0">
                <a:latin typeface="BIZ UDPゴシック" panose="020B0400000000000000" pitchFamily="50" charset="-128"/>
                <a:ea typeface="BIZ UDPゴシック" panose="020B0400000000000000" pitchFamily="50" charset="-128"/>
              </a:rPr>
              <a:t>にお通いの学校事務室へご提出ください。　</a:t>
            </a:r>
            <a:endParaRPr kumimoji="1" lang="en-US" altLang="ja-JP" sz="1100" dirty="0">
              <a:latin typeface="BIZ UDPゴシック" panose="020B0400000000000000" pitchFamily="50" charset="-128"/>
              <a:ea typeface="BIZ UDPゴシック" panose="020B0400000000000000" pitchFamily="50" charset="-128"/>
            </a:endParaRPr>
          </a:p>
          <a:p>
            <a:endParaRPr kumimoji="1" lang="ja-JP" altLang="en-US" sz="5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●審査</a:t>
            </a:r>
            <a:r>
              <a:rPr kumimoji="1" lang="ja-JP" altLang="en-US" sz="1100" dirty="0">
                <a:solidFill>
                  <a:schemeClr val="tx1"/>
                </a:solidFill>
                <a:latin typeface="BIZ UDPゴシック" panose="020B0400000000000000" pitchFamily="50" charset="-128"/>
                <a:ea typeface="BIZ UDPゴシック" panose="020B0400000000000000" pitchFamily="50" charset="-128"/>
              </a:rPr>
              <a:t>結果や振込日は、１２</a:t>
            </a:r>
            <a:r>
              <a:rPr kumimoji="1" lang="ja-JP" altLang="en-US" sz="1100" dirty="0">
                <a:latin typeface="BIZ UDPゴシック" panose="020B0400000000000000" pitchFamily="50" charset="-128"/>
                <a:ea typeface="BIZ UDPゴシック" panose="020B0400000000000000" pitchFamily="50" charset="-128"/>
              </a:rPr>
              <a:t>月中旬頃に学校を通じてお渡しする通知書でご確認いただけます。</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支給は</a:t>
            </a:r>
            <a:r>
              <a:rPr kumimoji="1" lang="en-US" altLang="ja-JP" sz="1100" dirty="0">
                <a:latin typeface="BIZ UDPゴシック" panose="020B0400000000000000" pitchFamily="50" charset="-128"/>
                <a:ea typeface="BIZ UDPゴシック" panose="020B0400000000000000" pitchFamily="50" charset="-128"/>
              </a:rPr>
              <a:t>12</a:t>
            </a:r>
            <a:r>
              <a:rPr kumimoji="1" lang="ja-JP" altLang="en-US" sz="1100" dirty="0">
                <a:latin typeface="BIZ UDPゴシック" panose="020B0400000000000000" pitchFamily="50" charset="-128"/>
                <a:ea typeface="BIZ UDPゴシック" panose="020B0400000000000000" pitchFamily="50" charset="-128"/>
              </a:rPr>
              <a:t>月末頃を予定しています。</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申請書の提出が遅れた場合、支給日も遅れる可能性があります。</a:t>
            </a:r>
            <a:endParaRPr kumimoji="1" lang="en-US" altLang="ja-JP" sz="900" dirty="0">
              <a:latin typeface="Meiryo UI" panose="020B0604030504040204" pitchFamily="50" charset="-128"/>
              <a:ea typeface="Meiryo UI" panose="020B0604030504040204" pitchFamily="50" charset="-128"/>
            </a:endParaRPr>
          </a:p>
          <a:p>
            <a:r>
              <a:rPr kumimoji="1" lang="ja-JP" altLang="en-US" sz="1100" dirty="0">
                <a:latin typeface="BIZ UDPゴシック" panose="020B0400000000000000" pitchFamily="50" charset="-128"/>
                <a:ea typeface="BIZ UDPゴシック" panose="020B0400000000000000" pitchFamily="50" charset="-128"/>
              </a:rPr>
              <a:t>●生徒が在籍する高等学校等の学校徴収金に未納又は未収金がある場合は、</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a:t>
            </a:r>
            <a:r>
              <a:rPr kumimoji="1" lang="ja-JP" altLang="en-US" sz="1100" b="1" u="sng" dirty="0">
                <a:latin typeface="BIZ UDPゴシック" panose="020B0400000000000000" pitchFamily="50" charset="-128"/>
                <a:ea typeface="BIZ UDPゴシック" panose="020B0400000000000000" pitchFamily="50" charset="-128"/>
              </a:rPr>
              <a:t>給付金を充当して相殺</a:t>
            </a:r>
            <a:r>
              <a:rPr kumimoji="1" lang="ja-JP" altLang="en-US" sz="1100" dirty="0">
                <a:latin typeface="BIZ UDPゴシック" panose="020B0400000000000000" pitchFamily="50" charset="-128"/>
                <a:ea typeface="BIZ UDPゴシック" panose="020B0400000000000000" pitchFamily="50" charset="-128"/>
              </a:rPr>
              <a:t>します。</a:t>
            </a:r>
            <a:endParaRPr kumimoji="1" lang="en-US" altLang="ja-JP" sz="1100" dirty="0">
              <a:latin typeface="BIZ UDPゴシック" panose="020B0400000000000000" pitchFamily="50" charset="-128"/>
              <a:ea typeface="BIZ UDPゴシック" panose="020B0400000000000000" pitchFamily="50" charset="-128"/>
            </a:endParaRPr>
          </a:p>
        </p:txBody>
      </p:sp>
      <p:cxnSp>
        <p:nvCxnSpPr>
          <p:cNvPr id="70" name="直線コネクタ 69"/>
          <p:cNvCxnSpPr>
            <a:cxnSpLocks/>
          </p:cNvCxnSpPr>
          <p:nvPr/>
        </p:nvCxnSpPr>
        <p:spPr bwMode="gray">
          <a:xfrm>
            <a:off x="378331" y="6978310"/>
            <a:ext cx="6300000" cy="85"/>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sp>
        <p:nvSpPr>
          <p:cNvPr id="71" name="角丸四角形 70"/>
          <p:cNvSpPr/>
          <p:nvPr/>
        </p:nvSpPr>
        <p:spPr>
          <a:xfrm>
            <a:off x="382458" y="6705885"/>
            <a:ext cx="1060563" cy="297546"/>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450781" y="6719217"/>
            <a:ext cx="992240" cy="276999"/>
          </a:xfrm>
          <a:prstGeom prst="rect">
            <a:avLst/>
          </a:prstGeom>
          <a:noFill/>
          <a:ln>
            <a:noFill/>
          </a:ln>
        </p:spPr>
        <p:txBody>
          <a:bodyPr wrap="square" rtlCol="0">
            <a:spAutoFit/>
          </a:bodyPr>
          <a:lstStyle/>
          <a:p>
            <a:r>
              <a:rPr kumimoji="1" lang="ja-JP" altLang="en-US" sz="1200" b="1" dirty="0">
                <a:latin typeface="UD デジタル 教科書体 NK-B" panose="02020700000000000000" pitchFamily="18" charset="-128"/>
                <a:ea typeface="UD デジタル 教科書体 NK-B" panose="02020700000000000000" pitchFamily="18" charset="-128"/>
              </a:rPr>
              <a:t>お問合せ先</a:t>
            </a:r>
          </a:p>
        </p:txBody>
      </p:sp>
      <p:sp>
        <p:nvSpPr>
          <p:cNvPr id="74" name="正方形/長方形 73"/>
          <p:cNvSpPr/>
          <p:nvPr/>
        </p:nvSpPr>
        <p:spPr>
          <a:xfrm>
            <a:off x="3012831" y="9722075"/>
            <a:ext cx="973015" cy="1708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900" dirty="0" err="1"/>
              <a:t>ー</a:t>
            </a:r>
            <a:r>
              <a:rPr kumimoji="1" lang="ja-JP" altLang="en-US" sz="900" dirty="0"/>
              <a:t>２ー</a:t>
            </a:r>
          </a:p>
        </p:txBody>
      </p:sp>
      <p:sp>
        <p:nvSpPr>
          <p:cNvPr id="72" name="テキスト ボックス 71">
            <a:extLst>
              <a:ext uri="{FF2B5EF4-FFF2-40B4-BE49-F238E27FC236}">
                <a16:creationId xmlns:a16="http://schemas.microsoft.com/office/drawing/2014/main" id="{56D717DA-683E-478D-B89E-FF0ED7B79789}"/>
              </a:ext>
            </a:extLst>
          </p:cNvPr>
          <p:cNvSpPr txBox="1"/>
          <p:nvPr/>
        </p:nvSpPr>
        <p:spPr>
          <a:xfrm>
            <a:off x="424174" y="2159459"/>
            <a:ext cx="6308297" cy="1169551"/>
          </a:xfrm>
          <a:prstGeom prst="rect">
            <a:avLst/>
          </a:prstGeom>
          <a:noFill/>
        </p:spPr>
        <p:txBody>
          <a:bodyPr wrap="square" rtlCol="0">
            <a:spAutoFit/>
          </a:bodyPr>
          <a:lstStyle/>
          <a:p>
            <a:r>
              <a:rPr kumimoji="1" lang="en-US" altLang="ja-JP" sz="800" dirty="0">
                <a:latin typeface="BIZ UDPゴシック" panose="020B0400000000000000" pitchFamily="50" charset="-128"/>
                <a:ea typeface="BIZ UDPゴシック" panose="020B0400000000000000" pitchFamily="50" charset="-128"/>
              </a:rPr>
              <a:t>※4</a:t>
            </a:r>
            <a:r>
              <a:rPr kumimoji="1" lang="ja-JP" altLang="en-US" sz="800" dirty="0">
                <a:latin typeface="BIZ UDPゴシック" panose="020B0400000000000000" pitchFamily="50" charset="-128"/>
                <a:ea typeface="BIZ UDPゴシック" panose="020B0400000000000000" pitchFamily="50" charset="-128"/>
              </a:rPr>
              <a:t>　次の①～③のいずれかの書類です。（令和</a:t>
            </a:r>
            <a:r>
              <a:rPr kumimoji="1" lang="en-US" altLang="ja-JP" sz="800" dirty="0">
                <a:latin typeface="BIZ UDPゴシック" panose="020B0400000000000000" pitchFamily="50" charset="-128"/>
                <a:ea typeface="BIZ UDPゴシック" panose="020B0400000000000000" pitchFamily="50" charset="-128"/>
              </a:rPr>
              <a:t>6</a:t>
            </a:r>
            <a:r>
              <a:rPr kumimoji="1" lang="ja-JP" altLang="en-US" sz="800" dirty="0">
                <a:latin typeface="BIZ UDPゴシック" panose="020B0400000000000000" pitchFamily="50" charset="-128"/>
                <a:ea typeface="BIZ UDPゴシック" panose="020B0400000000000000" pitchFamily="50" charset="-128"/>
              </a:rPr>
              <a:t>年度のものが必要です。）</a:t>
            </a:r>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　　　 ①市町村民税・府民税　</a:t>
            </a:r>
            <a:r>
              <a:rPr kumimoji="1" lang="ja-JP" altLang="en-US" sz="800" b="1" dirty="0">
                <a:latin typeface="BIZ UDPゴシック" panose="020B0400000000000000" pitchFamily="50" charset="-128"/>
                <a:ea typeface="BIZ UDPゴシック" panose="020B0400000000000000" pitchFamily="50" charset="-128"/>
              </a:rPr>
              <a:t>課税（非課税）証明書</a:t>
            </a:r>
            <a:r>
              <a:rPr kumimoji="1" lang="ja-JP" altLang="en-US" sz="800" dirty="0">
                <a:latin typeface="BIZ UDPゴシック" panose="020B0400000000000000" pitchFamily="50" charset="-128"/>
                <a:ea typeface="BIZ UDPゴシック" panose="020B0400000000000000" pitchFamily="50" charset="-128"/>
              </a:rPr>
              <a:t>の</a:t>
            </a:r>
            <a:r>
              <a:rPr kumimoji="1" lang="ja-JP" altLang="en-US" sz="800" u="sng" dirty="0">
                <a:latin typeface="BIZ UDPゴシック" panose="020B0400000000000000" pitchFamily="50" charset="-128"/>
                <a:ea typeface="BIZ UDPゴシック" panose="020B0400000000000000" pitchFamily="50" charset="-128"/>
              </a:rPr>
              <a:t>原本</a:t>
            </a:r>
            <a:r>
              <a:rPr kumimoji="1" lang="ja-JP" altLang="en-US" sz="800" dirty="0">
                <a:latin typeface="BIZ UDPゴシック" panose="020B0400000000000000" pitchFamily="50" charset="-128"/>
                <a:ea typeface="BIZ UDPゴシック" panose="020B0400000000000000" pitchFamily="50" charset="-128"/>
              </a:rPr>
              <a:t> （</a:t>
            </a:r>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税の申告をしてから発行してもらってください）</a:t>
            </a:r>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　　　 ②市町村民税・府民税　</a:t>
            </a:r>
            <a:r>
              <a:rPr kumimoji="1" lang="ja-JP" altLang="en-US" sz="800" b="1" dirty="0">
                <a:latin typeface="BIZ UDPゴシック" panose="020B0400000000000000" pitchFamily="50" charset="-128"/>
                <a:ea typeface="BIZ UDPゴシック" panose="020B0400000000000000" pitchFamily="50" charset="-128"/>
              </a:rPr>
              <a:t>特別徴収税額の決定通知書（納税義務者用）</a:t>
            </a:r>
            <a:r>
              <a:rPr kumimoji="1" lang="ja-JP" altLang="en-US" sz="800" dirty="0">
                <a:latin typeface="BIZ UDPゴシック" panose="020B0400000000000000" pitchFamily="50" charset="-128"/>
                <a:ea typeface="BIZ UDPゴシック" panose="020B0400000000000000" pitchFamily="50" charset="-128"/>
              </a:rPr>
              <a:t>の</a:t>
            </a:r>
            <a:r>
              <a:rPr kumimoji="1" lang="ja-JP" altLang="en-US" sz="800" u="sng" dirty="0">
                <a:latin typeface="BIZ UDPゴシック" panose="020B0400000000000000" pitchFamily="50" charset="-128"/>
                <a:ea typeface="BIZ UDPゴシック" panose="020B0400000000000000" pitchFamily="50" charset="-128"/>
              </a:rPr>
              <a:t>コピー</a:t>
            </a:r>
            <a:r>
              <a:rPr kumimoji="1" lang="ja-JP" altLang="en-US" sz="800" dirty="0">
                <a:latin typeface="BIZ UDPゴシック" panose="020B0400000000000000" pitchFamily="50" charset="-128"/>
                <a:ea typeface="BIZ UDPゴシック" panose="020B0400000000000000" pitchFamily="50" charset="-128"/>
              </a:rPr>
              <a:t> （</a:t>
            </a:r>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分割せず１枚の紙に収まるように印刷してください）</a:t>
            </a:r>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　　　 ③市町村民税・府民税　</a:t>
            </a:r>
            <a:r>
              <a:rPr kumimoji="1" lang="ja-JP" altLang="en-US" sz="800" b="1" dirty="0">
                <a:latin typeface="BIZ UDPゴシック" panose="020B0400000000000000" pitchFamily="50" charset="-128"/>
                <a:ea typeface="BIZ UDPゴシック" panose="020B0400000000000000" pitchFamily="50" charset="-128"/>
              </a:rPr>
              <a:t>納税通知書</a:t>
            </a:r>
            <a:r>
              <a:rPr kumimoji="1" lang="ja-JP" altLang="en-US" sz="800" dirty="0">
                <a:latin typeface="BIZ UDPゴシック" panose="020B0400000000000000" pitchFamily="50" charset="-128"/>
                <a:ea typeface="BIZ UDPゴシック" panose="020B0400000000000000" pitchFamily="50" charset="-128"/>
              </a:rPr>
              <a:t>の</a:t>
            </a:r>
            <a:r>
              <a:rPr kumimoji="1" lang="ja-JP" altLang="en-US" sz="800" u="sng" dirty="0">
                <a:latin typeface="BIZ UDPゴシック" panose="020B0400000000000000" pitchFamily="50" charset="-128"/>
                <a:ea typeface="BIZ UDPゴシック" panose="020B0400000000000000" pitchFamily="50" charset="-128"/>
              </a:rPr>
              <a:t>コピー</a:t>
            </a:r>
            <a:r>
              <a:rPr kumimoji="1" lang="ja-JP" altLang="en-US" sz="800" dirty="0">
                <a:latin typeface="BIZ UDPゴシック" panose="020B0400000000000000" pitchFamily="50" charset="-128"/>
                <a:ea typeface="BIZ UDPゴシック" panose="020B0400000000000000" pitchFamily="50" charset="-128"/>
              </a:rPr>
              <a:t> （</a:t>
            </a:r>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複数ページに渡る場合は、全ページのコピーが必要です）</a:t>
            </a:r>
            <a:endParaRPr kumimoji="1" lang="en-US" altLang="ja-JP" sz="800" u="sng" dirty="0">
              <a:latin typeface="BIZ UDPゴシック" panose="020B0400000000000000" pitchFamily="50" charset="-128"/>
              <a:ea typeface="BIZ UDPゴシック" panose="020B0400000000000000" pitchFamily="50" charset="-128"/>
            </a:endParaRPr>
          </a:p>
          <a:p>
            <a:r>
              <a:rPr kumimoji="1" lang="ja-JP" altLang="en-US" sz="300" u="sng" dirty="0">
                <a:latin typeface="BIZ UDPゴシック" panose="020B0400000000000000" pitchFamily="50" charset="-128"/>
                <a:ea typeface="BIZ UDPゴシック" panose="020B0400000000000000" pitchFamily="50" charset="-128"/>
              </a:rPr>
              <a:t>　</a:t>
            </a:r>
            <a:endParaRPr kumimoji="1" lang="en-US" altLang="ja-JP" sz="300" u="sng" dirty="0">
              <a:latin typeface="BIZ UDPゴシック" panose="020B0400000000000000" pitchFamily="50" charset="-128"/>
              <a:ea typeface="BIZ UDPゴシック" panose="020B0400000000000000" pitchFamily="50" charset="-128"/>
            </a:endParaRPr>
          </a:p>
          <a:p>
            <a:r>
              <a:rPr kumimoji="1" lang="en-US" altLang="ja-JP" sz="800" dirty="0">
                <a:latin typeface="BIZ UDPゴシック" panose="020B0400000000000000" pitchFamily="50" charset="-128"/>
                <a:ea typeface="BIZ UDPゴシック" panose="020B0400000000000000" pitchFamily="50" charset="-128"/>
              </a:rPr>
              <a:t>※5</a:t>
            </a:r>
            <a:r>
              <a:rPr kumimoji="1" lang="ja-JP" altLang="en-US" sz="800" dirty="0">
                <a:latin typeface="BIZ UDPゴシック" panose="020B0400000000000000" pitchFamily="50" charset="-128"/>
                <a:ea typeface="BIZ UDPゴシック" panose="020B0400000000000000" pitchFamily="50" charset="-128"/>
              </a:rPr>
              <a:t>　国立高等学校等又は大阪府外の公立高等学校等に在学する生徒で、お通いの学校を介さず直接申請を行う場合、</a:t>
            </a:r>
            <a:r>
              <a:rPr kumimoji="1" lang="ja-JP" altLang="en-US" sz="800" b="1" u="sng" dirty="0">
                <a:latin typeface="BIZ UDPゴシック" panose="020B0400000000000000" pitchFamily="50" charset="-128"/>
                <a:ea typeface="BIZ UDPゴシック" panose="020B0400000000000000" pitchFamily="50" charset="-128"/>
              </a:rPr>
              <a:t>生徒本人の在学証</a:t>
            </a:r>
            <a:endParaRPr kumimoji="1" lang="en-US" altLang="ja-JP" sz="800" b="1" u="sng" dirty="0">
              <a:latin typeface="BIZ UDPゴシック" panose="020B0400000000000000" pitchFamily="50" charset="-128"/>
              <a:ea typeface="BIZ UDPゴシック" panose="020B0400000000000000" pitchFamily="50" charset="-128"/>
            </a:endParaRPr>
          </a:p>
          <a:p>
            <a:r>
              <a:rPr kumimoji="1" lang="ja-JP" altLang="en-US" sz="800" b="1" dirty="0">
                <a:latin typeface="BIZ UDPゴシック" panose="020B0400000000000000" pitchFamily="50" charset="-128"/>
                <a:ea typeface="BIZ UDPゴシック" panose="020B0400000000000000" pitchFamily="50" charset="-128"/>
              </a:rPr>
              <a:t>　　　 </a:t>
            </a:r>
            <a:r>
              <a:rPr kumimoji="1" lang="ja-JP" altLang="en-US" sz="800" b="1" u="sng" dirty="0">
                <a:latin typeface="BIZ UDPゴシック" panose="020B0400000000000000" pitchFamily="50" charset="-128"/>
                <a:ea typeface="BIZ UDPゴシック" panose="020B0400000000000000" pitchFamily="50" charset="-128"/>
              </a:rPr>
              <a:t>明書（令和６年７月</a:t>
            </a:r>
            <a:r>
              <a:rPr kumimoji="1" lang="en-US" altLang="ja-JP" sz="800" b="1" u="sng" dirty="0">
                <a:latin typeface="BIZ UDPゴシック" panose="020B0400000000000000" pitchFamily="50" charset="-128"/>
                <a:ea typeface="BIZ UDPゴシック" panose="020B0400000000000000" pitchFamily="50" charset="-128"/>
              </a:rPr>
              <a:t>1</a:t>
            </a:r>
            <a:r>
              <a:rPr kumimoji="1" lang="ja-JP" altLang="en-US" sz="800" b="1" u="sng" dirty="0">
                <a:latin typeface="BIZ UDPゴシック" panose="020B0400000000000000" pitchFamily="50" charset="-128"/>
                <a:ea typeface="BIZ UDPゴシック" panose="020B0400000000000000" pitchFamily="50" charset="-128"/>
              </a:rPr>
              <a:t>日現在の在学を確認できるもの）</a:t>
            </a:r>
            <a:r>
              <a:rPr kumimoji="1" lang="ja-JP" altLang="en-US" sz="800" dirty="0">
                <a:latin typeface="BIZ UDPゴシック" panose="020B0400000000000000" pitchFamily="50" charset="-128"/>
                <a:ea typeface="BIZ UDPゴシック" panose="020B0400000000000000" pitchFamily="50" charset="-128"/>
              </a:rPr>
              <a:t>が必要です（在学証明書の様式は大阪府</a:t>
            </a:r>
            <a:r>
              <a:rPr kumimoji="1" lang="en-US" altLang="ja-JP" sz="800" dirty="0">
                <a:latin typeface="BIZ UDPゴシック" panose="020B0400000000000000" pitchFamily="50" charset="-128"/>
                <a:ea typeface="BIZ UDPゴシック" panose="020B0400000000000000" pitchFamily="50" charset="-128"/>
              </a:rPr>
              <a:t>HP</a:t>
            </a:r>
            <a:r>
              <a:rPr kumimoji="1" lang="ja-JP" altLang="en-US" sz="800" dirty="0">
                <a:latin typeface="BIZ UDPゴシック" panose="020B0400000000000000" pitchFamily="50" charset="-128"/>
                <a:ea typeface="BIZ UDPゴシック" panose="020B0400000000000000" pitchFamily="50" charset="-128"/>
              </a:rPr>
              <a:t>よりダウンロードできます）。</a:t>
            </a:r>
            <a:endParaRPr kumimoji="1" lang="en-US" altLang="ja-JP" sz="800" dirty="0">
              <a:latin typeface="BIZ UDPゴシック" panose="020B0400000000000000" pitchFamily="50" charset="-128"/>
              <a:ea typeface="BIZ UDPゴシック" panose="020B0400000000000000" pitchFamily="50" charset="-128"/>
            </a:endParaRPr>
          </a:p>
          <a:p>
            <a:r>
              <a:rPr kumimoji="1" lang="en-US" altLang="ja-JP" sz="300" u="sng" dirty="0">
                <a:latin typeface="BIZ UDPゴシック" panose="020B0400000000000000" pitchFamily="50" charset="-128"/>
                <a:ea typeface="BIZ UDPゴシック" panose="020B0400000000000000" pitchFamily="50" charset="-128"/>
              </a:rPr>
              <a:t> </a:t>
            </a:r>
            <a:endParaRPr kumimoji="1" lang="en-US" altLang="ja-JP" sz="300" dirty="0">
              <a:latin typeface="BIZ UDPゴシック" panose="020B0400000000000000" pitchFamily="50" charset="-128"/>
              <a:ea typeface="BIZ UDPゴシック" panose="020B0400000000000000" pitchFamily="50" charset="-128"/>
            </a:endParaRPr>
          </a:p>
          <a:p>
            <a:r>
              <a:rPr kumimoji="1" lang="en-US" altLang="ja-JP" sz="800" dirty="0">
                <a:latin typeface="BIZ UDPゴシック" panose="020B0400000000000000" pitchFamily="50" charset="-128"/>
                <a:ea typeface="BIZ UDPゴシック" panose="020B0400000000000000" pitchFamily="50" charset="-128"/>
              </a:rPr>
              <a:t>※6</a:t>
            </a:r>
            <a:r>
              <a:rPr kumimoji="1" lang="ja-JP" altLang="en-US" sz="800" dirty="0">
                <a:latin typeface="BIZ UDPゴシック" panose="020B0400000000000000" pitchFamily="50" charset="-128"/>
                <a:ea typeface="BIZ UDPゴシック" panose="020B0400000000000000" pitchFamily="50" charset="-128"/>
              </a:rPr>
              <a:t>　兄弟姉妹が「高等学校等に在学する</a:t>
            </a:r>
            <a:r>
              <a:rPr kumimoji="1" lang="en-US" altLang="ja-JP" sz="800" dirty="0">
                <a:latin typeface="BIZ UDPゴシック" panose="020B0400000000000000" pitchFamily="50" charset="-128"/>
                <a:ea typeface="BIZ UDPゴシック" panose="020B0400000000000000" pitchFamily="50" charset="-128"/>
              </a:rPr>
              <a:t>23</a:t>
            </a:r>
            <a:r>
              <a:rPr kumimoji="1" lang="ja-JP" altLang="en-US" sz="800" dirty="0">
                <a:latin typeface="BIZ UDPゴシック" panose="020B0400000000000000" pitchFamily="50" charset="-128"/>
                <a:ea typeface="BIZ UDPゴシック" panose="020B0400000000000000" pitchFamily="50" charset="-128"/>
              </a:rPr>
              <a:t>歳以上の兄姉」又は「通信制の高等学校等に在学している弟妹」である場合、</a:t>
            </a:r>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　　　 </a:t>
            </a:r>
            <a:r>
              <a:rPr kumimoji="1" lang="ja-JP" altLang="en-US" sz="800" b="1" u="sng" dirty="0">
                <a:latin typeface="BIZ UDPゴシック" panose="020B0400000000000000" pitchFamily="50" charset="-128"/>
                <a:ea typeface="BIZ UDPゴシック" panose="020B0400000000000000" pitchFamily="50" charset="-128"/>
              </a:rPr>
              <a:t>兄弟姉妹の在学証明書（令和６年７月</a:t>
            </a:r>
            <a:r>
              <a:rPr kumimoji="1" lang="en-US" altLang="ja-JP" sz="800" b="1" u="sng" dirty="0">
                <a:latin typeface="BIZ UDPゴシック" panose="020B0400000000000000" pitchFamily="50" charset="-128"/>
                <a:ea typeface="BIZ UDPゴシック" panose="020B0400000000000000" pitchFamily="50" charset="-128"/>
              </a:rPr>
              <a:t>1</a:t>
            </a:r>
            <a:r>
              <a:rPr kumimoji="1" lang="ja-JP" altLang="en-US" sz="800" b="1" u="sng" dirty="0">
                <a:latin typeface="BIZ UDPゴシック" panose="020B0400000000000000" pitchFamily="50" charset="-128"/>
                <a:ea typeface="BIZ UDPゴシック" panose="020B0400000000000000" pitchFamily="50" charset="-128"/>
              </a:rPr>
              <a:t>日現在の在学を確認できるもの）</a:t>
            </a:r>
            <a:r>
              <a:rPr kumimoji="1" lang="ja-JP" altLang="en-US" sz="800" dirty="0">
                <a:latin typeface="BIZ UDPゴシック" panose="020B0400000000000000" pitchFamily="50" charset="-128"/>
                <a:ea typeface="BIZ UDPゴシック" panose="020B0400000000000000" pitchFamily="50" charset="-128"/>
              </a:rPr>
              <a:t>が必要です。</a:t>
            </a:r>
            <a:endParaRPr kumimoji="1" lang="en-US" altLang="ja-JP" sz="800" dirty="0">
              <a:latin typeface="BIZ UDPゴシック" panose="020B0400000000000000" pitchFamily="50" charset="-128"/>
              <a:ea typeface="BIZ UDPゴシック" panose="020B0400000000000000" pitchFamily="50" charset="-128"/>
            </a:endParaRPr>
          </a:p>
        </p:txBody>
      </p:sp>
      <p:sp>
        <p:nvSpPr>
          <p:cNvPr id="75" name="テキスト ボックス 74">
            <a:extLst>
              <a:ext uri="{FF2B5EF4-FFF2-40B4-BE49-F238E27FC236}">
                <a16:creationId xmlns:a16="http://schemas.microsoft.com/office/drawing/2014/main" id="{F3BFAD24-12AE-479A-B019-F9D8C07A83CF}"/>
              </a:ext>
            </a:extLst>
          </p:cNvPr>
          <p:cNvSpPr txBox="1"/>
          <p:nvPr/>
        </p:nvSpPr>
        <p:spPr>
          <a:xfrm>
            <a:off x="450781" y="7121111"/>
            <a:ext cx="4884665" cy="1885131"/>
          </a:xfrm>
          <a:prstGeom prst="rect">
            <a:avLst/>
          </a:prstGeom>
          <a:noFill/>
        </p:spPr>
        <p:txBody>
          <a:bodyPr wrap="square" rtlCol="0">
            <a:spAutoFit/>
          </a:bodyPr>
          <a:lstStyle/>
          <a:p>
            <a:r>
              <a:rPr kumimoji="1" lang="en-US" altLang="ja-JP" sz="1100" b="1" dirty="0">
                <a:latin typeface="BIZ UDPゴシック" panose="020B0400000000000000" pitchFamily="50" charset="-128"/>
                <a:ea typeface="BIZ UDPゴシック" panose="020B0400000000000000" pitchFamily="50" charset="-128"/>
              </a:rPr>
              <a:t>【</a:t>
            </a:r>
            <a:r>
              <a:rPr kumimoji="1" lang="ja-JP" altLang="en-US" sz="1100" b="1" dirty="0">
                <a:latin typeface="BIZ UDPゴシック" panose="020B0400000000000000" pitchFamily="50" charset="-128"/>
                <a:ea typeface="BIZ UDPゴシック" panose="020B0400000000000000" pitchFamily="50" charset="-128"/>
              </a:rPr>
              <a:t>提出期限や、提出に必要な書類などに関すること</a:t>
            </a:r>
            <a:r>
              <a:rPr kumimoji="1" lang="en-US" altLang="ja-JP" sz="1100" b="1" dirty="0">
                <a:latin typeface="BIZ UDPゴシック" panose="020B0400000000000000" pitchFamily="50" charset="-128"/>
                <a:ea typeface="BIZ UDPゴシック" panose="020B0400000000000000" pitchFamily="50" charset="-128"/>
              </a:rPr>
              <a:t>】</a:t>
            </a:r>
          </a:p>
          <a:p>
            <a:r>
              <a:rPr kumimoji="1" lang="ja-JP" altLang="en-US" sz="1100" dirty="0">
                <a:latin typeface="BIZ UDPゴシック" panose="020B0400000000000000" pitchFamily="50" charset="-128"/>
                <a:ea typeface="BIZ UDPゴシック" panose="020B0400000000000000" pitchFamily="50" charset="-128"/>
              </a:rPr>
              <a:t>　　</a:t>
            </a:r>
            <a:r>
              <a:rPr kumimoji="1" lang="ja-JP" altLang="en-US" sz="1050" dirty="0">
                <a:latin typeface="BIZ UDPゴシック" panose="020B0400000000000000" pitchFamily="50" charset="-128"/>
                <a:ea typeface="BIZ UDPゴシック" panose="020B0400000000000000" pitchFamily="50" charset="-128"/>
              </a:rPr>
              <a:t>大阪</a:t>
            </a:r>
            <a:r>
              <a:rPr kumimoji="1" lang="ja-JP" altLang="en-US" sz="1050" dirty="0" smtClean="0">
                <a:latin typeface="BIZ UDPゴシック" panose="020B0400000000000000" pitchFamily="50" charset="-128"/>
                <a:ea typeface="BIZ UDPゴシック" panose="020B0400000000000000" pitchFamily="50" charset="-128"/>
              </a:rPr>
              <a:t>府立茨木工科高等学校</a:t>
            </a:r>
            <a:r>
              <a:rPr kumimoji="1" lang="ja-JP" altLang="en-US" sz="1050" dirty="0">
                <a:latin typeface="BIZ UDPゴシック" panose="020B0400000000000000" pitchFamily="50" charset="-128"/>
                <a:ea typeface="BIZ UDPゴシック" panose="020B0400000000000000" pitchFamily="50" charset="-128"/>
              </a:rPr>
              <a:t>　事務室　</a:t>
            </a:r>
            <a:r>
              <a:rPr kumimoji="1" lang="en-US" altLang="ja-JP" sz="1050" dirty="0">
                <a:latin typeface="BIZ UDPゴシック" panose="020B0400000000000000" pitchFamily="50" charset="-128"/>
                <a:ea typeface="BIZ UDPゴシック" panose="020B0400000000000000" pitchFamily="50" charset="-128"/>
              </a:rPr>
              <a:t>TEL</a:t>
            </a:r>
            <a:r>
              <a:rPr kumimoji="1" lang="ja-JP" altLang="en-US" sz="1050" dirty="0" smtClean="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０７２</a:t>
            </a:r>
            <a:r>
              <a:rPr kumimoji="1" lang="en-US" altLang="ja-JP" sz="1050" dirty="0" smtClean="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６２３</a:t>
            </a:r>
            <a:r>
              <a:rPr kumimoji="1" lang="en-US" altLang="ja-JP" sz="1050" dirty="0" smtClean="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１３３１</a:t>
            </a:r>
            <a:endParaRPr kumimoji="1" lang="en-US" altLang="ja-JP" sz="1050" dirty="0">
              <a:latin typeface="BIZ UDPゴシック" panose="020B0400000000000000" pitchFamily="50" charset="-128"/>
              <a:ea typeface="BIZ UDPゴシック" panose="020B0400000000000000" pitchFamily="50" charset="-128"/>
            </a:endParaRPr>
          </a:p>
          <a:p>
            <a:r>
              <a:rPr kumimoji="1" lang="en-US" altLang="ja-JP" sz="1100" b="1" dirty="0">
                <a:latin typeface="BIZ UDPゴシック" panose="020B0400000000000000" pitchFamily="50" charset="-128"/>
                <a:ea typeface="BIZ UDPゴシック" panose="020B0400000000000000" pitchFamily="50" charset="-128"/>
              </a:rPr>
              <a:t>【</a:t>
            </a:r>
            <a:r>
              <a:rPr kumimoji="1" lang="ja-JP" altLang="en-US" sz="1100" b="1" dirty="0">
                <a:latin typeface="BIZ UDPゴシック" panose="020B0400000000000000" pitchFamily="50" charset="-128"/>
                <a:ea typeface="BIZ UDPゴシック" panose="020B0400000000000000" pitchFamily="50" charset="-128"/>
              </a:rPr>
              <a:t>制度の概要などに関すること</a:t>
            </a:r>
            <a:r>
              <a:rPr kumimoji="1" lang="en-US" altLang="ja-JP" sz="1100" b="1" dirty="0">
                <a:latin typeface="BIZ UDPゴシック" panose="020B0400000000000000" pitchFamily="50" charset="-128"/>
                <a:ea typeface="BIZ UDPゴシック" panose="020B0400000000000000" pitchFamily="50" charset="-128"/>
              </a:rPr>
              <a:t>】</a:t>
            </a:r>
          </a:p>
          <a:p>
            <a:r>
              <a:rPr kumimoji="1" lang="ja-JP" altLang="en-US" sz="1050" dirty="0">
                <a:latin typeface="BIZ UDPゴシック" panose="020B0400000000000000" pitchFamily="50" charset="-128"/>
                <a:ea typeface="BIZ UDPゴシック" panose="020B0400000000000000" pitchFamily="50" charset="-128"/>
              </a:rPr>
              <a:t>　　大阪府ホームページ「大阪府国公立高等学校等奨学のための給付金について」</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hlinkClick r:id="rId2"/>
              </a:rPr>
              <a:t>https://www.pref.osaka.lg.jp/kyoishisetsu/kyufukin/</a:t>
            </a:r>
            <a:endParaRPr kumimoji="1" lang="en-US" altLang="ja-JP" sz="105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050" b="1" dirty="0">
                <a:solidFill>
                  <a:prstClr val="black"/>
                </a:solidFill>
                <a:latin typeface="Meiryo UI" panose="020B0604030504040204" pitchFamily="50" charset="-128"/>
                <a:ea typeface="Meiryo UI" panose="020B0604030504040204" pitchFamily="50" charset="-128"/>
              </a:rPr>
              <a:t>【AI</a:t>
            </a:r>
            <a:r>
              <a:rPr lang="ja-JP" altLang="en-US" sz="1050" b="1" dirty="0">
                <a:solidFill>
                  <a:prstClr val="black"/>
                </a:solidFill>
                <a:latin typeface="Meiryo UI" panose="020B0604030504040204" pitchFamily="50" charset="-128"/>
                <a:ea typeface="Meiryo UI" panose="020B0604030504040204" pitchFamily="50" charset="-128"/>
              </a:rPr>
              <a:t>チャットボットで相談する</a:t>
            </a:r>
            <a:r>
              <a:rPr lang="en-US" altLang="ja-JP" sz="1050" b="1" dirty="0">
                <a:solidFill>
                  <a:prstClr val="black"/>
                </a:solidFill>
                <a:latin typeface="Meiryo UI" panose="020B0604030504040204" pitchFamily="50" charset="-128"/>
                <a:ea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高等学校等の学費支援</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050" dirty="0">
                <a:solidFill>
                  <a:prstClr val="black"/>
                </a:solidFill>
                <a:latin typeface="Meiryo UI" panose="020B0604030504040204" pitchFamily="50" charset="-128"/>
                <a:ea typeface="Meiryo UI" panose="020B0604030504040204" pitchFamily="50" charset="-128"/>
              </a:rPr>
              <a:t>　　</a:t>
            </a:r>
            <a:r>
              <a:rPr lang="en-US" altLang="ja-JP" sz="1050" dirty="0">
                <a:solidFill>
                  <a:prstClr val="black"/>
                </a:solidFill>
                <a:latin typeface="Meiryo UI" panose="020B0604030504040204" pitchFamily="50" charset="-128"/>
                <a:ea typeface="Meiryo UI" panose="020B0604030504040204" pitchFamily="50" charset="-128"/>
                <a:hlinkClick r:id="rId3"/>
              </a:rPr>
              <a:t>https://www.pref.osaka.lg.jp/f-iko/kocho/chatbot01.html</a:t>
            </a:r>
            <a:endParaRPr lang="en-US" altLang="ja-JP" sz="105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050" b="1" dirty="0">
                <a:solidFill>
                  <a:prstClr val="black"/>
                </a:solidFill>
                <a:latin typeface="Meiryo UI" panose="020B0604030504040204" pitchFamily="50" charset="-128"/>
                <a:ea typeface="Meiryo UI" panose="020B0604030504040204" pitchFamily="50" charset="-128"/>
              </a:rPr>
              <a:t>【</a:t>
            </a:r>
            <a:r>
              <a:rPr lang="ja-JP" altLang="en-US" sz="1050" b="1" dirty="0">
                <a:solidFill>
                  <a:prstClr val="black"/>
                </a:solidFill>
                <a:latin typeface="Meiryo UI" panose="020B0604030504040204" pitchFamily="50" charset="-128"/>
                <a:ea typeface="Meiryo UI" panose="020B0604030504040204" pitchFamily="50" charset="-128"/>
              </a:rPr>
              <a:t>電話で相談する</a:t>
            </a:r>
            <a:r>
              <a:rPr lang="en-US" altLang="ja-JP" sz="1050" b="1" dirty="0">
                <a:solidFill>
                  <a:prstClr val="black"/>
                </a:solidFill>
                <a:latin typeface="Meiryo UI" panose="020B0604030504040204" pitchFamily="50" charset="-128"/>
                <a:ea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000" b="0" i="0" dirty="0">
                <a:solidFill>
                  <a:srgbClr val="000000"/>
                </a:solidFill>
                <a:effectLst/>
                <a:latin typeface="Meiryo" panose="020B0604030504040204" pitchFamily="50" charset="-128"/>
                <a:ea typeface="Meiryo" panose="020B0604030504040204" pitchFamily="50" charset="-128"/>
              </a:rPr>
              <a:t>　府民お問い合わせセンター　ピピっとライン：０６－６９１０－８００１</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endParaRPr kumimoji="1" lang="ja-JP" altLang="en-US" sz="1050" dirty="0">
              <a:latin typeface="BIZ UDPゴシック" panose="020B0400000000000000" pitchFamily="50" charset="-128"/>
              <a:ea typeface="BIZ UDPゴシック" panose="020B0400000000000000" pitchFamily="50" charset="-128"/>
            </a:endParaRPr>
          </a:p>
        </p:txBody>
      </p:sp>
      <p:sp>
        <p:nvSpPr>
          <p:cNvPr id="19" name="ホームベース 47">
            <a:extLst>
              <a:ext uri="{FF2B5EF4-FFF2-40B4-BE49-F238E27FC236}">
                <a16:creationId xmlns:a16="http://schemas.microsoft.com/office/drawing/2014/main" id="{A1BD438F-5D94-4CCE-94ED-997646B3A44D}"/>
              </a:ext>
            </a:extLst>
          </p:cNvPr>
          <p:cNvSpPr/>
          <p:nvPr/>
        </p:nvSpPr>
        <p:spPr>
          <a:xfrm>
            <a:off x="891276" y="4311070"/>
            <a:ext cx="1090028" cy="342622"/>
          </a:xfrm>
          <a:prstGeom prst="homePlate">
            <a:avLst>
              <a:gd name="adj" fmla="val 35281"/>
            </a:avLst>
          </a:prstGeom>
          <a:solidFill>
            <a:schemeClr val="bg1"/>
          </a:solidFill>
          <a:ln w="28575">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申請書類の</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提出</a:t>
            </a:r>
          </a:p>
        </p:txBody>
      </p:sp>
      <p:sp>
        <p:nvSpPr>
          <p:cNvPr id="20" name="四角形吹き出し 48">
            <a:extLst>
              <a:ext uri="{FF2B5EF4-FFF2-40B4-BE49-F238E27FC236}">
                <a16:creationId xmlns:a16="http://schemas.microsoft.com/office/drawing/2014/main" id="{DE7277A7-CE7C-4894-BB35-8BCEAB02D4DA}"/>
              </a:ext>
            </a:extLst>
          </p:cNvPr>
          <p:cNvSpPr/>
          <p:nvPr/>
        </p:nvSpPr>
        <p:spPr>
          <a:xfrm>
            <a:off x="4974365" y="4206656"/>
            <a:ext cx="1238463" cy="353520"/>
          </a:xfrm>
          <a:prstGeom prst="wedgeRectCallout">
            <a:avLst>
              <a:gd name="adj1" fmla="val -41621"/>
              <a:gd name="adj2" fmla="val 79342"/>
            </a:avLst>
          </a:prstGeom>
          <a:solidFill>
            <a:schemeClr val="bg1">
              <a:lumMod val="9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Meiryo UI" panose="020B0604030504040204" pitchFamily="50" charset="-128"/>
                <a:ea typeface="Meiryo UI" panose="020B0604030504040204" pitchFamily="50" charset="-128"/>
              </a:rPr>
              <a:t>12</a:t>
            </a:r>
            <a:r>
              <a:rPr kumimoji="1" lang="ja-JP" altLang="en-US" sz="1100" b="1" dirty="0">
                <a:solidFill>
                  <a:schemeClr val="tx1"/>
                </a:solidFill>
                <a:latin typeface="Meiryo UI" panose="020B0604030504040204" pitchFamily="50" charset="-128"/>
                <a:ea typeface="Meiryo UI" panose="020B0604030504040204" pitchFamily="50" charset="-128"/>
              </a:rPr>
              <a:t>月</a:t>
            </a:r>
            <a:r>
              <a:rPr kumimoji="1" lang="ja-JP" altLang="en-US" sz="1100" dirty="0">
                <a:solidFill>
                  <a:schemeClr val="tx1"/>
                </a:solidFill>
                <a:latin typeface="Meiryo UI" panose="020B0604030504040204" pitchFamily="50" charset="-128"/>
                <a:ea typeface="Meiryo UI" panose="020B0604030504040204" pitchFamily="50" charset="-128"/>
              </a:rPr>
              <a:t>末頃支給</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cxnSp>
        <p:nvCxnSpPr>
          <p:cNvPr id="22" name="直線矢印コネクタ 21">
            <a:extLst>
              <a:ext uri="{FF2B5EF4-FFF2-40B4-BE49-F238E27FC236}">
                <a16:creationId xmlns:a16="http://schemas.microsoft.com/office/drawing/2014/main" id="{8EF2FDEB-E42B-4657-9124-D0B3AA028A26}"/>
              </a:ext>
            </a:extLst>
          </p:cNvPr>
          <p:cNvCxnSpPr/>
          <p:nvPr/>
        </p:nvCxnSpPr>
        <p:spPr>
          <a:xfrm flipV="1">
            <a:off x="619241" y="4843016"/>
            <a:ext cx="5425200" cy="5"/>
          </a:xfrm>
          <a:prstGeom prst="straightConnector1">
            <a:avLst/>
          </a:prstGeom>
          <a:ln w="57150">
            <a:solidFill>
              <a:schemeClr val="bg1">
                <a:lumMod val="50000"/>
              </a:schemeClr>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86986F64-CB9A-45DF-A4CE-D0EA41F80A4D}"/>
              </a:ext>
            </a:extLst>
          </p:cNvPr>
          <p:cNvCxnSpPr/>
          <p:nvPr/>
        </p:nvCxnSpPr>
        <p:spPr>
          <a:xfrm>
            <a:off x="886432" y="4702583"/>
            <a:ext cx="15" cy="284306"/>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4" name="AutoShape 3">
            <a:extLst>
              <a:ext uri="{FF2B5EF4-FFF2-40B4-BE49-F238E27FC236}">
                <a16:creationId xmlns:a16="http://schemas.microsoft.com/office/drawing/2014/main" id="{BF9816D2-B9AE-4D53-B976-F79564988C67}"/>
              </a:ext>
            </a:extLst>
          </p:cNvPr>
          <p:cNvSpPr>
            <a:spLocks noChangeArrowheads="1"/>
          </p:cNvSpPr>
          <p:nvPr/>
        </p:nvSpPr>
        <p:spPr bwMode="auto">
          <a:xfrm>
            <a:off x="619241" y="4970684"/>
            <a:ext cx="540060" cy="221599"/>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chorCtr="0">
            <a:spAutoFit/>
          </a:bodyPr>
          <a:lstStyle/>
          <a:p>
            <a:pPr algn="ctr">
              <a:lnSpc>
                <a:spcPct val="120000"/>
              </a:lnSpc>
              <a:spcBef>
                <a:spcPct val="0"/>
              </a:spcBef>
            </a:pPr>
            <a:r>
              <a:rPr lang="en-US" altLang="ja-JP" sz="1200" b="1" dirty="0">
                <a:solidFill>
                  <a:srgbClr val="4D4D4D"/>
                </a:solidFill>
                <a:latin typeface="メイリオ" pitchFamily="50" charset="-128"/>
                <a:ea typeface="メイリオ" pitchFamily="50" charset="-128"/>
                <a:cs typeface="メイリオ" pitchFamily="50" charset="-128"/>
              </a:rPr>
              <a:t>7</a:t>
            </a:r>
            <a:r>
              <a:rPr lang="ja-JP" altLang="en-US" sz="1000" dirty="0">
                <a:solidFill>
                  <a:srgbClr val="4D4D4D"/>
                </a:solidFill>
                <a:latin typeface="メイリオ" pitchFamily="50" charset="-128"/>
                <a:ea typeface="メイリオ" pitchFamily="50" charset="-128"/>
                <a:cs typeface="メイリオ" pitchFamily="50" charset="-128"/>
              </a:rPr>
              <a:t>月</a:t>
            </a:r>
            <a:endParaRPr lang="en-US" altLang="ja-JP" sz="1050" dirty="0">
              <a:solidFill>
                <a:srgbClr val="4D4D4D"/>
              </a:solidFill>
              <a:latin typeface="メイリオ" pitchFamily="50" charset="-128"/>
              <a:ea typeface="メイリオ" pitchFamily="50" charset="-128"/>
              <a:cs typeface="メイリオ" pitchFamily="50" charset="-128"/>
            </a:endParaRPr>
          </a:p>
        </p:txBody>
      </p:sp>
      <p:sp>
        <p:nvSpPr>
          <p:cNvPr id="25" name="AutoShape 3">
            <a:extLst>
              <a:ext uri="{FF2B5EF4-FFF2-40B4-BE49-F238E27FC236}">
                <a16:creationId xmlns:a16="http://schemas.microsoft.com/office/drawing/2014/main" id="{F72AB6F2-A964-4B45-821A-BA0210D9D9D2}"/>
              </a:ext>
            </a:extLst>
          </p:cNvPr>
          <p:cNvSpPr>
            <a:spLocks noChangeArrowheads="1"/>
          </p:cNvSpPr>
          <p:nvPr/>
        </p:nvSpPr>
        <p:spPr bwMode="auto">
          <a:xfrm>
            <a:off x="3527966" y="5011675"/>
            <a:ext cx="540060" cy="212366"/>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chorCtr="0">
            <a:spAutoFit/>
          </a:bodyPr>
          <a:lstStyle/>
          <a:p>
            <a:pPr algn="ctr">
              <a:lnSpc>
                <a:spcPct val="120000"/>
              </a:lnSpc>
              <a:spcBef>
                <a:spcPct val="0"/>
              </a:spcBef>
            </a:pPr>
            <a:r>
              <a:rPr lang="en-US" altLang="ja-JP" sz="1200" b="1" dirty="0">
                <a:solidFill>
                  <a:srgbClr val="4D4D4D"/>
                </a:solidFill>
                <a:latin typeface="メイリオ" pitchFamily="50" charset="-128"/>
                <a:ea typeface="メイリオ" pitchFamily="50" charset="-128"/>
                <a:cs typeface="メイリオ" pitchFamily="50" charset="-128"/>
              </a:rPr>
              <a:t>12</a:t>
            </a:r>
            <a:r>
              <a:rPr lang="ja-JP" altLang="en-US" sz="1000" dirty="0">
                <a:solidFill>
                  <a:srgbClr val="4D4D4D"/>
                </a:solidFill>
                <a:latin typeface="メイリオ" pitchFamily="50" charset="-128"/>
                <a:ea typeface="メイリオ" pitchFamily="50" charset="-128"/>
                <a:cs typeface="メイリオ" pitchFamily="50" charset="-128"/>
              </a:rPr>
              <a:t>月</a:t>
            </a:r>
            <a:endParaRPr lang="en-US" altLang="ja-JP" sz="1050" dirty="0">
              <a:solidFill>
                <a:srgbClr val="4D4D4D"/>
              </a:solidFill>
              <a:latin typeface="メイリオ" pitchFamily="50" charset="-128"/>
              <a:ea typeface="メイリオ" pitchFamily="50" charset="-128"/>
              <a:cs typeface="メイリオ" pitchFamily="50" charset="-128"/>
            </a:endParaRPr>
          </a:p>
        </p:txBody>
      </p:sp>
      <p:cxnSp>
        <p:nvCxnSpPr>
          <p:cNvPr id="26" name="直線コネクタ 25">
            <a:extLst>
              <a:ext uri="{FF2B5EF4-FFF2-40B4-BE49-F238E27FC236}">
                <a16:creationId xmlns:a16="http://schemas.microsoft.com/office/drawing/2014/main" id="{8BA85ED9-6172-46CF-9A34-69B0185BEDC0}"/>
              </a:ext>
            </a:extLst>
          </p:cNvPr>
          <p:cNvCxnSpPr/>
          <p:nvPr/>
        </p:nvCxnSpPr>
        <p:spPr>
          <a:xfrm>
            <a:off x="3772726" y="4720942"/>
            <a:ext cx="15" cy="284306"/>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7" name="AutoShape 3">
            <a:extLst>
              <a:ext uri="{FF2B5EF4-FFF2-40B4-BE49-F238E27FC236}">
                <a16:creationId xmlns:a16="http://schemas.microsoft.com/office/drawing/2014/main" id="{B9441770-F62B-4E32-9CB3-C661A2D073D7}"/>
              </a:ext>
            </a:extLst>
          </p:cNvPr>
          <p:cNvSpPr>
            <a:spLocks noChangeArrowheads="1"/>
          </p:cNvSpPr>
          <p:nvPr/>
        </p:nvSpPr>
        <p:spPr bwMode="auto">
          <a:xfrm>
            <a:off x="4941113" y="5019869"/>
            <a:ext cx="540060" cy="212366"/>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chorCtr="0">
            <a:spAutoFit/>
          </a:bodyPr>
          <a:lstStyle/>
          <a:p>
            <a:pPr algn="ctr">
              <a:lnSpc>
                <a:spcPct val="120000"/>
              </a:lnSpc>
              <a:spcBef>
                <a:spcPct val="0"/>
              </a:spcBef>
            </a:pPr>
            <a:r>
              <a:rPr lang="en-US" altLang="ja-JP" sz="1200" b="1" dirty="0">
                <a:solidFill>
                  <a:srgbClr val="4D4D4D"/>
                </a:solidFill>
                <a:latin typeface="メイリオ" pitchFamily="50" charset="-128"/>
                <a:ea typeface="メイリオ" pitchFamily="50" charset="-128"/>
                <a:cs typeface="メイリオ" pitchFamily="50" charset="-128"/>
              </a:rPr>
              <a:t>1</a:t>
            </a:r>
            <a:r>
              <a:rPr lang="ja-JP" altLang="en-US" sz="1000" dirty="0">
                <a:solidFill>
                  <a:srgbClr val="4D4D4D"/>
                </a:solidFill>
                <a:latin typeface="メイリオ" pitchFamily="50" charset="-128"/>
                <a:ea typeface="メイリオ" pitchFamily="50" charset="-128"/>
                <a:cs typeface="メイリオ" pitchFamily="50" charset="-128"/>
              </a:rPr>
              <a:t>月</a:t>
            </a:r>
            <a:endParaRPr lang="en-US" altLang="ja-JP" sz="1050" dirty="0">
              <a:solidFill>
                <a:srgbClr val="4D4D4D"/>
              </a:solidFill>
              <a:latin typeface="メイリオ" pitchFamily="50" charset="-128"/>
              <a:ea typeface="メイリオ" pitchFamily="50" charset="-128"/>
              <a:cs typeface="メイリオ" pitchFamily="50" charset="-128"/>
            </a:endParaRPr>
          </a:p>
        </p:txBody>
      </p:sp>
      <p:cxnSp>
        <p:nvCxnSpPr>
          <p:cNvPr id="28" name="直線コネクタ 27">
            <a:extLst>
              <a:ext uri="{FF2B5EF4-FFF2-40B4-BE49-F238E27FC236}">
                <a16:creationId xmlns:a16="http://schemas.microsoft.com/office/drawing/2014/main" id="{44AC8F71-CC00-455B-A05D-70B5873D281D}"/>
              </a:ext>
            </a:extLst>
          </p:cNvPr>
          <p:cNvCxnSpPr/>
          <p:nvPr/>
        </p:nvCxnSpPr>
        <p:spPr>
          <a:xfrm>
            <a:off x="5213372" y="4718605"/>
            <a:ext cx="15" cy="284306"/>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9" name="ホームベース 56">
            <a:extLst>
              <a:ext uri="{FF2B5EF4-FFF2-40B4-BE49-F238E27FC236}">
                <a16:creationId xmlns:a16="http://schemas.microsoft.com/office/drawing/2014/main" id="{EFEB60A1-C538-403E-AD3B-BD4CD1BAC006}"/>
              </a:ext>
            </a:extLst>
          </p:cNvPr>
          <p:cNvSpPr/>
          <p:nvPr/>
        </p:nvSpPr>
        <p:spPr>
          <a:xfrm>
            <a:off x="2053855" y="4309012"/>
            <a:ext cx="2568387" cy="342622"/>
          </a:xfrm>
          <a:prstGeom prst="homePlate">
            <a:avLst>
              <a:gd name="adj" fmla="val 35281"/>
            </a:avLst>
          </a:prstGeom>
          <a:solidFill>
            <a:schemeClr val="bg1"/>
          </a:solidFill>
          <a:ln w="2857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書類審査・支給準備</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30" name="フローチャート: せん孔テープ 29">
            <a:extLst>
              <a:ext uri="{FF2B5EF4-FFF2-40B4-BE49-F238E27FC236}">
                <a16:creationId xmlns:a16="http://schemas.microsoft.com/office/drawing/2014/main" id="{6A9F9281-B70D-453D-BFDA-93469DCE5B1D}"/>
              </a:ext>
            </a:extLst>
          </p:cNvPr>
          <p:cNvSpPr/>
          <p:nvPr/>
        </p:nvSpPr>
        <p:spPr>
          <a:xfrm rot="16200000">
            <a:off x="2187685" y="4639513"/>
            <a:ext cx="271110" cy="413312"/>
          </a:xfrm>
          <a:prstGeom prst="flowChartPunchedTap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78812297-85C9-4095-9D19-F7809EE22840}"/>
              </a:ext>
            </a:extLst>
          </p:cNvPr>
          <p:cNvSpPr/>
          <p:nvPr/>
        </p:nvSpPr>
        <p:spPr bwMode="gray">
          <a:xfrm>
            <a:off x="2019744" y="4966095"/>
            <a:ext cx="736724" cy="92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1B39204D-DAB8-4E78-A6B4-C67BD903BA8B}"/>
              </a:ext>
            </a:extLst>
          </p:cNvPr>
          <p:cNvSpPr/>
          <p:nvPr/>
        </p:nvSpPr>
        <p:spPr bwMode="gray">
          <a:xfrm>
            <a:off x="1988152" y="4687356"/>
            <a:ext cx="627641" cy="998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5023C4E3-4923-4F53-83E9-0876FA64B35E}"/>
              </a:ext>
            </a:extLst>
          </p:cNvPr>
          <p:cNvSpPr txBox="1"/>
          <p:nvPr/>
        </p:nvSpPr>
        <p:spPr>
          <a:xfrm>
            <a:off x="1118623" y="4106901"/>
            <a:ext cx="625963" cy="200055"/>
          </a:xfrm>
          <a:prstGeom prst="rect">
            <a:avLst/>
          </a:prstGeom>
          <a:noFill/>
          <a:ln>
            <a:noFill/>
          </a:ln>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　申請者</a:t>
            </a:r>
          </a:p>
        </p:txBody>
      </p:sp>
      <p:sp>
        <p:nvSpPr>
          <p:cNvPr id="34" name="テキスト ボックス 33">
            <a:extLst>
              <a:ext uri="{FF2B5EF4-FFF2-40B4-BE49-F238E27FC236}">
                <a16:creationId xmlns:a16="http://schemas.microsoft.com/office/drawing/2014/main" id="{0241B465-5B4F-4D5A-95CC-A6C163A2E939}"/>
              </a:ext>
            </a:extLst>
          </p:cNvPr>
          <p:cNvSpPr txBox="1"/>
          <p:nvPr/>
        </p:nvSpPr>
        <p:spPr>
          <a:xfrm>
            <a:off x="2801038" y="4106901"/>
            <a:ext cx="1097724" cy="200055"/>
          </a:xfrm>
          <a:prstGeom prst="rect">
            <a:avLst/>
          </a:prstGeom>
          <a:noFill/>
          <a:ln>
            <a:noFill/>
          </a:ln>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　大阪府教育委員会</a:t>
            </a:r>
          </a:p>
        </p:txBody>
      </p:sp>
      <p:sp>
        <p:nvSpPr>
          <p:cNvPr id="35" name="星 5 62">
            <a:extLst>
              <a:ext uri="{FF2B5EF4-FFF2-40B4-BE49-F238E27FC236}">
                <a16:creationId xmlns:a16="http://schemas.microsoft.com/office/drawing/2014/main" id="{22C6B9FC-EF03-435E-AA2D-F9B1AA0DD049}"/>
              </a:ext>
            </a:extLst>
          </p:cNvPr>
          <p:cNvSpPr/>
          <p:nvPr/>
        </p:nvSpPr>
        <p:spPr>
          <a:xfrm>
            <a:off x="4833496" y="4661504"/>
            <a:ext cx="289648" cy="287571"/>
          </a:xfrm>
          <a:prstGeom prst="star5">
            <a:avLst>
              <a:gd name="adj" fmla="val 23891"/>
              <a:gd name="hf" fmla="val 105146"/>
              <a:gd name="vf" fmla="val 110557"/>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7FB3EBA6-757C-47B5-91C1-764CC55BF732}"/>
              </a:ext>
            </a:extLst>
          </p:cNvPr>
          <p:cNvPicPr>
            <a:picLocks noChangeAspect="1"/>
          </p:cNvPicPr>
          <p:nvPr/>
        </p:nvPicPr>
        <p:blipFill>
          <a:blip r:embed="rId4"/>
          <a:stretch>
            <a:fillRect/>
          </a:stretch>
        </p:blipFill>
        <p:spPr>
          <a:xfrm>
            <a:off x="390934" y="1083939"/>
            <a:ext cx="6324600" cy="1036320"/>
          </a:xfrm>
          <a:prstGeom prst="rect">
            <a:avLst/>
          </a:prstGeom>
          <a:ln w="19050">
            <a:solidFill>
              <a:schemeClr val="tx1"/>
            </a:solidFill>
          </a:ln>
        </p:spPr>
      </p:pic>
      <p:pic>
        <p:nvPicPr>
          <p:cNvPr id="4" name="図 3">
            <a:extLst>
              <a:ext uri="{FF2B5EF4-FFF2-40B4-BE49-F238E27FC236}">
                <a16:creationId xmlns:a16="http://schemas.microsoft.com/office/drawing/2014/main" id="{6209C6EA-FDB1-4EB0-A9DF-B415FFED362D}"/>
              </a:ext>
            </a:extLst>
          </p:cNvPr>
          <p:cNvPicPr>
            <a:picLocks noChangeAspect="1"/>
          </p:cNvPicPr>
          <p:nvPr/>
        </p:nvPicPr>
        <p:blipFill>
          <a:blip r:embed="rId5"/>
          <a:stretch>
            <a:fillRect/>
          </a:stretch>
        </p:blipFill>
        <p:spPr>
          <a:xfrm>
            <a:off x="6065494" y="8967207"/>
            <a:ext cx="730777" cy="730777"/>
          </a:xfrm>
          <a:prstGeom prst="rect">
            <a:avLst/>
          </a:prstGeom>
        </p:spPr>
      </p:pic>
      <p:sp>
        <p:nvSpPr>
          <p:cNvPr id="36" name="正方形/長方形 35">
            <a:extLst>
              <a:ext uri="{FF2B5EF4-FFF2-40B4-BE49-F238E27FC236}">
                <a16:creationId xmlns:a16="http://schemas.microsoft.com/office/drawing/2014/main" id="{A1C92254-ECD9-46B3-946A-FB23BD72345F}"/>
              </a:ext>
            </a:extLst>
          </p:cNvPr>
          <p:cNvSpPr/>
          <p:nvPr/>
        </p:nvSpPr>
        <p:spPr>
          <a:xfrm>
            <a:off x="3778153" y="9418179"/>
            <a:ext cx="2190454" cy="199564"/>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ja-JP" altLang="en-US" sz="800" dirty="0">
                <a:latin typeface="UD デジタル 教科書体 NK-B" panose="02020700000000000000" pitchFamily="18" charset="-128"/>
                <a:ea typeface="UD デジタル 教科書体 NK-B" panose="02020700000000000000" pitchFamily="18" charset="-128"/>
              </a:rPr>
              <a:t>大阪府　公立高校　奨学のための給付金</a:t>
            </a:r>
          </a:p>
        </p:txBody>
      </p:sp>
      <p:sp>
        <p:nvSpPr>
          <p:cNvPr id="37" name="テキスト ボックス 36">
            <a:extLst>
              <a:ext uri="{FF2B5EF4-FFF2-40B4-BE49-F238E27FC236}">
                <a16:creationId xmlns:a16="http://schemas.microsoft.com/office/drawing/2014/main" id="{D0A319CF-39D2-45B4-A3C3-0E20BA591C89}"/>
              </a:ext>
            </a:extLst>
          </p:cNvPr>
          <p:cNvSpPr txBox="1"/>
          <p:nvPr/>
        </p:nvSpPr>
        <p:spPr>
          <a:xfrm>
            <a:off x="428060" y="9239862"/>
            <a:ext cx="3233290" cy="2539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大阪府</a:t>
            </a:r>
            <a:r>
              <a:rPr kumimoji="1" lang="zh-TW"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教育庁　施設財務課</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歳入グループ</a:t>
            </a:r>
          </a:p>
        </p:txBody>
      </p:sp>
    </p:spTree>
    <p:extLst>
      <p:ext uri="{BB962C8B-B14F-4D97-AF65-F5344CB8AC3E}">
        <p14:creationId xmlns:p14="http://schemas.microsoft.com/office/powerpoint/2010/main" val="532729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bwMode="gray">
          <a:xfrm>
            <a:off x="354193" y="415054"/>
            <a:ext cx="6300000" cy="85"/>
          </a:xfrm>
          <a:prstGeom prst="line">
            <a:avLst/>
          </a:prstGeom>
          <a:ln w="76200">
            <a:solidFill>
              <a:srgbClr val="A8CBEA"/>
            </a:solidFill>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348591" y="152416"/>
            <a:ext cx="6305601" cy="297546"/>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698173" y="152902"/>
            <a:ext cx="1606438" cy="276999"/>
          </a:xfrm>
          <a:prstGeom prst="rect">
            <a:avLst/>
          </a:prstGeom>
          <a:noFill/>
          <a:ln>
            <a:noFill/>
          </a:ln>
        </p:spPr>
        <p:txBody>
          <a:bodyPr wrap="square" rtlCol="0">
            <a:spAutoFit/>
          </a:bodyPr>
          <a:lstStyle/>
          <a:p>
            <a:r>
              <a:rPr kumimoji="1" lang="ja-JP" altLang="en-US" sz="1200" b="1" dirty="0">
                <a:latin typeface="UD デジタル 教科書体 NK-B" panose="02020700000000000000" pitchFamily="18" charset="-128"/>
                <a:ea typeface="UD デジタル 教科書体 NK-B" panose="02020700000000000000" pitchFamily="18" charset="-128"/>
              </a:rPr>
              <a:t>対象区分確認シート</a:t>
            </a:r>
          </a:p>
        </p:txBody>
      </p:sp>
      <p:sp>
        <p:nvSpPr>
          <p:cNvPr id="10" name="テキスト ボックス 108"/>
          <p:cNvSpPr txBox="1"/>
          <p:nvPr/>
        </p:nvSpPr>
        <p:spPr>
          <a:xfrm>
            <a:off x="348592" y="581039"/>
            <a:ext cx="6305601" cy="428092"/>
          </a:xfrm>
          <a:prstGeom prst="rect">
            <a:avLst/>
          </a:prstGeom>
          <a:solidFill>
            <a:schemeClr val="bg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７月１日現在において、生徒は、就学支援金の支給を受ける資格を有していますか</a:t>
            </a:r>
            <a:r>
              <a:rPr kumimoji="1" lang="en-US" altLang="ja-JP" sz="1100" b="1" dirty="0">
                <a:latin typeface="BIZ UDPゴシック" panose="020B0400000000000000" pitchFamily="50" charset="-128"/>
                <a:ea typeface="BIZ UDPゴシック" panose="020B0400000000000000" pitchFamily="50" charset="-128"/>
              </a:rPr>
              <a:t>｡</a:t>
            </a:r>
          </a:p>
          <a:p>
            <a:r>
              <a:rPr kumimoji="1" lang="ja-JP" altLang="en-US" sz="1100" b="1" dirty="0">
                <a:latin typeface="BIZ UDPゴシック" panose="020B0400000000000000" pitchFamily="50" charset="-128"/>
                <a:ea typeface="BIZ UDPゴシック" panose="020B0400000000000000" pitchFamily="50" charset="-128"/>
              </a:rPr>
              <a:t>もしくは、高等学校等修学支援事業費補助金（学び直しへの支援）の補助対象ですか</a:t>
            </a:r>
            <a:r>
              <a:rPr kumimoji="1" lang="en-US" altLang="ja-JP" sz="1100" b="1" dirty="0">
                <a:latin typeface="BIZ UDPゴシック" panose="020B0400000000000000" pitchFamily="50" charset="-128"/>
                <a:ea typeface="BIZ UDPゴシック" panose="020B0400000000000000" pitchFamily="50" charset="-128"/>
              </a:rPr>
              <a:t>｡</a:t>
            </a:r>
          </a:p>
        </p:txBody>
      </p:sp>
      <p:sp>
        <p:nvSpPr>
          <p:cNvPr id="12" name="テキスト ボックス 235"/>
          <p:cNvSpPr txBox="1"/>
          <p:nvPr/>
        </p:nvSpPr>
        <p:spPr>
          <a:xfrm>
            <a:off x="4685726" y="1084053"/>
            <a:ext cx="1195388" cy="315630"/>
          </a:xfrm>
          <a:prstGeom prst="roundRect">
            <a:avLst/>
          </a:prstGeom>
          <a:solidFill>
            <a:sysClr val="window" lastClr="FFFFFF"/>
          </a:solidFill>
          <a:ln w="38100" cmpd="sng">
            <a:solidFill>
              <a:schemeClr val="tx1"/>
            </a:solidFill>
            <a:prstDash val="sysDot"/>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b="1" dirty="0">
                <a:solidFill>
                  <a:schemeClr val="tx1"/>
                </a:solidFill>
                <a:latin typeface="BIZ UDPゴシック" panose="020B0400000000000000" pitchFamily="50" charset="-128"/>
                <a:ea typeface="BIZ UDPゴシック" panose="020B0400000000000000" pitchFamily="50" charset="-128"/>
              </a:rPr>
              <a:t>対象外です。</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cxnSp>
        <p:nvCxnSpPr>
          <p:cNvPr id="15" name="カギ線コネクタ 14"/>
          <p:cNvCxnSpPr/>
          <p:nvPr/>
        </p:nvCxnSpPr>
        <p:spPr bwMode="auto">
          <a:xfrm>
            <a:off x="4128925" y="1033274"/>
            <a:ext cx="547276" cy="179099"/>
          </a:xfrm>
          <a:prstGeom prst="bentConnector3">
            <a:avLst>
              <a:gd name="adj1" fmla="val 3448"/>
            </a:avLst>
          </a:prstGeom>
          <a:solidFill>
            <a:srgbClr xmlns:mc="http://schemas.openxmlformats.org/markup-compatibility/2006" xmlns:a14="http://schemas.microsoft.com/office/drawing/2010/main" val="FFFFFF" mc:Ignorable="a14" a14:legacySpreadsheetColorIndex="65"/>
          </a:solidFill>
          <a:ln w="38100" cap="flat" cmpd="sng" algn="ctr">
            <a:solidFill>
              <a:srgbClr xmlns:mc="http://schemas.openxmlformats.org/markup-compatibility/2006" xmlns:a14="http://schemas.microsoft.com/office/drawing/2010/main" val="000000" mc:Ignorable="a14" a14:legacySpreadsheetColorIndex="64"/>
            </a:solidFill>
            <a:prstDash val="sysDot"/>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0" name="正方形/長方形 19"/>
          <p:cNvSpPr/>
          <p:nvPr/>
        </p:nvSpPr>
        <p:spPr>
          <a:xfrm>
            <a:off x="1300621" y="1027356"/>
            <a:ext cx="547277" cy="2323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はい</a:t>
            </a:r>
          </a:p>
        </p:txBody>
      </p:sp>
      <p:sp>
        <p:nvSpPr>
          <p:cNvPr id="21" name="正方形/長方形 20"/>
          <p:cNvSpPr/>
          <p:nvPr/>
        </p:nvSpPr>
        <p:spPr>
          <a:xfrm>
            <a:off x="3586983" y="1040498"/>
            <a:ext cx="610941" cy="24436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いいえ</a:t>
            </a:r>
          </a:p>
        </p:txBody>
      </p:sp>
      <p:sp>
        <p:nvSpPr>
          <p:cNvPr id="22" name="正方形/長方形 21"/>
          <p:cNvSpPr/>
          <p:nvPr/>
        </p:nvSpPr>
        <p:spPr>
          <a:xfrm>
            <a:off x="2183596" y="2013078"/>
            <a:ext cx="1669463" cy="430887"/>
          </a:xfrm>
          <a:prstGeom prst="rect">
            <a:avLst/>
          </a:prstGeom>
        </p:spPr>
        <p:txBody>
          <a:bodyPr wrap="square">
            <a:spAutoFit/>
          </a:bodyPr>
          <a:lstStyle/>
          <a:p>
            <a:pPr algn="r"/>
            <a:r>
              <a:rPr kumimoji="1" lang="ja-JP" altLang="en-US" sz="1100" b="1" dirty="0">
                <a:latin typeface="BIZ UDPゴシック" panose="020B0400000000000000" pitchFamily="50" charset="-128"/>
                <a:ea typeface="BIZ UDPゴシック" panose="020B0400000000000000" pitchFamily="50" charset="-128"/>
              </a:rPr>
              <a:t>両親のうち一方が府内</a:t>
            </a:r>
            <a:endParaRPr kumimoji="1" lang="en-US" altLang="ja-JP" sz="1100" b="1" dirty="0">
              <a:latin typeface="BIZ UDPゴシック" panose="020B0400000000000000" pitchFamily="50" charset="-128"/>
              <a:ea typeface="BIZ UDPゴシック" panose="020B0400000000000000" pitchFamily="50" charset="-128"/>
            </a:endParaRPr>
          </a:p>
          <a:p>
            <a:pPr algn="r"/>
            <a:r>
              <a:rPr kumimoji="1" lang="ja-JP" altLang="en-US" sz="1100" b="1" dirty="0">
                <a:latin typeface="BIZ UDPゴシック" panose="020B0400000000000000" pitchFamily="50" charset="-128"/>
                <a:ea typeface="BIZ UDPゴシック" panose="020B0400000000000000" pitchFamily="50" charset="-128"/>
              </a:rPr>
              <a:t>もう一方が府外</a:t>
            </a:r>
            <a:endParaRPr kumimoji="1" lang="en-US" altLang="ja-JP" sz="1100" b="1" dirty="0">
              <a:latin typeface="BIZ UDPゴシック" panose="020B0400000000000000" pitchFamily="50" charset="-128"/>
              <a:ea typeface="BIZ UDPゴシック" panose="020B0400000000000000" pitchFamily="50" charset="-128"/>
            </a:endParaRPr>
          </a:p>
        </p:txBody>
      </p:sp>
      <p:sp>
        <p:nvSpPr>
          <p:cNvPr id="23" name="下矢印 22"/>
          <p:cNvSpPr/>
          <p:nvPr/>
        </p:nvSpPr>
        <p:spPr>
          <a:xfrm>
            <a:off x="1120063" y="1747578"/>
            <a:ext cx="237073" cy="175920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4" name="正方形/長方形 23"/>
          <p:cNvSpPr/>
          <p:nvPr/>
        </p:nvSpPr>
        <p:spPr>
          <a:xfrm>
            <a:off x="1300621" y="1758283"/>
            <a:ext cx="547277" cy="22904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はい</a:t>
            </a:r>
          </a:p>
        </p:txBody>
      </p:sp>
      <p:sp>
        <p:nvSpPr>
          <p:cNvPr id="25" name="テキスト ボックス 122"/>
          <p:cNvSpPr txBox="1"/>
          <p:nvPr/>
        </p:nvSpPr>
        <p:spPr>
          <a:xfrm>
            <a:off x="4685726" y="1804999"/>
            <a:ext cx="1885950" cy="1594675"/>
          </a:xfrm>
          <a:prstGeom prst="roundRect">
            <a:avLst>
              <a:gd name="adj" fmla="val 6321"/>
            </a:avLst>
          </a:prstGeom>
          <a:solidFill>
            <a:sysClr val="window" lastClr="FFFFFF"/>
          </a:solidFill>
          <a:ln w="38100" cmpd="sng">
            <a:solidFill>
              <a:schemeClr val="tx1"/>
            </a:solidFill>
            <a:prstDash val="sysDot"/>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100" b="1" dirty="0">
                <a:solidFill>
                  <a:schemeClr val="tx1"/>
                </a:solidFill>
                <a:latin typeface="BIZ UDPゴシック" panose="020B0400000000000000" pitchFamily="50" charset="-128"/>
                <a:ea typeface="BIZ UDPゴシック" panose="020B0400000000000000" pitchFamily="50" charset="-128"/>
              </a:rPr>
              <a:t>大阪府では</a:t>
            </a:r>
            <a:r>
              <a:rPr kumimoji="1" lang="ja-JP" altLang="en-US" b="1" dirty="0">
                <a:solidFill>
                  <a:schemeClr val="tx1"/>
                </a:solidFill>
                <a:latin typeface="BIZ UDPゴシック" panose="020B0400000000000000" pitchFamily="50" charset="-128"/>
                <a:ea typeface="BIZ UDPゴシック" panose="020B0400000000000000" pitchFamily="50" charset="-128"/>
              </a:rPr>
              <a:t>対象外です</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500" b="1" dirty="0">
                <a:solidFill>
                  <a:schemeClr val="tx1"/>
                </a:solidFill>
                <a:latin typeface="BIZ UDPゴシック" panose="020B0400000000000000" pitchFamily="50" charset="-128"/>
                <a:ea typeface="BIZ UDPゴシック" panose="020B0400000000000000" pitchFamily="50" charset="-128"/>
              </a:rPr>
              <a:t>　</a:t>
            </a:r>
            <a:endParaRPr kumimoji="1" lang="en-US" altLang="ja-JP" sz="5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100" b="1" dirty="0">
                <a:solidFill>
                  <a:schemeClr val="tx1"/>
                </a:solidFill>
                <a:latin typeface="BIZ UDPゴシック" panose="020B0400000000000000" pitchFamily="50" charset="-128"/>
                <a:ea typeface="BIZ UDPゴシック" panose="020B0400000000000000" pitchFamily="50" charset="-128"/>
              </a:rPr>
              <a:t>保護者等のお住まいの</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100" b="1" dirty="0">
                <a:solidFill>
                  <a:schemeClr val="tx1"/>
                </a:solidFill>
                <a:latin typeface="BIZ UDPゴシック" panose="020B0400000000000000" pitchFamily="50" charset="-128"/>
                <a:ea typeface="BIZ UDPゴシック" panose="020B0400000000000000" pitchFamily="50" charset="-128"/>
              </a:rPr>
              <a:t>都道府県にお問い合わせ</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100" b="1" dirty="0">
                <a:solidFill>
                  <a:schemeClr val="tx1"/>
                </a:solidFill>
                <a:latin typeface="BIZ UDPゴシック" panose="020B0400000000000000" pitchFamily="50" charset="-128"/>
                <a:ea typeface="BIZ UDPゴシック" panose="020B0400000000000000" pitchFamily="50" charset="-128"/>
              </a:rPr>
              <a:t>ください。</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cxnSp>
        <p:nvCxnSpPr>
          <p:cNvPr id="33" name="カギ線コネクタ 32"/>
          <p:cNvCxnSpPr/>
          <p:nvPr/>
        </p:nvCxnSpPr>
        <p:spPr bwMode="auto">
          <a:xfrm>
            <a:off x="4138450" y="1769327"/>
            <a:ext cx="547276" cy="179099"/>
          </a:xfrm>
          <a:prstGeom prst="bentConnector3">
            <a:avLst>
              <a:gd name="adj1" fmla="val 3448"/>
            </a:avLst>
          </a:prstGeom>
          <a:solidFill>
            <a:srgbClr xmlns:mc="http://schemas.openxmlformats.org/markup-compatibility/2006" xmlns:a14="http://schemas.microsoft.com/office/drawing/2010/main" val="FFFFFF" mc:Ignorable="a14" a14:legacySpreadsheetColorIndex="65"/>
          </a:solidFill>
          <a:ln w="38100" cap="flat" cmpd="sng" algn="ctr">
            <a:solidFill>
              <a:srgbClr xmlns:mc="http://schemas.openxmlformats.org/markup-compatibility/2006" xmlns:a14="http://schemas.microsoft.com/office/drawing/2010/main" val="000000" mc:Ignorable="a14" a14:legacySpreadsheetColorIndex="64"/>
            </a:solidFill>
            <a:prstDash val="sysDot"/>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4" name="正方形/長方形 33"/>
          <p:cNvSpPr/>
          <p:nvPr/>
        </p:nvSpPr>
        <p:spPr>
          <a:xfrm>
            <a:off x="3586983" y="1774088"/>
            <a:ext cx="610941" cy="19161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いいえ</a:t>
            </a:r>
          </a:p>
        </p:txBody>
      </p:sp>
      <p:sp>
        <p:nvSpPr>
          <p:cNvPr id="37" name="下矢印 36"/>
          <p:cNvSpPr/>
          <p:nvPr/>
        </p:nvSpPr>
        <p:spPr>
          <a:xfrm>
            <a:off x="1132095" y="1022761"/>
            <a:ext cx="228001" cy="45106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8" name="下矢印 37"/>
          <p:cNvSpPr/>
          <p:nvPr/>
        </p:nvSpPr>
        <p:spPr>
          <a:xfrm>
            <a:off x="1993914" y="1660127"/>
            <a:ext cx="251512" cy="1060407"/>
          </a:xfrm>
          <a:prstGeom prst="downArrow">
            <a:avLst/>
          </a:prstGeom>
          <a:solidFill>
            <a:schemeClr val="bg1">
              <a:lumMod val="8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9" name="テキスト ボックス 109"/>
          <p:cNvSpPr txBox="1"/>
          <p:nvPr/>
        </p:nvSpPr>
        <p:spPr>
          <a:xfrm>
            <a:off x="348591" y="1476244"/>
            <a:ext cx="6305601" cy="267595"/>
          </a:xfrm>
          <a:prstGeom prst="rect">
            <a:avLst/>
          </a:prstGeom>
          <a:solidFill>
            <a:schemeClr val="bg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７月１日現在、保護者等の居住地は大阪府ですか</a:t>
            </a:r>
            <a:r>
              <a:rPr kumimoji="1" lang="en-US" altLang="ja-JP" sz="1100" b="1" dirty="0">
                <a:latin typeface="BIZ UDPゴシック" panose="020B0400000000000000" pitchFamily="50" charset="-128"/>
                <a:ea typeface="BIZ UDPゴシック" panose="020B0400000000000000" pitchFamily="50" charset="-128"/>
              </a:rPr>
              <a:t>｡</a:t>
            </a:r>
            <a:endParaRPr kumimoji="1" lang="en-US" altLang="ja-JP" sz="1000" dirty="0">
              <a:latin typeface="BIZ UDPゴシック" panose="020B0400000000000000" pitchFamily="50" charset="-128"/>
              <a:ea typeface="BIZ UDPゴシック" panose="020B0400000000000000" pitchFamily="50" charset="-128"/>
            </a:endParaRPr>
          </a:p>
        </p:txBody>
      </p:sp>
      <p:cxnSp>
        <p:nvCxnSpPr>
          <p:cNvPr id="41" name="カギ線コネクタ 40"/>
          <p:cNvCxnSpPr/>
          <p:nvPr/>
        </p:nvCxnSpPr>
        <p:spPr bwMode="auto">
          <a:xfrm>
            <a:off x="2964321" y="2932053"/>
            <a:ext cx="1733025" cy="282211"/>
          </a:xfrm>
          <a:prstGeom prst="bentConnector3">
            <a:avLst>
              <a:gd name="adj1" fmla="val 50000"/>
            </a:avLst>
          </a:prstGeom>
          <a:solidFill>
            <a:srgbClr xmlns:mc="http://schemas.openxmlformats.org/markup-compatibility/2006" xmlns:a14="http://schemas.microsoft.com/office/drawing/2010/main" val="FFFFFF" mc:Ignorable="a14" a14:legacySpreadsheetColorIndex="65"/>
          </a:solidFill>
          <a:ln w="38100" cap="flat" cmpd="sng" algn="ctr">
            <a:solidFill>
              <a:srgbClr xmlns:mc="http://schemas.openxmlformats.org/markup-compatibility/2006" xmlns:a14="http://schemas.microsoft.com/office/drawing/2010/main" val="000000" mc:Ignorable="a14" a14:legacySpreadsheetColorIndex="64"/>
            </a:solidFill>
            <a:prstDash val="sysDot"/>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2" name="正方形/長方形 41"/>
          <p:cNvSpPr/>
          <p:nvPr/>
        </p:nvSpPr>
        <p:spPr>
          <a:xfrm>
            <a:off x="3251295" y="3050543"/>
            <a:ext cx="601764" cy="16041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いいえ</a:t>
            </a:r>
          </a:p>
        </p:txBody>
      </p:sp>
      <p:sp>
        <p:nvSpPr>
          <p:cNvPr id="43" name="テキスト ボックス 126"/>
          <p:cNvSpPr txBox="1"/>
          <p:nvPr/>
        </p:nvSpPr>
        <p:spPr>
          <a:xfrm>
            <a:off x="348591" y="3537890"/>
            <a:ext cx="6305602" cy="248027"/>
          </a:xfrm>
          <a:prstGeom prst="rect">
            <a:avLst/>
          </a:prstGeom>
          <a:solidFill>
            <a:schemeClr val="bg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７月１日現在、生徒は学校に在籍していますか</a:t>
            </a:r>
            <a:r>
              <a:rPr kumimoji="1" lang="en-US" altLang="ja-JP" sz="1100" b="1" dirty="0">
                <a:latin typeface="BIZ UDPゴシック" panose="020B0400000000000000" pitchFamily="50" charset="-128"/>
                <a:ea typeface="BIZ UDPゴシック" panose="020B0400000000000000" pitchFamily="50" charset="-128"/>
              </a:rPr>
              <a:t>｡</a:t>
            </a:r>
            <a:endParaRPr kumimoji="1" lang="en-US" altLang="ja-JP" sz="1000" dirty="0">
              <a:latin typeface="BIZ UDPゴシック" panose="020B0400000000000000" pitchFamily="50" charset="-128"/>
              <a:ea typeface="BIZ UDPゴシック" panose="020B0400000000000000" pitchFamily="50" charset="-128"/>
            </a:endParaRPr>
          </a:p>
        </p:txBody>
      </p:sp>
      <p:sp>
        <p:nvSpPr>
          <p:cNvPr id="47" name="テキスト ボックス 235"/>
          <p:cNvSpPr txBox="1"/>
          <p:nvPr/>
        </p:nvSpPr>
        <p:spPr>
          <a:xfrm>
            <a:off x="4693743" y="3863972"/>
            <a:ext cx="1195388" cy="315630"/>
          </a:xfrm>
          <a:prstGeom prst="roundRect">
            <a:avLst/>
          </a:prstGeom>
          <a:solidFill>
            <a:sysClr val="window" lastClr="FFFFFF"/>
          </a:solidFill>
          <a:ln w="38100" cmpd="sng">
            <a:solidFill>
              <a:schemeClr val="tx1"/>
            </a:solidFill>
            <a:prstDash val="sysDot"/>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b="1" dirty="0">
                <a:solidFill>
                  <a:schemeClr val="tx1"/>
                </a:solidFill>
                <a:latin typeface="BIZ UDPゴシック" panose="020B0400000000000000" pitchFamily="50" charset="-128"/>
                <a:ea typeface="BIZ UDPゴシック" panose="020B0400000000000000" pitchFamily="50" charset="-128"/>
              </a:rPr>
              <a:t>対象外です。</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cxnSp>
        <p:nvCxnSpPr>
          <p:cNvPr id="48" name="カギ線コネクタ 47"/>
          <p:cNvCxnSpPr/>
          <p:nvPr/>
        </p:nvCxnSpPr>
        <p:spPr bwMode="auto">
          <a:xfrm>
            <a:off x="4136942" y="3813193"/>
            <a:ext cx="547276" cy="179099"/>
          </a:xfrm>
          <a:prstGeom prst="bentConnector3">
            <a:avLst>
              <a:gd name="adj1" fmla="val 3448"/>
            </a:avLst>
          </a:prstGeom>
          <a:solidFill>
            <a:srgbClr xmlns:mc="http://schemas.openxmlformats.org/markup-compatibility/2006" xmlns:a14="http://schemas.microsoft.com/office/drawing/2010/main" val="FFFFFF" mc:Ignorable="a14" a14:legacySpreadsheetColorIndex="65"/>
          </a:solidFill>
          <a:ln w="38100" cap="flat" cmpd="sng" algn="ctr">
            <a:solidFill>
              <a:srgbClr xmlns:mc="http://schemas.openxmlformats.org/markup-compatibility/2006" xmlns:a14="http://schemas.microsoft.com/office/drawing/2010/main" val="000000" mc:Ignorable="a14" a14:legacySpreadsheetColorIndex="64"/>
            </a:solidFill>
            <a:prstDash val="sysDot"/>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9" name="正方形/長方形 48"/>
          <p:cNvSpPr/>
          <p:nvPr/>
        </p:nvSpPr>
        <p:spPr>
          <a:xfrm>
            <a:off x="3595000" y="3820417"/>
            <a:ext cx="602924" cy="20773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いいえ</a:t>
            </a:r>
          </a:p>
        </p:txBody>
      </p:sp>
      <p:sp>
        <p:nvSpPr>
          <p:cNvPr id="50" name="下矢印 49"/>
          <p:cNvSpPr/>
          <p:nvPr/>
        </p:nvSpPr>
        <p:spPr>
          <a:xfrm>
            <a:off x="444844" y="4284345"/>
            <a:ext cx="237073" cy="456292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1" name="正方形/長方形 50"/>
          <p:cNvSpPr/>
          <p:nvPr/>
        </p:nvSpPr>
        <p:spPr>
          <a:xfrm>
            <a:off x="616182" y="4572848"/>
            <a:ext cx="1033864" cy="27365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受給している</a:t>
            </a:r>
          </a:p>
        </p:txBody>
      </p:sp>
      <p:sp>
        <p:nvSpPr>
          <p:cNvPr id="55" name="正方形/長方形 54"/>
          <p:cNvSpPr/>
          <p:nvPr/>
        </p:nvSpPr>
        <p:spPr>
          <a:xfrm>
            <a:off x="2967537" y="4528771"/>
            <a:ext cx="2129768" cy="846386"/>
          </a:xfrm>
          <a:prstGeom prst="rect">
            <a:avLst/>
          </a:prstGeom>
        </p:spPr>
        <p:txBody>
          <a:bodyPr wrap="square">
            <a:spAutoFit/>
          </a:bodyPr>
          <a:lstStyle/>
          <a:p>
            <a:r>
              <a:rPr kumimoji="1" lang="ja-JP" altLang="en-US" sz="1100" b="1" dirty="0">
                <a:latin typeface="BIZ UDPゴシック" panose="020B0400000000000000" pitchFamily="50" charset="-128"/>
                <a:ea typeface="BIZ UDPゴシック" panose="020B0400000000000000" pitchFamily="50" charset="-128"/>
              </a:rPr>
              <a:t>受給していない</a:t>
            </a:r>
            <a:endParaRPr kumimoji="1" lang="en-US" altLang="ja-JP" sz="1100" b="1" dirty="0">
              <a:latin typeface="BIZ UDPゴシック" panose="020B0400000000000000" pitchFamily="50" charset="-128"/>
              <a:ea typeface="BIZ UDPゴシック" panose="020B0400000000000000" pitchFamily="50" charset="-128"/>
            </a:endParaRPr>
          </a:p>
          <a:p>
            <a:r>
              <a:rPr kumimoji="1" lang="ja-JP" altLang="en-US" sz="500" b="1" dirty="0">
                <a:latin typeface="BIZ UDPゴシック" panose="020B0400000000000000" pitchFamily="50" charset="-128"/>
                <a:ea typeface="BIZ UDPゴシック" panose="020B0400000000000000" pitchFamily="50" charset="-128"/>
              </a:rPr>
              <a:t>　</a:t>
            </a:r>
            <a:endParaRPr kumimoji="1" lang="en-US" altLang="ja-JP" sz="500" b="1" dirty="0">
              <a:latin typeface="BIZ UDPゴシック" panose="020B0400000000000000" pitchFamily="50" charset="-128"/>
              <a:ea typeface="BIZ UDPゴシック" panose="020B0400000000000000" pitchFamily="50" charset="-128"/>
            </a:endParaRPr>
          </a:p>
          <a:p>
            <a:r>
              <a:rPr kumimoji="1" lang="ja-JP" altLang="en-US" sz="1100" b="1" dirty="0">
                <a:latin typeface="BIZ UDPゴシック" panose="020B0400000000000000" pitchFamily="50" charset="-128"/>
                <a:ea typeface="BIZ UDPゴシック" panose="020B0400000000000000" pitchFamily="50" charset="-128"/>
              </a:rPr>
              <a:t>又は生活保護を受給しているが</a:t>
            </a:r>
            <a:endParaRPr kumimoji="1" lang="en-US" altLang="ja-JP" sz="1100" b="1" dirty="0">
              <a:latin typeface="BIZ UDPゴシック" panose="020B0400000000000000" pitchFamily="50" charset="-128"/>
              <a:ea typeface="BIZ UDPゴシック" panose="020B0400000000000000" pitchFamily="50" charset="-128"/>
            </a:endParaRPr>
          </a:p>
          <a:p>
            <a:r>
              <a:rPr kumimoji="1" lang="ja-JP" altLang="en-US" sz="1100" b="1" dirty="0">
                <a:latin typeface="BIZ UDPゴシック" panose="020B0400000000000000" pitchFamily="50" charset="-128"/>
                <a:ea typeface="BIZ UDPゴシック" panose="020B0400000000000000" pitchFamily="50" charset="-128"/>
              </a:rPr>
              <a:t>生徒が生業扶助を受けていない</a:t>
            </a:r>
            <a:endParaRPr kumimoji="1" lang="en-US" altLang="ja-JP" sz="1100" b="1" dirty="0">
              <a:latin typeface="BIZ UDPゴシック" panose="020B0400000000000000" pitchFamily="50" charset="-128"/>
              <a:ea typeface="BIZ UDPゴシック" panose="020B0400000000000000" pitchFamily="50" charset="-128"/>
            </a:endParaRPr>
          </a:p>
        </p:txBody>
      </p:sp>
      <p:sp>
        <p:nvSpPr>
          <p:cNvPr id="56" name="下矢印 55"/>
          <p:cNvSpPr/>
          <p:nvPr/>
        </p:nvSpPr>
        <p:spPr>
          <a:xfrm>
            <a:off x="2771955" y="4503946"/>
            <a:ext cx="251512" cy="876369"/>
          </a:xfrm>
          <a:prstGeom prst="downArrow">
            <a:avLst/>
          </a:prstGeom>
          <a:solidFill>
            <a:schemeClr val="bg1">
              <a:lumMod val="8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8" name="テキスト ボックス 186"/>
          <p:cNvSpPr txBox="1"/>
          <p:nvPr/>
        </p:nvSpPr>
        <p:spPr>
          <a:xfrm>
            <a:off x="348591" y="4253210"/>
            <a:ext cx="6305601" cy="264838"/>
          </a:xfrm>
          <a:prstGeom prst="rect">
            <a:avLst/>
          </a:prstGeom>
          <a:solidFill>
            <a:schemeClr val="bg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７月１日現在、生活保護（生業扶助）を受給していますか</a:t>
            </a:r>
            <a:r>
              <a:rPr kumimoji="1" lang="en-US" altLang="ja-JP" sz="1100" b="1" dirty="0">
                <a:latin typeface="BIZ UDPゴシック" panose="020B0400000000000000" pitchFamily="50" charset="-128"/>
                <a:ea typeface="BIZ UDPゴシック" panose="020B0400000000000000" pitchFamily="50" charset="-128"/>
              </a:rPr>
              <a:t>｡</a:t>
            </a:r>
          </a:p>
        </p:txBody>
      </p:sp>
      <p:sp>
        <p:nvSpPr>
          <p:cNvPr id="59" name="テキスト ボックス 110"/>
          <p:cNvSpPr txBox="1"/>
          <p:nvPr/>
        </p:nvSpPr>
        <p:spPr>
          <a:xfrm>
            <a:off x="692008" y="5414256"/>
            <a:ext cx="5962184" cy="237226"/>
          </a:xfrm>
          <a:prstGeom prst="rect">
            <a:avLst/>
          </a:prstGeom>
          <a:solidFill>
            <a:schemeClr val="bg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令和</a:t>
            </a:r>
            <a:r>
              <a:rPr kumimoji="1" lang="ja-JP" altLang="en-US" b="1" dirty="0">
                <a:solidFill>
                  <a:schemeClr val="tx1"/>
                </a:solidFill>
                <a:latin typeface="BIZ UDPゴシック" panose="020B0400000000000000" pitchFamily="50" charset="-128"/>
                <a:ea typeface="BIZ UDPゴシック" panose="020B0400000000000000" pitchFamily="50" charset="-128"/>
              </a:rPr>
              <a:t>６</a:t>
            </a:r>
            <a:r>
              <a:rPr kumimoji="1" lang="ja-JP" altLang="en-US" sz="1100" b="1" dirty="0">
                <a:latin typeface="BIZ UDPゴシック" panose="020B0400000000000000" pitchFamily="50" charset="-128"/>
                <a:ea typeface="BIZ UDPゴシック" panose="020B0400000000000000" pitchFamily="50" charset="-128"/>
              </a:rPr>
              <a:t>年度の保護者等全員の道府県民税及び市町村民税の「所得割額」が非課税（０円）ですか。</a:t>
            </a:r>
            <a:endParaRPr kumimoji="1" lang="en-US" altLang="ja-JP" sz="1100" b="1" dirty="0">
              <a:latin typeface="BIZ UDPゴシック" panose="020B0400000000000000" pitchFamily="50" charset="-128"/>
              <a:ea typeface="BIZ UDPゴシック" panose="020B0400000000000000" pitchFamily="50" charset="-128"/>
            </a:endParaRPr>
          </a:p>
        </p:txBody>
      </p:sp>
      <p:sp>
        <p:nvSpPr>
          <p:cNvPr id="63" name="テキスト ボックス 148"/>
          <p:cNvSpPr txBox="1"/>
          <p:nvPr/>
        </p:nvSpPr>
        <p:spPr>
          <a:xfrm>
            <a:off x="5024056" y="5741072"/>
            <a:ext cx="1688261" cy="2290563"/>
          </a:xfrm>
          <a:prstGeom prst="roundRect">
            <a:avLst>
              <a:gd name="adj" fmla="val 4393"/>
            </a:avLst>
          </a:prstGeom>
          <a:solidFill>
            <a:sysClr val="window" lastClr="FFFFFF"/>
          </a:solidFill>
          <a:ln w="38100" cmpd="sng">
            <a:solidFill>
              <a:schemeClr val="tx1"/>
            </a:solidFill>
            <a:prstDash val="sysDot"/>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b="1" dirty="0">
                <a:solidFill>
                  <a:schemeClr val="tx1"/>
                </a:solidFill>
                <a:latin typeface="BIZ UDPゴシック" panose="020B0400000000000000" pitchFamily="50" charset="-128"/>
                <a:ea typeface="BIZ UDPゴシック" panose="020B0400000000000000" pitchFamily="50" charset="-128"/>
              </a:rPr>
              <a:t>対象外です。</a:t>
            </a:r>
            <a:endParaRPr kumimoji="1" lang="en-US" altLang="ja-JP"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500" b="1" dirty="0">
                <a:solidFill>
                  <a:schemeClr val="tx1"/>
                </a:solidFill>
                <a:latin typeface="BIZ UDPゴシック" panose="020B0400000000000000" pitchFamily="50" charset="-128"/>
                <a:ea typeface="BIZ UDPゴシック" panose="020B0400000000000000" pitchFamily="50" charset="-128"/>
              </a:rPr>
              <a:t>　</a:t>
            </a:r>
            <a:endParaRPr kumimoji="1" lang="en-US" altLang="ja-JP" sz="5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chemeClr val="tx1"/>
                </a:solidFill>
                <a:latin typeface="BIZ UDPゴシック" panose="020B0400000000000000" pitchFamily="50" charset="-128"/>
                <a:ea typeface="BIZ UDPゴシック" panose="020B0400000000000000" pitchFamily="50" charset="-128"/>
              </a:rPr>
              <a:t>ただし、家計急変によって収入が激減し、急変後</a:t>
            </a: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algn="l"/>
            <a:r>
              <a:rPr kumimoji="1" lang="en-US" altLang="ja-JP" sz="1050" b="1" dirty="0">
                <a:solidFill>
                  <a:schemeClr val="tx1"/>
                </a:solidFill>
                <a:latin typeface="BIZ UDPゴシック" panose="020B0400000000000000" pitchFamily="50" charset="-128"/>
                <a:ea typeface="BIZ UDPゴシック" panose="020B0400000000000000" pitchFamily="50" charset="-128"/>
              </a:rPr>
              <a:t>1</a:t>
            </a:r>
            <a:r>
              <a:rPr kumimoji="1" lang="ja-JP" altLang="en-US" sz="1050" b="1" dirty="0">
                <a:solidFill>
                  <a:schemeClr val="tx1"/>
                </a:solidFill>
                <a:latin typeface="BIZ UDPゴシック" panose="020B0400000000000000" pitchFamily="50" charset="-128"/>
                <a:ea typeface="BIZ UDPゴシック" panose="020B0400000000000000" pitchFamily="50" charset="-128"/>
              </a:rPr>
              <a:t>年間の収入が非課税相当に減少した世帯は、</a:t>
            </a: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chemeClr val="tx1"/>
                </a:solidFill>
                <a:latin typeface="BIZ UDPゴシック" panose="020B0400000000000000" pitchFamily="50" charset="-128"/>
                <a:ea typeface="BIZ UDPゴシック" panose="020B0400000000000000" pitchFamily="50" charset="-128"/>
              </a:rPr>
              <a:t>給付金の支給対象となる</a:t>
            </a: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chemeClr val="tx1"/>
                </a:solidFill>
                <a:latin typeface="BIZ UDPゴシック" panose="020B0400000000000000" pitchFamily="50" charset="-128"/>
                <a:ea typeface="BIZ UDPゴシック" panose="020B0400000000000000" pitchFamily="50" charset="-128"/>
              </a:rPr>
              <a:t>場合があります。</a:t>
            </a: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400" b="1" dirty="0">
                <a:solidFill>
                  <a:schemeClr val="tx1"/>
                </a:solidFill>
                <a:latin typeface="BIZ UDPゴシック" panose="020B0400000000000000" pitchFamily="50" charset="-128"/>
                <a:ea typeface="BIZ UDPゴシック" panose="020B0400000000000000" pitchFamily="50" charset="-128"/>
              </a:rPr>
              <a:t>　</a:t>
            </a:r>
            <a:endParaRPr kumimoji="1" lang="en-US" altLang="ja-JP" sz="4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chemeClr val="tx1"/>
                </a:solidFill>
                <a:latin typeface="BIZ UDPゴシック" panose="020B0400000000000000" pitchFamily="50" charset="-128"/>
                <a:ea typeface="BIZ UDPゴシック" panose="020B0400000000000000" pitchFamily="50" charset="-128"/>
              </a:rPr>
              <a:t>「国公立高等学校等奨学</a:t>
            </a: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chemeClr val="tx1"/>
                </a:solidFill>
                <a:latin typeface="BIZ UDPゴシック" panose="020B0400000000000000" pitchFamily="50" charset="-128"/>
                <a:ea typeface="BIZ UDPゴシック" panose="020B0400000000000000" pitchFamily="50" charset="-128"/>
              </a:rPr>
              <a:t>のための給付金（家計急</a:t>
            </a: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chemeClr val="tx1"/>
                </a:solidFill>
                <a:latin typeface="BIZ UDPゴシック" panose="020B0400000000000000" pitchFamily="50" charset="-128"/>
                <a:ea typeface="BIZ UDPゴシック" panose="020B0400000000000000" pitchFamily="50" charset="-128"/>
              </a:rPr>
              <a:t>変世帯への支援）受給申</a:t>
            </a: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chemeClr val="tx1"/>
                </a:solidFill>
                <a:latin typeface="BIZ UDPゴシック" panose="020B0400000000000000" pitchFamily="50" charset="-128"/>
                <a:ea typeface="BIZ UDPゴシック" panose="020B0400000000000000" pitchFamily="50" charset="-128"/>
              </a:rPr>
              <a:t>請手続きについて」をご覧ください。</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p:txBody>
      </p:sp>
      <p:cxnSp>
        <p:nvCxnSpPr>
          <p:cNvPr id="64" name="カギ線コネクタ 63"/>
          <p:cNvCxnSpPr/>
          <p:nvPr/>
        </p:nvCxnSpPr>
        <p:spPr bwMode="auto">
          <a:xfrm>
            <a:off x="4476780" y="5676084"/>
            <a:ext cx="547276" cy="179099"/>
          </a:xfrm>
          <a:prstGeom prst="bentConnector3">
            <a:avLst>
              <a:gd name="adj1" fmla="val 3448"/>
            </a:avLst>
          </a:prstGeom>
          <a:solidFill>
            <a:srgbClr xmlns:mc="http://schemas.openxmlformats.org/markup-compatibility/2006" xmlns:a14="http://schemas.microsoft.com/office/drawing/2010/main" val="FFFFFF" mc:Ignorable="a14" a14:legacySpreadsheetColorIndex="65"/>
          </a:solidFill>
          <a:ln w="38100" cap="flat" cmpd="sng" algn="ctr">
            <a:solidFill>
              <a:srgbClr xmlns:mc="http://schemas.openxmlformats.org/markup-compatibility/2006" xmlns:a14="http://schemas.microsoft.com/office/drawing/2010/main" val="000000" mc:Ignorable="a14" a14:legacySpreadsheetColorIndex="64"/>
            </a:solidFill>
            <a:prstDash val="sysDot"/>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65" name="正方形/長方形 64"/>
          <p:cNvSpPr/>
          <p:nvPr/>
        </p:nvSpPr>
        <p:spPr>
          <a:xfrm>
            <a:off x="3921133" y="5682248"/>
            <a:ext cx="634862" cy="20705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いいえ</a:t>
            </a:r>
          </a:p>
        </p:txBody>
      </p:sp>
      <p:sp>
        <p:nvSpPr>
          <p:cNvPr id="67" name="正方形/長方形 66"/>
          <p:cNvSpPr/>
          <p:nvPr/>
        </p:nvSpPr>
        <p:spPr>
          <a:xfrm>
            <a:off x="1608294" y="5669397"/>
            <a:ext cx="527536" cy="25222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はい</a:t>
            </a:r>
          </a:p>
        </p:txBody>
      </p:sp>
      <p:sp>
        <p:nvSpPr>
          <p:cNvPr id="68" name="下矢印 67"/>
          <p:cNvSpPr/>
          <p:nvPr/>
        </p:nvSpPr>
        <p:spPr>
          <a:xfrm>
            <a:off x="1439768" y="5658579"/>
            <a:ext cx="228001" cy="49616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9" name="正方形/長方形 68"/>
          <p:cNvSpPr/>
          <p:nvPr/>
        </p:nvSpPr>
        <p:spPr>
          <a:xfrm>
            <a:off x="1596918" y="6617884"/>
            <a:ext cx="1101255" cy="32993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全日制・定時制</a:t>
            </a:r>
          </a:p>
        </p:txBody>
      </p:sp>
      <p:sp>
        <p:nvSpPr>
          <p:cNvPr id="70" name="下矢印 69"/>
          <p:cNvSpPr/>
          <p:nvPr/>
        </p:nvSpPr>
        <p:spPr>
          <a:xfrm>
            <a:off x="1428392" y="6606403"/>
            <a:ext cx="228001" cy="49616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1" name="下矢印 70"/>
          <p:cNvSpPr/>
          <p:nvPr/>
        </p:nvSpPr>
        <p:spPr>
          <a:xfrm>
            <a:off x="4599468" y="6477440"/>
            <a:ext cx="253885" cy="2350182"/>
          </a:xfrm>
          <a:prstGeom prst="downArrow">
            <a:avLst/>
          </a:prstGeom>
          <a:solidFill>
            <a:schemeClr val="bg1">
              <a:lumMod val="8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3" name="テキスト ボックス 224"/>
          <p:cNvSpPr txBox="1"/>
          <p:nvPr/>
        </p:nvSpPr>
        <p:spPr>
          <a:xfrm>
            <a:off x="348150" y="8850794"/>
            <a:ext cx="1033253" cy="323850"/>
          </a:xfrm>
          <a:prstGeom prst="roundRect">
            <a:avLst/>
          </a:prstGeom>
          <a:solidFill>
            <a:schemeClr val="bg1"/>
          </a:solidFill>
          <a:ln w="38100" cmpd="sng">
            <a:solidFill>
              <a:sysClr val="windowText" lastClr="000000"/>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b="1" dirty="0">
                <a:solidFill>
                  <a:sysClr val="windowText" lastClr="000000"/>
                </a:solidFill>
                <a:latin typeface="BIZ UDPゴシック" panose="020B0400000000000000" pitchFamily="50" charset="-128"/>
                <a:ea typeface="BIZ UDPゴシック" panose="020B0400000000000000" pitchFamily="50" charset="-128"/>
              </a:rPr>
              <a:t>区分１</a:t>
            </a:r>
            <a:endParaRPr kumimoji="1" lang="en-US" altLang="ja-JP" sz="1100" b="1"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75" name="テキスト ボックス 224"/>
          <p:cNvSpPr txBox="1"/>
          <p:nvPr/>
        </p:nvSpPr>
        <p:spPr>
          <a:xfrm>
            <a:off x="1593882" y="8837680"/>
            <a:ext cx="1033253" cy="323850"/>
          </a:xfrm>
          <a:prstGeom prst="roundRect">
            <a:avLst/>
          </a:prstGeom>
          <a:solidFill>
            <a:schemeClr val="bg1"/>
          </a:solidFill>
          <a:ln w="38100" cmpd="sng">
            <a:solidFill>
              <a:sysClr val="windowText" lastClr="000000"/>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b="1" dirty="0">
                <a:solidFill>
                  <a:sysClr val="windowText" lastClr="000000"/>
                </a:solidFill>
                <a:latin typeface="BIZ UDPゴシック" panose="020B0400000000000000" pitchFamily="50" charset="-128"/>
                <a:ea typeface="BIZ UDPゴシック" panose="020B0400000000000000" pitchFamily="50" charset="-128"/>
              </a:rPr>
              <a:t>区分３</a:t>
            </a:r>
            <a:endParaRPr kumimoji="1" lang="en-US" altLang="ja-JP" sz="1100" b="1"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76" name="テキスト ボックス 224"/>
          <p:cNvSpPr txBox="1"/>
          <p:nvPr/>
        </p:nvSpPr>
        <p:spPr>
          <a:xfrm>
            <a:off x="2845092" y="8850794"/>
            <a:ext cx="1033253" cy="323850"/>
          </a:xfrm>
          <a:prstGeom prst="roundRect">
            <a:avLst/>
          </a:prstGeom>
          <a:solidFill>
            <a:schemeClr val="bg1"/>
          </a:solidFill>
          <a:ln w="38100" cmpd="sng">
            <a:solidFill>
              <a:sysClr val="windowText" lastClr="000000"/>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b="1" dirty="0">
                <a:solidFill>
                  <a:sysClr val="windowText" lastClr="000000"/>
                </a:solidFill>
                <a:latin typeface="BIZ UDPゴシック" panose="020B0400000000000000" pitchFamily="50" charset="-128"/>
                <a:ea typeface="BIZ UDPゴシック" panose="020B0400000000000000" pitchFamily="50" charset="-128"/>
              </a:rPr>
              <a:t>区分２</a:t>
            </a:r>
            <a:endParaRPr kumimoji="1" lang="en-US" altLang="ja-JP" sz="1100" b="1"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77" name="テキスト ボックス 224"/>
          <p:cNvSpPr txBox="1"/>
          <p:nvPr/>
        </p:nvSpPr>
        <p:spPr>
          <a:xfrm>
            <a:off x="4099914" y="8849754"/>
            <a:ext cx="1168607" cy="323850"/>
          </a:xfrm>
          <a:prstGeom prst="roundRect">
            <a:avLst/>
          </a:prstGeom>
          <a:solidFill>
            <a:schemeClr val="bg1"/>
          </a:solidFill>
          <a:ln w="38100" cmpd="sng">
            <a:solidFill>
              <a:sysClr val="windowText" lastClr="000000"/>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b="1" dirty="0">
                <a:solidFill>
                  <a:sysClr val="windowText" lastClr="000000"/>
                </a:solidFill>
                <a:latin typeface="BIZ UDPゴシック" panose="020B0400000000000000" pitchFamily="50" charset="-128"/>
                <a:ea typeface="BIZ UDPゴシック" panose="020B0400000000000000" pitchFamily="50" charset="-128"/>
              </a:rPr>
              <a:t>通信制・専攻科</a:t>
            </a:r>
            <a:endParaRPr kumimoji="1" lang="en-US" altLang="ja-JP" sz="1100" b="1"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85" name="正方形/長方形 84"/>
          <p:cNvSpPr/>
          <p:nvPr/>
        </p:nvSpPr>
        <p:spPr>
          <a:xfrm>
            <a:off x="1300622" y="3793999"/>
            <a:ext cx="547276" cy="19724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はい</a:t>
            </a:r>
          </a:p>
        </p:txBody>
      </p:sp>
      <p:sp>
        <p:nvSpPr>
          <p:cNvPr id="86" name="下矢印 85"/>
          <p:cNvSpPr/>
          <p:nvPr/>
        </p:nvSpPr>
        <p:spPr>
          <a:xfrm>
            <a:off x="1132096" y="3789404"/>
            <a:ext cx="228001" cy="45106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7" name="テキスト ボックス 184"/>
          <p:cNvSpPr txBox="1"/>
          <p:nvPr/>
        </p:nvSpPr>
        <p:spPr>
          <a:xfrm>
            <a:off x="681916" y="6165625"/>
            <a:ext cx="4253499" cy="442631"/>
          </a:xfrm>
          <a:prstGeom prst="rect">
            <a:avLst/>
          </a:prstGeom>
          <a:solidFill>
            <a:schemeClr val="bg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７月１日現在、生徒が在学する高等学校等</a:t>
            </a:r>
            <a:r>
              <a:rPr kumimoji="1" lang="ja-JP" altLang="en-US" b="1" dirty="0">
                <a:latin typeface="BIZ UDPゴシック" panose="020B0400000000000000" pitchFamily="50" charset="-128"/>
                <a:ea typeface="BIZ UDPゴシック" panose="020B0400000000000000" pitchFamily="50" charset="-128"/>
              </a:rPr>
              <a:t>は「全日制・定時制」又は</a:t>
            </a:r>
            <a:endParaRPr kumimoji="1" lang="en-US" altLang="ja-JP" b="1" dirty="0">
              <a:latin typeface="BIZ UDPゴシック" panose="020B0400000000000000" pitchFamily="50" charset="-128"/>
              <a:ea typeface="BIZ UDPゴシック" panose="020B0400000000000000" pitchFamily="50" charset="-128"/>
            </a:endParaRPr>
          </a:p>
          <a:p>
            <a:r>
              <a:rPr kumimoji="1" lang="ja-JP" altLang="en-US" b="1" dirty="0">
                <a:latin typeface="BIZ UDPゴシック" panose="020B0400000000000000" pitchFamily="50" charset="-128"/>
                <a:ea typeface="BIZ UDPゴシック" panose="020B0400000000000000" pitchFamily="50" charset="-128"/>
              </a:rPr>
              <a:t>「通信制・専攻科」のどちらで</a:t>
            </a:r>
            <a:r>
              <a:rPr kumimoji="1" lang="ja-JP" altLang="en-US" sz="1100" b="1" dirty="0">
                <a:latin typeface="BIZ UDPゴシック" panose="020B0400000000000000" pitchFamily="50" charset="-128"/>
                <a:ea typeface="BIZ UDPゴシック" panose="020B0400000000000000" pitchFamily="50" charset="-128"/>
              </a:rPr>
              <a:t>すか</a:t>
            </a:r>
            <a:r>
              <a:rPr kumimoji="1" lang="en-US" altLang="ja-JP" sz="1100" b="1" dirty="0">
                <a:latin typeface="BIZ UDPゴシック" panose="020B0400000000000000" pitchFamily="50" charset="-128"/>
                <a:ea typeface="BIZ UDPゴシック" panose="020B0400000000000000" pitchFamily="50" charset="-128"/>
              </a:rPr>
              <a:t>｡</a:t>
            </a:r>
          </a:p>
        </p:txBody>
      </p:sp>
      <p:sp>
        <p:nvSpPr>
          <p:cNvPr id="88" name="正方形/長方形 87"/>
          <p:cNvSpPr/>
          <p:nvPr/>
        </p:nvSpPr>
        <p:spPr>
          <a:xfrm>
            <a:off x="3569162" y="6605250"/>
            <a:ext cx="1101255" cy="32993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通信制・専攻科</a:t>
            </a:r>
          </a:p>
        </p:txBody>
      </p:sp>
      <p:sp>
        <p:nvSpPr>
          <p:cNvPr id="89" name="正方形/長方形 88"/>
          <p:cNvSpPr/>
          <p:nvPr/>
        </p:nvSpPr>
        <p:spPr>
          <a:xfrm>
            <a:off x="2122808" y="8377428"/>
            <a:ext cx="473197" cy="227791"/>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はい</a:t>
            </a:r>
          </a:p>
        </p:txBody>
      </p:sp>
      <p:sp>
        <p:nvSpPr>
          <p:cNvPr id="90" name="下矢印 89"/>
          <p:cNvSpPr/>
          <p:nvPr/>
        </p:nvSpPr>
        <p:spPr>
          <a:xfrm>
            <a:off x="1979027" y="8353993"/>
            <a:ext cx="228001" cy="45106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cxnSp>
        <p:nvCxnSpPr>
          <p:cNvPr id="92" name="カギ線コネクタ 91"/>
          <p:cNvCxnSpPr/>
          <p:nvPr/>
        </p:nvCxnSpPr>
        <p:spPr bwMode="auto">
          <a:xfrm rot="16200000" flipH="1">
            <a:off x="3014602" y="8548002"/>
            <a:ext cx="598175" cy="361"/>
          </a:xfrm>
          <a:prstGeom prst="bentConnector3">
            <a:avLst>
              <a:gd name="adj1" fmla="val 50000"/>
            </a:avLst>
          </a:prstGeom>
          <a:solidFill>
            <a:srgbClr xmlns:mc="http://schemas.openxmlformats.org/markup-compatibility/2006" xmlns:a14="http://schemas.microsoft.com/office/drawing/2010/main" val="FFFFFF" mc:Ignorable="a14" a14:legacySpreadsheetColorIndex="65"/>
          </a:solidFill>
          <a:ln w="38100" cap="flat" cmpd="sng" algn="ctr">
            <a:solidFill>
              <a:srgbClr xmlns:mc="http://schemas.openxmlformats.org/markup-compatibility/2006" xmlns:a14="http://schemas.microsoft.com/office/drawing/2010/main" val="000000" mc:Ignorable="a14" a14:legacySpreadsheetColorIndex="64"/>
            </a:solidFill>
            <a:prstDash val="sysDot"/>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93" name="正方形/長方形 92"/>
          <p:cNvSpPr/>
          <p:nvPr/>
        </p:nvSpPr>
        <p:spPr>
          <a:xfrm>
            <a:off x="3251296" y="8395322"/>
            <a:ext cx="634506" cy="227791"/>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いいえ</a:t>
            </a:r>
          </a:p>
        </p:txBody>
      </p:sp>
      <p:sp>
        <p:nvSpPr>
          <p:cNvPr id="97" name="テキスト ボックス 185"/>
          <p:cNvSpPr txBox="1"/>
          <p:nvPr/>
        </p:nvSpPr>
        <p:spPr>
          <a:xfrm>
            <a:off x="681916" y="7112200"/>
            <a:ext cx="3822655" cy="1254129"/>
          </a:xfrm>
          <a:prstGeom prst="rect">
            <a:avLst/>
          </a:prstGeom>
          <a:solidFill>
            <a:schemeClr val="bg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７月１日現在、生徒に</a:t>
            </a:r>
            <a:r>
              <a:rPr kumimoji="1" lang="ja-JP" altLang="en-US" b="1" dirty="0">
                <a:latin typeface="BIZ UDPゴシック" panose="020B0400000000000000" pitchFamily="50" charset="-128"/>
                <a:ea typeface="BIZ UDPゴシック" panose="020B0400000000000000" pitchFamily="50" charset="-128"/>
              </a:rPr>
              <a:t>は、生徒と同じ世帯で扶養されている</a:t>
            </a:r>
            <a:endParaRPr kumimoji="1" lang="en-US" altLang="ja-JP" b="1" dirty="0">
              <a:latin typeface="BIZ UDPゴシック" panose="020B0400000000000000" pitchFamily="50" charset="-128"/>
              <a:ea typeface="BIZ UDPゴシック" panose="020B0400000000000000" pitchFamily="50" charset="-128"/>
            </a:endParaRPr>
          </a:p>
          <a:p>
            <a:r>
              <a:rPr kumimoji="1" lang="ja-JP" altLang="en-US" b="1" dirty="0">
                <a:latin typeface="BIZ UDPゴシック" panose="020B0400000000000000" pitchFamily="50" charset="-128"/>
                <a:ea typeface="BIZ UDPゴシック" panose="020B0400000000000000" pitchFamily="50" charset="-128"/>
              </a:rPr>
              <a:t>次のいずれかの兄弟姉妹がいますか</a:t>
            </a:r>
            <a:r>
              <a:rPr kumimoji="1" lang="en-US" altLang="ja-JP" b="1" dirty="0">
                <a:latin typeface="BIZ UDPゴシック" panose="020B0400000000000000" pitchFamily="50" charset="-128"/>
                <a:ea typeface="BIZ UDPゴシック" panose="020B0400000000000000" pitchFamily="50" charset="-128"/>
              </a:rPr>
              <a:t>｡</a:t>
            </a:r>
          </a:p>
          <a:p>
            <a:r>
              <a:rPr kumimoji="1" lang="ja-JP" altLang="en-US" dirty="0">
                <a:latin typeface="BIZ UDPゴシック" panose="020B0400000000000000" pitchFamily="50" charset="-128"/>
                <a:ea typeface="BIZ UDPゴシック" panose="020B0400000000000000" pitchFamily="50" charset="-128"/>
              </a:rPr>
              <a:t> </a:t>
            </a:r>
            <a:r>
              <a:rPr kumimoji="1" lang="en-US" altLang="ja-JP" sz="1100" b="0" dirty="0">
                <a:latin typeface="BIZ UDPゴシック" panose="020B0400000000000000" pitchFamily="50" charset="-128"/>
                <a:ea typeface="BIZ UDPゴシック" panose="020B0400000000000000" pitchFamily="50" charset="-128"/>
              </a:rPr>
              <a:t>a</a:t>
            </a:r>
            <a:r>
              <a:rPr kumimoji="1" lang="en-US" altLang="ja-JP" dirty="0">
                <a:latin typeface="BIZ UDPゴシック" panose="020B0400000000000000" pitchFamily="50" charset="-128"/>
                <a:ea typeface="BIZ UDPゴシック" panose="020B0400000000000000" pitchFamily="50" charset="-128"/>
              </a:rPr>
              <a:t>. </a:t>
            </a:r>
            <a:r>
              <a:rPr kumimoji="1" lang="ja-JP" altLang="en-US" sz="1100" b="0" dirty="0">
                <a:latin typeface="BIZ UDPゴシック" panose="020B0400000000000000" pitchFamily="50" charset="-128"/>
                <a:ea typeface="BIZ UDPゴシック" panose="020B0400000000000000" pitchFamily="50" charset="-128"/>
              </a:rPr>
              <a:t>高等学校等に在学する兄・姉</a:t>
            </a:r>
            <a:endParaRPr kumimoji="1" lang="en-US" altLang="ja-JP" sz="1100" b="0"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 </a:t>
            </a:r>
            <a:r>
              <a:rPr kumimoji="1" lang="en-US" altLang="ja-JP" sz="1100" b="0" dirty="0">
                <a:latin typeface="BIZ UDPゴシック" panose="020B0400000000000000" pitchFamily="50" charset="-128"/>
                <a:ea typeface="BIZ UDPゴシック" panose="020B0400000000000000" pitchFamily="50" charset="-128"/>
              </a:rPr>
              <a:t>b</a:t>
            </a:r>
            <a:r>
              <a:rPr kumimoji="1" lang="en-US" altLang="ja-JP"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中学校や高等学校等（全日制・定時制）に在学していない</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     </a:t>
            </a:r>
            <a:r>
              <a:rPr kumimoji="1" lang="en-US" altLang="ja-JP" sz="1100" b="0" baseline="0" dirty="0">
                <a:latin typeface="BIZ UDPゴシック" panose="020B0400000000000000" pitchFamily="50" charset="-128"/>
                <a:ea typeface="BIZ UDPゴシック" panose="020B0400000000000000" pitchFamily="50" charset="-128"/>
              </a:rPr>
              <a:t>15</a:t>
            </a:r>
            <a:r>
              <a:rPr kumimoji="1" lang="ja-JP" altLang="en-US" sz="1100" b="0" baseline="0" dirty="0">
                <a:latin typeface="BIZ UDPゴシック" panose="020B0400000000000000" pitchFamily="50" charset="-128"/>
                <a:ea typeface="BIZ UDPゴシック" panose="020B0400000000000000" pitchFamily="50" charset="-128"/>
              </a:rPr>
              <a:t>歳以上</a:t>
            </a:r>
            <a:r>
              <a:rPr kumimoji="1" lang="en-US" altLang="ja-JP" sz="1100" b="0" baseline="0" dirty="0">
                <a:latin typeface="BIZ UDPゴシック" panose="020B0400000000000000" pitchFamily="50" charset="-128"/>
                <a:ea typeface="BIZ UDPゴシック" panose="020B0400000000000000" pitchFamily="50" charset="-128"/>
              </a:rPr>
              <a:t>23</a:t>
            </a:r>
            <a:r>
              <a:rPr kumimoji="1" lang="ja-JP" altLang="en-US" sz="1100" b="0" baseline="0" dirty="0">
                <a:latin typeface="BIZ UDPゴシック" panose="020B0400000000000000" pitchFamily="50" charset="-128"/>
                <a:ea typeface="BIZ UDPゴシック" panose="020B0400000000000000" pitchFamily="50" charset="-128"/>
              </a:rPr>
              <a:t>歳未満</a:t>
            </a:r>
            <a:r>
              <a:rPr kumimoji="1" lang="ja-JP" altLang="en-US" dirty="0">
                <a:latin typeface="BIZ UDPゴシック" panose="020B0400000000000000" pitchFamily="50" charset="-128"/>
                <a:ea typeface="BIZ UDPゴシック" panose="020B0400000000000000" pitchFamily="50" charset="-128"/>
              </a:rPr>
              <a:t>の</a:t>
            </a:r>
            <a:r>
              <a:rPr kumimoji="1" lang="ja-JP" altLang="en-US" sz="1100" b="0" baseline="0" dirty="0">
                <a:latin typeface="BIZ UDPゴシック" panose="020B0400000000000000" pitchFamily="50" charset="-128"/>
                <a:ea typeface="BIZ UDPゴシック" panose="020B0400000000000000" pitchFamily="50" charset="-128"/>
              </a:rPr>
              <a:t>兄弟姉妹</a:t>
            </a:r>
            <a:endParaRPr kumimoji="1" lang="en-US" altLang="ja-JP" sz="1100" b="0" baseline="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baseline="0" dirty="0">
                <a:solidFill>
                  <a:schemeClr val="tx1"/>
                </a:solidFill>
                <a:latin typeface="BIZ UDPゴシック" panose="020B0400000000000000" pitchFamily="50" charset="-128"/>
                <a:ea typeface="BIZ UDPゴシック" panose="020B0400000000000000" pitchFamily="50" charset="-128"/>
              </a:rPr>
              <a:t>　　　　　　例：支援学校生の兄弟姉妹、通信制高校生の弟・妹、</a:t>
            </a:r>
            <a:r>
              <a:rPr kumimoji="1" lang="ja-JP" altLang="en-US" sz="1100" b="0" baseline="0" dirty="0">
                <a:latin typeface="BIZ UDPゴシック" panose="020B0400000000000000" pitchFamily="50" charset="-128"/>
                <a:ea typeface="BIZ UDPゴシック" panose="020B0400000000000000" pitchFamily="50" charset="-128"/>
              </a:rPr>
              <a:t>　</a:t>
            </a:r>
            <a:endParaRPr kumimoji="1" lang="en-US" altLang="ja-JP" sz="1100" b="0" baseline="0" dirty="0">
              <a:latin typeface="BIZ UDPゴシック" panose="020B0400000000000000" pitchFamily="50" charset="-128"/>
              <a:ea typeface="BIZ UDPゴシック" panose="020B0400000000000000" pitchFamily="50" charset="-128"/>
            </a:endParaRPr>
          </a:p>
          <a:p>
            <a:r>
              <a:rPr kumimoji="1" lang="ja-JP" altLang="en-US" sz="1100" b="0" baseline="0" dirty="0">
                <a:latin typeface="BIZ UDPゴシック" panose="020B0400000000000000" pitchFamily="50" charset="-128"/>
                <a:ea typeface="BIZ UDPゴシック" panose="020B0400000000000000" pitchFamily="50" charset="-128"/>
              </a:rPr>
              <a:t>　　　　　　　　　無職の兄弟姉妹、大学生</a:t>
            </a:r>
            <a:r>
              <a:rPr kumimoji="1" lang="ja-JP" altLang="en-US" sz="1100" b="0" baseline="0" dirty="0">
                <a:solidFill>
                  <a:schemeClr val="tx1"/>
                </a:solidFill>
                <a:latin typeface="BIZ UDPゴシック" panose="020B0400000000000000" pitchFamily="50" charset="-128"/>
                <a:ea typeface="BIZ UDPゴシック" panose="020B0400000000000000" pitchFamily="50" charset="-128"/>
              </a:rPr>
              <a:t>の兄弟姉妹</a:t>
            </a:r>
            <a:r>
              <a:rPr kumimoji="1" lang="ja-JP" altLang="en-US" sz="1100" b="0" baseline="0" dirty="0">
                <a:latin typeface="BIZ UDPゴシック" panose="020B0400000000000000" pitchFamily="50" charset="-128"/>
                <a:ea typeface="BIZ UDPゴシック" panose="020B0400000000000000" pitchFamily="50" charset="-128"/>
              </a:rPr>
              <a:t>　等</a:t>
            </a:r>
            <a:endParaRPr kumimoji="1" lang="en-US" altLang="ja-JP" sz="1100" b="0" dirty="0">
              <a:latin typeface="BIZ UDPゴシック" panose="020B0400000000000000" pitchFamily="50" charset="-128"/>
              <a:ea typeface="BIZ UDPゴシック" panose="020B0400000000000000" pitchFamily="50" charset="-128"/>
            </a:endParaRPr>
          </a:p>
        </p:txBody>
      </p:sp>
      <p:sp>
        <p:nvSpPr>
          <p:cNvPr id="98" name="角丸四角形 97"/>
          <p:cNvSpPr/>
          <p:nvPr/>
        </p:nvSpPr>
        <p:spPr bwMode="auto">
          <a:xfrm>
            <a:off x="469066" y="9339956"/>
            <a:ext cx="5785303" cy="238125"/>
          </a:xfrm>
          <a:prstGeom prst="round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200" dirty="0">
                <a:latin typeface="BIZ UDPゴシック" panose="020B0400000000000000" pitchFamily="50" charset="-128"/>
                <a:ea typeface="BIZ UDPゴシック" panose="020B0400000000000000" pitchFamily="50" charset="-128"/>
              </a:rPr>
              <a:t>各区分の金額等については、</a:t>
            </a:r>
            <a:r>
              <a:rPr kumimoji="1" lang="en-US" altLang="ja-JP" sz="1200" dirty="0">
                <a:latin typeface="BIZ UDPゴシック" panose="020B0400000000000000" pitchFamily="50" charset="-128"/>
                <a:ea typeface="BIZ UDPゴシック" panose="020B0400000000000000" pitchFamily="50" charset="-128"/>
              </a:rPr>
              <a:t>P.1【</a:t>
            </a:r>
            <a:r>
              <a:rPr kumimoji="1" lang="ja-JP" altLang="en-US" sz="1200" dirty="0">
                <a:latin typeface="BIZ UDPゴシック" panose="020B0400000000000000" pitchFamily="50" charset="-128"/>
                <a:ea typeface="BIZ UDPゴシック" panose="020B0400000000000000" pitchFamily="50" charset="-128"/>
              </a:rPr>
              <a:t>支給金額</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をご参照ください。</a:t>
            </a:r>
          </a:p>
        </p:txBody>
      </p:sp>
      <p:sp>
        <p:nvSpPr>
          <p:cNvPr id="54" name="正方形/長方形 53"/>
          <p:cNvSpPr/>
          <p:nvPr/>
        </p:nvSpPr>
        <p:spPr>
          <a:xfrm>
            <a:off x="2186399" y="3055060"/>
            <a:ext cx="585556" cy="20872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はい</a:t>
            </a:r>
          </a:p>
        </p:txBody>
      </p:sp>
      <p:sp>
        <p:nvSpPr>
          <p:cNvPr id="57" name="下矢印 56"/>
          <p:cNvSpPr/>
          <p:nvPr/>
        </p:nvSpPr>
        <p:spPr>
          <a:xfrm>
            <a:off x="2017873" y="2991322"/>
            <a:ext cx="228001" cy="54578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0" name="テキスト ボックス 174"/>
          <p:cNvSpPr txBox="1"/>
          <p:nvPr/>
        </p:nvSpPr>
        <p:spPr>
          <a:xfrm>
            <a:off x="1731027" y="2712498"/>
            <a:ext cx="2573584" cy="265098"/>
          </a:xfrm>
          <a:prstGeom prst="rect">
            <a:avLst/>
          </a:prstGeom>
          <a:solidFill>
            <a:schemeClr val="bg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世帯の生活の本拠は、大阪府内ですか</a:t>
            </a:r>
            <a:r>
              <a:rPr kumimoji="1" lang="en-US" altLang="ja-JP" sz="1100" b="1" dirty="0">
                <a:latin typeface="BIZ UDPゴシック" panose="020B0400000000000000" pitchFamily="50" charset="-128"/>
                <a:ea typeface="BIZ UDPゴシック" panose="020B0400000000000000" pitchFamily="50" charset="-128"/>
              </a:rPr>
              <a:t>｡</a:t>
            </a:r>
            <a:endParaRPr kumimoji="1" lang="en-US" altLang="ja-JP" sz="1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1627292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1748</TotalTime>
  <Words>1549</Words>
  <Application>Microsoft Office PowerPoint</Application>
  <PresentationFormat>A4 210 x 297 mm</PresentationFormat>
  <Paragraphs>137</Paragraphs>
  <Slides>3</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3</vt:i4>
      </vt:variant>
    </vt:vector>
  </HeadingPairs>
  <TitlesOfParts>
    <vt:vector size="15" baseType="lpstr">
      <vt:lpstr>BIZ UDPゴシック</vt:lpstr>
      <vt:lpstr>Meiryo UI</vt:lpstr>
      <vt:lpstr>UD デジタル 教科書体 NK-B</vt:lpstr>
      <vt:lpstr>UD デジタル 教科書体 NK-R</vt:lpstr>
      <vt:lpstr>メイリオ</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泰松　杏実</dc:creator>
  <cp:lastModifiedBy>HamadaF</cp:lastModifiedBy>
  <cp:revision>138</cp:revision>
  <cp:lastPrinted>2024-06-27T03:54:05Z</cp:lastPrinted>
  <dcterms:created xsi:type="dcterms:W3CDTF">2023-02-01T13:49:57Z</dcterms:created>
  <dcterms:modified xsi:type="dcterms:W3CDTF">2024-06-27T03:54:42Z</dcterms:modified>
</cp:coreProperties>
</file>