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82" y="-2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EC194EE-F85C-4C69-B333-6398C0EB9DE0}"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F5C6317-5CDF-4902-9447-2A507DBAEE45}" type="slidenum">
              <a:rPr kumimoji="1" lang="ja-JP" altLang="en-US" smtClean="0"/>
              <a:t>‹#›</a:t>
            </a:fld>
            <a:endParaRPr kumimoji="1" lang="ja-JP" altLang="en-US"/>
          </a:p>
        </p:txBody>
      </p:sp>
    </p:spTree>
    <p:extLst>
      <p:ext uri="{BB962C8B-B14F-4D97-AF65-F5344CB8AC3E}">
        <p14:creationId xmlns:p14="http://schemas.microsoft.com/office/powerpoint/2010/main" val="16585396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F5C6317-5CDF-4902-9447-2A507DBAEE45}" type="slidenum">
              <a:rPr kumimoji="1" lang="ja-JP" altLang="en-US" smtClean="0"/>
              <a:t>1</a:t>
            </a:fld>
            <a:endParaRPr kumimoji="1" lang="ja-JP" altLang="en-US"/>
          </a:p>
        </p:txBody>
      </p:sp>
    </p:spTree>
    <p:extLst>
      <p:ext uri="{BB962C8B-B14F-4D97-AF65-F5344CB8AC3E}">
        <p14:creationId xmlns:p14="http://schemas.microsoft.com/office/powerpoint/2010/main" val="382618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F5C6317-5CDF-4902-9447-2A507DBAEE45}" type="slidenum">
              <a:rPr kumimoji="1" lang="ja-JP" altLang="en-US" smtClean="0"/>
              <a:t>2</a:t>
            </a:fld>
            <a:endParaRPr kumimoji="1" lang="ja-JP" altLang="en-US"/>
          </a:p>
        </p:txBody>
      </p:sp>
    </p:spTree>
    <p:extLst>
      <p:ext uri="{BB962C8B-B14F-4D97-AF65-F5344CB8AC3E}">
        <p14:creationId xmlns:p14="http://schemas.microsoft.com/office/powerpoint/2010/main" val="2564346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F5C6317-5CDF-4902-9447-2A507DBAEE45}" type="slidenum">
              <a:rPr kumimoji="1" lang="ja-JP" altLang="en-US" smtClean="0"/>
              <a:t>3</a:t>
            </a:fld>
            <a:endParaRPr kumimoji="1" lang="ja-JP" altLang="en-US"/>
          </a:p>
        </p:txBody>
      </p:sp>
    </p:spTree>
    <p:extLst>
      <p:ext uri="{BB962C8B-B14F-4D97-AF65-F5344CB8AC3E}">
        <p14:creationId xmlns:p14="http://schemas.microsoft.com/office/powerpoint/2010/main" val="533994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F5C6317-5CDF-4902-9447-2A507DBAEE45}" type="slidenum">
              <a:rPr kumimoji="1" lang="ja-JP" altLang="en-US" smtClean="0"/>
              <a:t>4</a:t>
            </a:fld>
            <a:endParaRPr kumimoji="1" lang="ja-JP" altLang="en-US"/>
          </a:p>
        </p:txBody>
      </p:sp>
    </p:spTree>
    <p:extLst>
      <p:ext uri="{BB962C8B-B14F-4D97-AF65-F5344CB8AC3E}">
        <p14:creationId xmlns:p14="http://schemas.microsoft.com/office/powerpoint/2010/main" val="464416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345847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68999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12742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387506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2075162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277017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99881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336621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54344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162485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36E710-B264-4B08-8970-490FD79E9BFB}"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134960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A36E710-B264-4B08-8970-490FD79E9BFB}"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BF1F758-78E5-442B-966A-A47D3FCE69FA}" type="slidenum">
              <a:rPr kumimoji="1" lang="ja-JP" altLang="en-US" smtClean="0"/>
              <a:t>‹#›</a:t>
            </a:fld>
            <a:endParaRPr kumimoji="1" lang="ja-JP" altLang="en-US"/>
          </a:p>
        </p:txBody>
      </p:sp>
    </p:spTree>
    <p:extLst>
      <p:ext uri="{BB962C8B-B14F-4D97-AF65-F5344CB8AC3E}">
        <p14:creationId xmlns:p14="http://schemas.microsoft.com/office/powerpoint/2010/main" val="1124899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1.emf"/><Relationship Id="rId4" Type="http://schemas.openxmlformats.org/officeDocument/2006/relationships/hyperlink" Target="https://www.pref.osaka.lg.jp/kyoishisetsu/kyufuk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lip_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1469" y="99712"/>
            <a:ext cx="876300" cy="248478"/>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49180" y="400799"/>
            <a:ext cx="6605116" cy="72702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ja-JP" sz="2000" dirty="0">
                <a:solidFill>
                  <a:schemeClr val="dk1"/>
                </a:solidFill>
                <a:effectLst/>
                <a:latin typeface="UD デジタル 教科書体 NK-B" panose="02020700000000000000" pitchFamily="18" charset="-128"/>
                <a:ea typeface="UD デジタル 教科書体 NK-B" panose="02020700000000000000" pitchFamily="18" charset="-128"/>
              </a:rPr>
              <a:t>国公立高等学校等奨学のための給付金</a:t>
            </a:r>
            <a:endParaRPr lang="en-US" altLang="ja-JP" sz="2000" dirty="0">
              <a:solidFill>
                <a:schemeClr val="dk1"/>
              </a:solidFill>
              <a:effectLst/>
              <a:latin typeface="UD デジタル 教科書体 NK-B" panose="02020700000000000000" pitchFamily="18" charset="-128"/>
              <a:ea typeface="UD デジタル 教科書体 NK-B" panose="02020700000000000000" pitchFamily="18" charset="-128"/>
            </a:endParaRPr>
          </a:p>
          <a:p>
            <a:pPr algn="ctr"/>
            <a:r>
              <a:rPr lang="ja-JP" altLang="en-US" sz="2400" b="1" dirty="0">
                <a:solidFill>
                  <a:schemeClr val="dk1"/>
                </a:solidFill>
                <a:effectLst/>
                <a:latin typeface="UD デジタル 教科書体 NK-B" panose="02020700000000000000" pitchFamily="18" charset="-128"/>
                <a:ea typeface="UD デジタル 教科書体 NK-B" panose="02020700000000000000" pitchFamily="18" charset="-128"/>
              </a:rPr>
              <a:t>「家計急変世帯への支援」</a:t>
            </a:r>
            <a:r>
              <a:rPr lang="ja-JP" altLang="en-US" sz="2000" b="1" dirty="0">
                <a:solidFill>
                  <a:schemeClr val="dk1"/>
                </a:solidFill>
                <a:effectLst/>
                <a:latin typeface="UD デジタル 教科書体 NK-B" panose="02020700000000000000" pitchFamily="18" charset="-128"/>
                <a:ea typeface="UD デジタル 教科書体 NK-B" panose="02020700000000000000" pitchFamily="18" charset="-128"/>
              </a:rPr>
              <a:t>の申請手続きについて</a:t>
            </a:r>
            <a:endParaRPr lang="en-US" altLang="ja-JP" sz="2200" b="1" dirty="0">
              <a:solidFill>
                <a:schemeClr val="dk1"/>
              </a:solidFill>
              <a:effectLst/>
              <a:latin typeface="UD デジタル 教科書体 NK-B" panose="02020700000000000000" pitchFamily="18" charset="-128"/>
              <a:ea typeface="UD デジタル 教科書体 NK-B" panose="02020700000000000000" pitchFamily="18" charset="-128"/>
            </a:endParaRPr>
          </a:p>
        </p:txBody>
      </p:sp>
      <p:sp>
        <p:nvSpPr>
          <p:cNvPr id="11" name="正方形/長方形 10"/>
          <p:cNvSpPr/>
          <p:nvPr/>
        </p:nvSpPr>
        <p:spPr>
          <a:xfrm>
            <a:off x="176540" y="1489507"/>
            <a:ext cx="6367304" cy="150505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b="1" dirty="0">
                <a:latin typeface="BIZ UDPゴシック" panose="020B0400000000000000" pitchFamily="50" charset="-128"/>
                <a:ea typeface="BIZ UDPゴシック" panose="020B0400000000000000" pitchFamily="50" charset="-128"/>
              </a:rPr>
              <a:t>●自己の責めに帰することのできない事由</a:t>
            </a:r>
            <a:r>
              <a:rPr kumimoji="1" lang="ja-JP" altLang="en-US" sz="800" b="1" dirty="0">
                <a:latin typeface="BIZ UDPゴシック" panose="020B0400000000000000" pitchFamily="50" charset="-128"/>
                <a:ea typeface="BIZ UDPゴシック" panose="020B0400000000000000" pitchFamily="50" charset="-128"/>
              </a:rPr>
              <a:t>（</a:t>
            </a:r>
            <a:r>
              <a:rPr kumimoji="1" lang="en-US" altLang="ja-JP" sz="800" b="1" dirty="0">
                <a:latin typeface="BIZ UDPゴシック" panose="020B0400000000000000" pitchFamily="50" charset="-128"/>
                <a:ea typeface="BIZ UDPゴシック" panose="020B0400000000000000" pitchFamily="50" charset="-128"/>
              </a:rPr>
              <a:t>※</a:t>
            </a:r>
            <a:r>
              <a:rPr kumimoji="1" lang="ja-JP" altLang="en-US" sz="800" b="1" dirty="0">
                <a:latin typeface="BIZ UDPゴシック" panose="020B0400000000000000" pitchFamily="50" charset="-128"/>
                <a:ea typeface="BIZ UDPゴシック" panose="020B0400000000000000" pitchFamily="50" charset="-128"/>
              </a:rPr>
              <a:t>１）</a:t>
            </a:r>
            <a:r>
              <a:rPr kumimoji="1" lang="ja-JP" altLang="en-US" sz="1200" b="1" dirty="0">
                <a:latin typeface="BIZ UDPゴシック" panose="020B0400000000000000" pitchFamily="50" charset="-128"/>
                <a:ea typeface="BIZ UDPゴシック" panose="020B0400000000000000" pitchFamily="50" charset="-128"/>
              </a:rPr>
              <a:t>により、保護者等（親権者等）全員</a:t>
            </a:r>
            <a:r>
              <a:rPr kumimoji="1" lang="ja-JP" altLang="en-US" sz="800" b="1" dirty="0">
                <a:latin typeface="BIZ UDPゴシック" panose="020B0400000000000000" pitchFamily="50" charset="-128"/>
                <a:ea typeface="BIZ UDPゴシック" panose="020B0400000000000000" pitchFamily="50" charset="-128"/>
              </a:rPr>
              <a:t>（</a:t>
            </a:r>
            <a:r>
              <a:rPr kumimoji="1" lang="en-US" altLang="ja-JP" sz="800" b="1" dirty="0">
                <a:latin typeface="BIZ UDPゴシック" panose="020B0400000000000000" pitchFamily="50" charset="-128"/>
                <a:ea typeface="BIZ UDPゴシック" panose="020B0400000000000000" pitchFamily="50" charset="-128"/>
              </a:rPr>
              <a:t>※</a:t>
            </a:r>
            <a:r>
              <a:rPr kumimoji="1" lang="ja-JP" altLang="en-US" sz="800" b="1" dirty="0">
                <a:latin typeface="BIZ UDPゴシック" panose="020B0400000000000000" pitchFamily="50" charset="-128"/>
                <a:ea typeface="BIZ UDPゴシック" panose="020B0400000000000000" pitchFamily="50" charset="-128"/>
              </a:rPr>
              <a:t>２）</a:t>
            </a:r>
            <a:r>
              <a:rPr kumimoji="1" lang="ja-JP" altLang="en-US" sz="1200" b="1" dirty="0">
                <a:latin typeface="BIZ UDPゴシック" panose="020B0400000000000000" pitchFamily="50" charset="-128"/>
                <a:ea typeface="BIZ UDPゴシック" panose="020B0400000000000000" pitchFamily="50" charset="-128"/>
              </a:rPr>
              <a:t>の</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収入が減少して家計が急変した世帯に対して、奨学のための給付金</a:t>
            </a:r>
            <a:r>
              <a:rPr kumimoji="1" lang="ja-JP" altLang="en-US" sz="800" b="1" dirty="0">
                <a:latin typeface="BIZ UDPゴシック" panose="020B0400000000000000" pitchFamily="50" charset="-128"/>
                <a:ea typeface="BIZ UDPゴシック" panose="020B0400000000000000" pitchFamily="50" charset="-128"/>
              </a:rPr>
              <a:t>（</a:t>
            </a:r>
            <a:r>
              <a:rPr kumimoji="1" lang="en-US" altLang="ja-JP" sz="800" b="1" dirty="0">
                <a:latin typeface="BIZ UDPゴシック" panose="020B0400000000000000" pitchFamily="50" charset="-128"/>
                <a:ea typeface="BIZ UDPゴシック" panose="020B0400000000000000" pitchFamily="50" charset="-128"/>
              </a:rPr>
              <a:t>※</a:t>
            </a:r>
            <a:r>
              <a:rPr kumimoji="1" lang="ja-JP" altLang="en-US" sz="800" b="1" dirty="0">
                <a:latin typeface="BIZ UDPゴシック" panose="020B0400000000000000" pitchFamily="50" charset="-128"/>
                <a:ea typeface="BIZ UDPゴシック" panose="020B0400000000000000" pitchFamily="50" charset="-128"/>
              </a:rPr>
              <a:t>３）</a:t>
            </a:r>
            <a:r>
              <a:rPr kumimoji="1" lang="ja-JP" altLang="en-US" sz="1200" b="1" dirty="0">
                <a:latin typeface="BIZ UDPゴシック" panose="020B0400000000000000" pitchFamily="50" charset="-128"/>
                <a:ea typeface="BIZ UDPゴシック" panose="020B0400000000000000" pitchFamily="50" charset="-128"/>
              </a:rPr>
              <a:t>を支給します。</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500" dirty="0">
                <a:latin typeface="BIZ UDPゴシック" panose="020B0400000000000000" pitchFamily="50" charset="-128"/>
                <a:ea typeface="BIZ UDPゴシック" panose="020B0400000000000000" pitchFamily="50" charset="-128"/>
              </a:rPr>
              <a:t>　</a:t>
            </a:r>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１　負傷や疾病、経営状況の悪化などによる</a:t>
            </a:r>
            <a:r>
              <a:rPr kumimoji="1" lang="ja-JP" altLang="en-US" sz="1000" u="sng" dirty="0">
                <a:latin typeface="BIZ UDPゴシック" panose="020B0400000000000000" pitchFamily="50" charset="-128"/>
                <a:ea typeface="BIZ UDPゴシック" panose="020B0400000000000000" pitchFamily="50" charset="-128"/>
              </a:rPr>
              <a:t>離職</a:t>
            </a:r>
            <a:r>
              <a:rPr kumimoji="1" lang="ja-JP" altLang="en-US" sz="1000" b="1" u="sng" dirty="0">
                <a:latin typeface="BIZ UDPゴシック" panose="020B0400000000000000" pitchFamily="50" charset="-128"/>
                <a:ea typeface="BIZ UDPゴシック" panose="020B0400000000000000" pitchFamily="50" charset="-128"/>
              </a:rPr>
              <a:t>･</a:t>
            </a:r>
            <a:r>
              <a:rPr kumimoji="1" lang="ja-JP" altLang="en-US" sz="1000" u="sng" dirty="0">
                <a:latin typeface="BIZ UDPゴシック" panose="020B0400000000000000" pitchFamily="50" charset="-128"/>
                <a:ea typeface="BIZ UDPゴシック" panose="020B0400000000000000" pitchFamily="50" charset="-128"/>
              </a:rPr>
              <a:t>休職</a:t>
            </a:r>
            <a:r>
              <a:rPr kumimoji="1" lang="ja-JP" altLang="en-US" sz="1000" b="1" u="sng" dirty="0">
                <a:latin typeface="BIZ UDPゴシック" panose="020B0400000000000000" pitchFamily="50" charset="-128"/>
                <a:ea typeface="BIZ UDPゴシック" panose="020B0400000000000000" pitchFamily="50" charset="-128"/>
              </a:rPr>
              <a:t>･</a:t>
            </a:r>
            <a:r>
              <a:rPr kumimoji="1" lang="ja-JP" altLang="en-US" sz="1000" u="sng" dirty="0">
                <a:latin typeface="BIZ UDPゴシック" panose="020B0400000000000000" pitchFamily="50" charset="-128"/>
                <a:ea typeface="BIZ UDPゴシック" panose="020B0400000000000000" pitchFamily="50" charset="-128"/>
              </a:rPr>
              <a:t>廃業</a:t>
            </a:r>
            <a:r>
              <a:rPr kumimoji="1" lang="ja-JP" altLang="en-US" sz="1000" b="1" u="sng" dirty="0">
                <a:latin typeface="BIZ UDPゴシック" panose="020B0400000000000000" pitchFamily="50" charset="-128"/>
                <a:ea typeface="BIZ UDPゴシック" panose="020B0400000000000000" pitchFamily="50" charset="-128"/>
              </a:rPr>
              <a:t>･</a:t>
            </a:r>
            <a:r>
              <a:rPr kumimoji="1" lang="ja-JP" altLang="en-US" sz="1000" u="sng" dirty="0">
                <a:latin typeface="BIZ UDPゴシック" panose="020B0400000000000000" pitchFamily="50" charset="-128"/>
                <a:ea typeface="BIZ UDPゴシック" panose="020B0400000000000000" pitchFamily="50" charset="-128"/>
              </a:rPr>
              <a:t>収入減少</a:t>
            </a:r>
            <a:r>
              <a:rPr kumimoji="1" lang="ja-JP" altLang="en-US" sz="1000" dirty="0">
                <a:latin typeface="BIZ UDPゴシック" panose="020B0400000000000000" pitchFamily="50" charset="-128"/>
                <a:ea typeface="BIZ UDPゴシック" panose="020B0400000000000000" pitchFamily="50" charset="-128"/>
              </a:rPr>
              <a:t>など。</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対象となる事由は、</a:t>
            </a:r>
            <a:r>
              <a:rPr kumimoji="1" lang="en-US" altLang="ja-JP" sz="1000" dirty="0">
                <a:latin typeface="BIZ UDPゴシック" panose="020B0400000000000000" pitchFamily="50" charset="-128"/>
                <a:ea typeface="BIZ UDPゴシック" panose="020B0400000000000000" pitchFamily="50" charset="-128"/>
              </a:rPr>
              <a:t> P.3『</a:t>
            </a:r>
            <a:r>
              <a:rPr kumimoji="1" lang="ja-JP" altLang="en-US" sz="1000" dirty="0">
                <a:solidFill>
                  <a:schemeClr val="tx1"/>
                </a:solidFill>
                <a:latin typeface="BIZ UDPゴシック" panose="020B0400000000000000" pitchFamily="50" charset="-128"/>
                <a:ea typeface="BIZ UDPゴシック" panose="020B0400000000000000" pitchFamily="50" charset="-128"/>
              </a:rPr>
              <a:t>●「②家計急変の発生事由を証明する書類」について</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よりご確認ください。</a:t>
            </a:r>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２　就学支援金の保護者等の考え方と同じです。</a:t>
            </a:r>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３　奨学のための給付金とは、府内に在住する低所得世帯の保護者に対し、授業料以外の教育費の経済的</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負担を軽減するために、返還不要の現金を支給する制度です。</a:t>
            </a:r>
            <a:r>
              <a:rPr kumimoji="1" lang="ja-JP" altLang="en-US" sz="1000" b="1" u="sng" dirty="0">
                <a:latin typeface="BIZ UDPゴシック" panose="020B0400000000000000" pitchFamily="50" charset="-128"/>
                <a:ea typeface="BIZ UDPゴシック" panose="020B0400000000000000" pitchFamily="50" charset="-128"/>
              </a:rPr>
              <a:t>令和６年度道府県民税所得割額及び</a:t>
            </a:r>
            <a:endParaRPr kumimoji="1" lang="en-US" altLang="ja-JP" sz="1000" b="1" u="sng" dirty="0">
              <a:latin typeface="BIZ UDPゴシック" panose="020B0400000000000000" pitchFamily="50" charset="-128"/>
              <a:ea typeface="BIZ UDPゴシック" panose="020B0400000000000000" pitchFamily="50" charset="-128"/>
            </a:endParaRPr>
          </a:p>
          <a:p>
            <a:r>
              <a:rPr kumimoji="1" lang="ja-JP" altLang="en-US" sz="1000" b="1" dirty="0">
                <a:latin typeface="BIZ UDPゴシック" panose="020B0400000000000000" pitchFamily="50" charset="-128"/>
                <a:ea typeface="BIZ UDPゴシック" panose="020B0400000000000000" pitchFamily="50" charset="-128"/>
              </a:rPr>
              <a:t>　　　　 </a:t>
            </a:r>
            <a:r>
              <a:rPr kumimoji="1" lang="ja-JP" altLang="en-US" sz="1000" b="1" u="sng" dirty="0">
                <a:latin typeface="BIZ UDPゴシック" panose="020B0400000000000000" pitchFamily="50" charset="-128"/>
                <a:ea typeface="BIZ UDPゴシック" panose="020B0400000000000000" pitchFamily="50" charset="-128"/>
              </a:rPr>
              <a:t>市町村民税の所得割額が非課税（０円）の世帯</a:t>
            </a:r>
            <a:r>
              <a:rPr kumimoji="1" lang="ja-JP" altLang="en-US" sz="1000" dirty="0">
                <a:latin typeface="BIZ UDPゴシック" panose="020B0400000000000000" pitchFamily="50" charset="-128"/>
                <a:ea typeface="BIZ UDPゴシック" panose="020B0400000000000000" pitchFamily="50" charset="-128"/>
              </a:rPr>
              <a:t>又は</a:t>
            </a:r>
            <a:r>
              <a:rPr kumimoji="1" lang="ja-JP" altLang="en-US" sz="1000" b="1" u="sng" dirty="0">
                <a:latin typeface="BIZ UDPゴシック" panose="020B0400000000000000" pitchFamily="50" charset="-128"/>
                <a:ea typeface="BIZ UDPゴシック" panose="020B0400000000000000" pitchFamily="50" charset="-128"/>
              </a:rPr>
              <a:t>生活保護（生業扶助）受給世帯</a:t>
            </a:r>
            <a:r>
              <a:rPr kumimoji="1" lang="ja-JP" altLang="en-US" sz="1000" dirty="0">
                <a:latin typeface="BIZ UDPゴシック" panose="020B0400000000000000" pitchFamily="50" charset="-128"/>
                <a:ea typeface="BIZ UDPゴシック" panose="020B0400000000000000" pitchFamily="50" charset="-128"/>
              </a:rPr>
              <a:t>を支給対象とします。</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176540" y="1428789"/>
            <a:ext cx="6480000" cy="8050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0" name="角丸四角形 19"/>
          <p:cNvSpPr/>
          <p:nvPr/>
        </p:nvSpPr>
        <p:spPr>
          <a:xfrm>
            <a:off x="176541" y="1161672"/>
            <a:ext cx="1337259" cy="3431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制度の概要</a:t>
            </a:r>
          </a:p>
        </p:txBody>
      </p:sp>
      <p:sp>
        <p:nvSpPr>
          <p:cNvPr id="41" name="正方形/長方形 40"/>
          <p:cNvSpPr/>
          <p:nvPr/>
        </p:nvSpPr>
        <p:spPr>
          <a:xfrm>
            <a:off x="6376564" y="9645977"/>
            <a:ext cx="611424" cy="3313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000" dirty="0" err="1">
                <a:latin typeface="BIZ UDPゴシック" panose="020B0400000000000000" pitchFamily="50" charset="-128"/>
                <a:ea typeface="BIZ UDPゴシック" panose="020B0400000000000000" pitchFamily="50" charset="-128"/>
              </a:rPr>
              <a:t>ー</a:t>
            </a:r>
            <a:r>
              <a:rPr kumimoji="1" lang="ja-JP" altLang="en-US" sz="1000" dirty="0">
                <a:latin typeface="BIZ UDPゴシック" panose="020B0400000000000000" pitchFamily="50" charset="-128"/>
                <a:ea typeface="BIZ UDPゴシック" panose="020B0400000000000000" pitchFamily="50" charset="-128"/>
              </a:rPr>
              <a:t>１ー</a:t>
            </a:r>
          </a:p>
        </p:txBody>
      </p:sp>
      <p:pic>
        <p:nvPicPr>
          <p:cNvPr id="13" name="図 12"/>
          <p:cNvPicPr>
            <a:picLocks noChangeAspect="1"/>
          </p:cNvPicPr>
          <p:nvPr/>
        </p:nvPicPr>
        <p:blipFill rotWithShape="1">
          <a:blip r:embed="rId4">
            <a:extLst>
              <a:ext uri="{28A0092B-C50C-407E-A947-70E740481C1C}">
                <a14:useLocalDpi xmlns:a14="http://schemas.microsoft.com/office/drawing/2010/main" val="0"/>
              </a:ext>
            </a:extLst>
          </a:blip>
          <a:srcRect r="76733" b="55999"/>
          <a:stretch/>
        </p:blipFill>
        <p:spPr>
          <a:xfrm>
            <a:off x="5019759" y="3743508"/>
            <a:ext cx="1209867" cy="715020"/>
          </a:xfrm>
          <a:prstGeom prst="rect">
            <a:avLst/>
          </a:prstGeom>
        </p:spPr>
      </p:pic>
      <p:pic>
        <p:nvPicPr>
          <p:cNvPr id="14" name="図 13"/>
          <p:cNvPicPr>
            <a:picLocks noChangeAspect="1"/>
          </p:cNvPicPr>
          <p:nvPr/>
        </p:nvPicPr>
        <p:blipFill rotWithShape="1">
          <a:blip r:embed="rId4">
            <a:extLst>
              <a:ext uri="{28A0092B-C50C-407E-A947-70E740481C1C}">
                <a14:useLocalDpi xmlns:a14="http://schemas.microsoft.com/office/drawing/2010/main" val="0"/>
              </a:ext>
            </a:extLst>
          </a:blip>
          <a:srcRect l="15839" t="23868" r="48230"/>
          <a:stretch/>
        </p:blipFill>
        <p:spPr>
          <a:xfrm>
            <a:off x="4581242" y="3217413"/>
            <a:ext cx="992534" cy="657209"/>
          </a:xfrm>
          <a:prstGeom prst="rect">
            <a:avLst/>
          </a:prstGeom>
        </p:spPr>
      </p:pic>
      <p:pic>
        <p:nvPicPr>
          <p:cNvPr id="42" name="図 41"/>
          <p:cNvPicPr>
            <a:picLocks noChangeAspect="1"/>
          </p:cNvPicPr>
          <p:nvPr/>
        </p:nvPicPr>
        <p:blipFill rotWithShape="1">
          <a:blip r:embed="rId5" cstate="print">
            <a:extLst>
              <a:ext uri="{28A0092B-C50C-407E-A947-70E740481C1C}">
                <a14:useLocalDpi xmlns:a14="http://schemas.microsoft.com/office/drawing/2010/main" val="0"/>
              </a:ext>
            </a:extLst>
          </a:blip>
          <a:srcRect l="2297" t="462" r="4590" b="1"/>
          <a:stretch/>
        </p:blipFill>
        <p:spPr>
          <a:xfrm>
            <a:off x="3725011" y="3327325"/>
            <a:ext cx="691696" cy="738388"/>
          </a:xfrm>
          <a:prstGeom prst="rect">
            <a:avLst/>
          </a:prstGeom>
        </p:spPr>
      </p:pic>
      <p:sp>
        <p:nvSpPr>
          <p:cNvPr id="45" name="正方形/長方形 44"/>
          <p:cNvSpPr/>
          <p:nvPr/>
        </p:nvSpPr>
        <p:spPr bwMode="gray">
          <a:xfrm>
            <a:off x="4576870" y="3181215"/>
            <a:ext cx="221916" cy="181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bwMode="gray">
          <a:xfrm>
            <a:off x="5135840" y="3091710"/>
            <a:ext cx="448398" cy="2710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rotWithShape="1">
          <a:blip r:embed="rId6" cstate="print">
            <a:extLst>
              <a:ext uri="{28A0092B-C50C-407E-A947-70E740481C1C}">
                <a14:useLocalDpi xmlns:a14="http://schemas.microsoft.com/office/drawing/2010/main" val="0"/>
              </a:ext>
            </a:extLst>
          </a:blip>
          <a:srcRect l="30098" t="13206" r="30630" b="12748"/>
          <a:stretch/>
        </p:blipFill>
        <p:spPr>
          <a:xfrm>
            <a:off x="1711752" y="3461685"/>
            <a:ext cx="443763" cy="825316"/>
          </a:xfrm>
          <a:prstGeom prst="rect">
            <a:avLst/>
          </a:prstGeom>
        </p:spPr>
      </p:pic>
      <p:sp>
        <p:nvSpPr>
          <p:cNvPr id="48" name="楕円 47"/>
          <p:cNvSpPr/>
          <p:nvPr/>
        </p:nvSpPr>
        <p:spPr>
          <a:xfrm>
            <a:off x="4278988" y="4012946"/>
            <a:ext cx="616689" cy="35757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収入減少</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7" name="楕円 56"/>
          <p:cNvSpPr/>
          <p:nvPr/>
        </p:nvSpPr>
        <p:spPr>
          <a:xfrm>
            <a:off x="5644510" y="3348472"/>
            <a:ext cx="616689" cy="35757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離職</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廃業</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8" name="楕円 57"/>
          <p:cNvSpPr/>
          <p:nvPr/>
        </p:nvSpPr>
        <p:spPr>
          <a:xfrm>
            <a:off x="2227755" y="3919507"/>
            <a:ext cx="614923" cy="35757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負傷</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疾病</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50" name="図 49"/>
          <p:cNvPicPr>
            <a:picLocks noChangeAspect="1"/>
          </p:cNvPicPr>
          <p:nvPr/>
        </p:nvPicPr>
        <p:blipFill rotWithShape="1">
          <a:blip r:embed="rId7" cstate="print">
            <a:extLst>
              <a:ext uri="{28A0092B-C50C-407E-A947-70E740481C1C}">
                <a14:useLocalDpi xmlns:a14="http://schemas.microsoft.com/office/drawing/2010/main" val="0"/>
              </a:ext>
            </a:extLst>
          </a:blip>
          <a:srcRect l="7029" t="12875" r="8506" b="11218"/>
          <a:stretch/>
        </p:blipFill>
        <p:spPr>
          <a:xfrm>
            <a:off x="637655" y="3702122"/>
            <a:ext cx="884952" cy="574962"/>
          </a:xfrm>
          <a:prstGeom prst="rect">
            <a:avLst/>
          </a:prstGeom>
        </p:spPr>
      </p:pic>
      <p:sp>
        <p:nvSpPr>
          <p:cNvPr id="60" name="楕円 59"/>
          <p:cNvSpPr/>
          <p:nvPr/>
        </p:nvSpPr>
        <p:spPr>
          <a:xfrm>
            <a:off x="769574" y="3403899"/>
            <a:ext cx="925021" cy="35757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経営状況悪化</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3" name="右矢印 52"/>
          <p:cNvSpPr/>
          <p:nvPr/>
        </p:nvSpPr>
        <p:spPr>
          <a:xfrm>
            <a:off x="3037019" y="3575172"/>
            <a:ext cx="541493" cy="510500"/>
          </a:xfrm>
          <a:prstGeom prst="rightArrow">
            <a:avLst>
              <a:gd name="adj1" fmla="val 50000"/>
              <a:gd name="adj2" fmla="val 60336"/>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14155" y="3061286"/>
            <a:ext cx="6195255" cy="139724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63" name="正方形/長方形 62"/>
          <p:cNvSpPr/>
          <p:nvPr/>
        </p:nvSpPr>
        <p:spPr>
          <a:xfrm>
            <a:off x="296540" y="3066650"/>
            <a:ext cx="1567182" cy="26985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900" dirty="0">
                <a:latin typeface="BIZ UDPゴシック" panose="020B0400000000000000" pitchFamily="50" charset="-128"/>
                <a:ea typeface="BIZ UDPゴシック" panose="020B0400000000000000" pitchFamily="50" charset="-128"/>
              </a:rPr>
              <a:t>（家計急変のイメージ）</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74D268B4-C5D6-41F6-A686-E3B174A807D8}"/>
              </a:ext>
            </a:extLst>
          </p:cNvPr>
          <p:cNvSpPr/>
          <p:nvPr/>
        </p:nvSpPr>
        <p:spPr>
          <a:xfrm>
            <a:off x="211738" y="4784585"/>
            <a:ext cx="6480000" cy="8050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角丸四角形 27">
            <a:extLst>
              <a:ext uri="{FF2B5EF4-FFF2-40B4-BE49-F238E27FC236}">
                <a16:creationId xmlns:a16="http://schemas.microsoft.com/office/drawing/2014/main" id="{80E79EA4-4428-40DE-9894-D62A9CFD88FD}"/>
              </a:ext>
            </a:extLst>
          </p:cNvPr>
          <p:cNvSpPr/>
          <p:nvPr/>
        </p:nvSpPr>
        <p:spPr>
          <a:xfrm>
            <a:off x="211739" y="4539415"/>
            <a:ext cx="1943776" cy="31192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支給対象となる要件</a:t>
            </a:r>
          </a:p>
        </p:txBody>
      </p:sp>
      <p:sp>
        <p:nvSpPr>
          <p:cNvPr id="43" name="正方形/長方形 42">
            <a:extLst>
              <a:ext uri="{FF2B5EF4-FFF2-40B4-BE49-F238E27FC236}">
                <a16:creationId xmlns:a16="http://schemas.microsoft.com/office/drawing/2014/main" id="{CE5E05FD-C633-4BBF-BAE9-1784B4E34E7A}"/>
              </a:ext>
            </a:extLst>
          </p:cNvPr>
          <p:cNvSpPr/>
          <p:nvPr/>
        </p:nvSpPr>
        <p:spPr>
          <a:xfrm>
            <a:off x="176540" y="4884724"/>
            <a:ext cx="6515198" cy="2916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b="1" u="sng" dirty="0">
                <a:latin typeface="BIZ UDPゴシック" panose="020B0400000000000000" pitchFamily="50" charset="-128"/>
                <a:ea typeface="BIZ UDPゴシック" panose="020B0400000000000000" pitchFamily="50" charset="-128"/>
              </a:rPr>
              <a:t>基準日</a:t>
            </a:r>
            <a:r>
              <a:rPr kumimoji="1" lang="ja-JP" altLang="en-US" sz="900" b="1" u="sng" dirty="0">
                <a:latin typeface="BIZ UDPゴシック" panose="020B0400000000000000" pitchFamily="50" charset="-128"/>
                <a:ea typeface="BIZ UDPゴシック" panose="020B0400000000000000" pitchFamily="50" charset="-128"/>
              </a:rPr>
              <a:t>（</a:t>
            </a:r>
            <a:r>
              <a:rPr kumimoji="1" lang="en-US" altLang="ja-JP" sz="900" b="1" u="sng" dirty="0">
                <a:latin typeface="BIZ UDPゴシック" panose="020B0400000000000000" pitchFamily="50" charset="-128"/>
                <a:ea typeface="BIZ UDPゴシック" panose="020B0400000000000000" pitchFamily="50" charset="-128"/>
              </a:rPr>
              <a:t>P.2</a:t>
            </a:r>
            <a:r>
              <a:rPr kumimoji="1" lang="ja-JP" altLang="en-US" sz="900" b="1" u="sng" dirty="0">
                <a:latin typeface="BIZ UDPゴシック" panose="020B0400000000000000" pitchFamily="50" charset="-128"/>
                <a:ea typeface="BIZ UDPゴシック" panose="020B0400000000000000" pitchFamily="50" charset="-128"/>
              </a:rPr>
              <a:t>「支給金額」参照）</a:t>
            </a:r>
            <a:r>
              <a:rPr kumimoji="1" lang="ja-JP" altLang="en-US" sz="1200" b="1" u="sng" dirty="0">
                <a:latin typeface="BIZ UDPゴシック" panose="020B0400000000000000" pitchFamily="50" charset="-128"/>
                <a:ea typeface="BIZ UDPゴシック" panose="020B0400000000000000" pitchFamily="50" charset="-128"/>
              </a:rPr>
              <a:t>現在の状況</a:t>
            </a:r>
            <a:r>
              <a:rPr kumimoji="1" lang="ja-JP" altLang="en-US" sz="1200" b="1" dirty="0">
                <a:latin typeface="BIZ UDPゴシック" panose="020B0400000000000000" pitchFamily="50" charset="-128"/>
                <a:ea typeface="BIZ UDPゴシック" panose="020B0400000000000000" pitchFamily="50" charset="-128"/>
              </a:rPr>
              <a:t>が、次の要件すべてを満たしている必要があります。</a:t>
            </a:r>
          </a:p>
        </p:txBody>
      </p:sp>
      <p:sp>
        <p:nvSpPr>
          <p:cNvPr id="49" name="正方形/長方形 48">
            <a:extLst>
              <a:ext uri="{FF2B5EF4-FFF2-40B4-BE49-F238E27FC236}">
                <a16:creationId xmlns:a16="http://schemas.microsoft.com/office/drawing/2014/main" id="{5EDD8B1E-EB9A-4CFC-9410-27A7F01B9741}"/>
              </a:ext>
            </a:extLst>
          </p:cNvPr>
          <p:cNvSpPr/>
          <p:nvPr/>
        </p:nvSpPr>
        <p:spPr>
          <a:xfrm>
            <a:off x="236012" y="8113296"/>
            <a:ext cx="6595246" cy="3795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４　家計急変事由の発生後３か月分の収入証明書類をもとに、家計急変事由の発生後</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年間の収入見込額を推計</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します。住民税の所得割額とは、道府県民税所得割額及び市町村民税所得割額のことです。</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51" name="正方形/長方形 50">
            <a:extLst>
              <a:ext uri="{FF2B5EF4-FFF2-40B4-BE49-F238E27FC236}">
                <a16:creationId xmlns:a16="http://schemas.microsoft.com/office/drawing/2014/main" id="{E41862E9-5BA5-46FF-9873-50B0A1D73984}"/>
              </a:ext>
            </a:extLst>
          </p:cNvPr>
          <p:cNvSpPr/>
          <p:nvPr/>
        </p:nvSpPr>
        <p:spPr>
          <a:xfrm>
            <a:off x="176538" y="8560501"/>
            <a:ext cx="4044512" cy="26063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b="1" dirty="0">
                <a:latin typeface="BIZ UDPゴシック" panose="020B0400000000000000" pitchFamily="50" charset="-128"/>
                <a:ea typeface="BIZ UDPゴシック" panose="020B0400000000000000" pitchFamily="50" charset="-128"/>
              </a:rPr>
              <a:t>●所得割額が非課税相当となる給与収入･所得の目安</a:t>
            </a:r>
          </a:p>
        </p:txBody>
      </p:sp>
      <p:sp>
        <p:nvSpPr>
          <p:cNvPr id="54" name="正方形/長方形 53">
            <a:extLst>
              <a:ext uri="{FF2B5EF4-FFF2-40B4-BE49-F238E27FC236}">
                <a16:creationId xmlns:a16="http://schemas.microsoft.com/office/drawing/2014/main" id="{E0B2C1D1-9612-40E1-8A88-D1E0DAD3FB26}"/>
              </a:ext>
            </a:extLst>
          </p:cNvPr>
          <p:cNvSpPr/>
          <p:nvPr/>
        </p:nvSpPr>
        <p:spPr>
          <a:xfrm>
            <a:off x="202954" y="9456487"/>
            <a:ext cx="6162569" cy="35115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000" dirty="0">
                <a:latin typeface="BIZ UDPゴシック" panose="020B0400000000000000" pitchFamily="50" charset="-128"/>
                <a:ea typeface="BIZ UDPゴシック" panose="020B0400000000000000" pitchFamily="50" charset="-128"/>
              </a:rPr>
              <a:t>㊟ 「</a:t>
            </a:r>
            <a:r>
              <a:rPr lang="ja-JP" altLang="en-US" sz="1000" dirty="0">
                <a:latin typeface="BIZ UDPゴシック" panose="020B0400000000000000" pitchFamily="50" charset="-128"/>
                <a:ea typeface="BIZ UDPゴシック" panose="020B0400000000000000" pitchFamily="50" charset="-128"/>
              </a:rPr>
              <a:t>給与収入」は給与や賞与などの合計金額を、「給与収入以外（所得）」は売り上げから必要経費･諸経費を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差し引いた金額を指します。</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62" name="正方形/長方形 61">
            <a:extLst>
              <a:ext uri="{FF2B5EF4-FFF2-40B4-BE49-F238E27FC236}">
                <a16:creationId xmlns:a16="http://schemas.microsoft.com/office/drawing/2014/main" id="{D40B406B-D554-4603-8DE1-B3FCA1047530}"/>
              </a:ext>
            </a:extLst>
          </p:cNvPr>
          <p:cNvSpPr/>
          <p:nvPr/>
        </p:nvSpPr>
        <p:spPr>
          <a:xfrm>
            <a:off x="249237" y="5185462"/>
            <a:ext cx="6407303" cy="2921096"/>
          </a:xfrm>
          <a:prstGeom prst="rect">
            <a:avLst/>
          </a:prstGeom>
          <a:solidFill>
            <a:schemeClr val="accent4">
              <a:lumMod val="20000"/>
              <a:lumOff val="80000"/>
            </a:schemeClr>
          </a:solidFill>
          <a:ln w="952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46" name="正方形/長方形 45">
            <a:extLst>
              <a:ext uri="{FF2B5EF4-FFF2-40B4-BE49-F238E27FC236}">
                <a16:creationId xmlns:a16="http://schemas.microsoft.com/office/drawing/2014/main" id="{06246D18-FEEC-4345-AE7D-3DB656DF717B}"/>
              </a:ext>
            </a:extLst>
          </p:cNvPr>
          <p:cNvSpPr/>
          <p:nvPr/>
        </p:nvSpPr>
        <p:spPr>
          <a:xfrm>
            <a:off x="249238" y="5187959"/>
            <a:ext cx="6407302" cy="289813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dirty="0">
                <a:latin typeface="BIZ UDPゴシック" panose="020B0400000000000000" pitchFamily="50" charset="-128"/>
                <a:ea typeface="BIZ UDPゴシック" panose="020B0400000000000000" pitchFamily="50" charset="-128"/>
              </a:rPr>
              <a:t>①保護者等（親権者等）が</a:t>
            </a:r>
            <a:r>
              <a:rPr kumimoji="1" lang="ja-JP" altLang="en-US" sz="1400" b="1" dirty="0">
                <a:latin typeface="BIZ UDPゴシック" panose="020B0400000000000000" pitchFamily="50" charset="-128"/>
                <a:ea typeface="BIZ UDPゴシック" panose="020B0400000000000000" pitchFamily="50" charset="-128"/>
              </a:rPr>
              <a:t>大阪府内に住所を有している</a:t>
            </a:r>
            <a:r>
              <a:rPr kumimoji="1" lang="ja-JP" altLang="en-US" sz="1200" dirty="0">
                <a:latin typeface="BIZ UDPゴシック" panose="020B0400000000000000" pitchFamily="50" charset="-128"/>
                <a:ea typeface="BIZ UDPゴシック" panose="020B0400000000000000" pitchFamily="50" charset="-128"/>
              </a:rPr>
              <a:t>こと。</a:t>
            </a:r>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 ➡ 府外在住の場合は、お住まいの都道府県へお問い合わせください。</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②</a:t>
            </a:r>
            <a:r>
              <a:rPr kumimoji="1" lang="ja-JP" altLang="en-US" sz="1400" b="1" dirty="0">
                <a:latin typeface="BIZ UDPゴシック" panose="020B0400000000000000" pitchFamily="50" charset="-128"/>
                <a:ea typeface="BIZ UDPゴシック" panose="020B0400000000000000" pitchFamily="50" charset="-128"/>
              </a:rPr>
              <a:t>家計急変の発生事由が</a:t>
            </a:r>
            <a:r>
              <a:rPr kumimoji="1" lang="ja-JP" altLang="en-US" sz="1400" b="1" u="sng" dirty="0">
                <a:latin typeface="BIZ UDPゴシック" panose="020B0400000000000000" pitchFamily="50" charset="-128"/>
                <a:ea typeface="BIZ UDPゴシック" panose="020B0400000000000000" pitchFamily="50" charset="-128"/>
              </a:rPr>
              <a:t>別に定める要件</a:t>
            </a:r>
            <a:r>
              <a:rPr kumimoji="1" lang="ja-JP" altLang="en-US" sz="1400" b="1" dirty="0">
                <a:latin typeface="BIZ UDPゴシック" panose="020B0400000000000000" pitchFamily="50" charset="-128"/>
                <a:ea typeface="BIZ UDPゴシック" panose="020B0400000000000000" pitchFamily="50" charset="-128"/>
              </a:rPr>
              <a:t>に該当する</a:t>
            </a:r>
            <a:r>
              <a:rPr kumimoji="1" lang="ja-JP" altLang="en-US" sz="1200" dirty="0">
                <a:latin typeface="BIZ UDPゴシック" panose="020B0400000000000000" pitchFamily="50" charset="-128"/>
                <a:ea typeface="BIZ UDPゴシック" panose="020B0400000000000000" pitchFamily="50" charset="-128"/>
              </a:rPr>
              <a:t>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 </a:t>
            </a:r>
            <a:r>
              <a:rPr kumimoji="1" lang="en-US" altLang="ja-JP" sz="1000" dirty="0">
                <a:latin typeface="BIZ UDPゴシック" panose="020B0400000000000000" pitchFamily="50" charset="-128"/>
                <a:ea typeface="BIZ UDPゴシック" panose="020B0400000000000000" pitchFamily="50" charset="-128"/>
              </a:rPr>
              <a:t>P.3『</a:t>
            </a:r>
            <a:r>
              <a:rPr kumimoji="1" lang="ja-JP" altLang="en-US" sz="1000" dirty="0">
                <a:solidFill>
                  <a:schemeClr val="tx1"/>
                </a:solidFill>
                <a:latin typeface="BIZ UDPゴシック" panose="020B0400000000000000" pitchFamily="50" charset="-128"/>
                <a:ea typeface="BIZ UDPゴシック" panose="020B0400000000000000" pitchFamily="50" charset="-128"/>
              </a:rPr>
              <a:t>●「②家計急変の発生事由を証明する書類」について</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よりご確認ください。</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 dirty="0">
                <a:latin typeface="BIZ UDPゴシック" panose="020B0400000000000000" pitchFamily="50" charset="-128"/>
                <a:ea typeface="BIZ UDPゴシック" panose="020B0400000000000000" pitchFamily="50" charset="-128"/>
              </a:rPr>
              <a:t>　</a:t>
            </a:r>
            <a:endParaRPr kumimoji="1" lang="en-US" altLang="ja-JP" sz="1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③</a:t>
            </a:r>
            <a:r>
              <a:rPr kumimoji="1" lang="ja-JP" altLang="en-US" sz="1400" b="1" dirty="0">
                <a:latin typeface="BIZ UDPゴシック" panose="020B0400000000000000" pitchFamily="50" charset="-128"/>
                <a:ea typeface="BIZ UDPゴシック" panose="020B0400000000000000" pitchFamily="50" charset="-128"/>
              </a:rPr>
              <a:t>保護者等（親権者等）全員</a:t>
            </a:r>
            <a:r>
              <a:rPr kumimoji="1" lang="ja-JP" altLang="en-US" sz="1200" dirty="0">
                <a:latin typeface="BIZ UDPゴシック" panose="020B0400000000000000" pitchFamily="50" charset="-128"/>
                <a:ea typeface="BIZ UDPゴシック" panose="020B0400000000000000" pitchFamily="50" charset="-128"/>
              </a:rPr>
              <a:t>の</a:t>
            </a:r>
            <a:r>
              <a:rPr kumimoji="1" lang="ja-JP" altLang="en-US" sz="1400" b="1" dirty="0">
                <a:latin typeface="BIZ UDPゴシック" panose="020B0400000000000000" pitchFamily="50" charset="-128"/>
                <a:ea typeface="BIZ UDPゴシック" panose="020B0400000000000000" pitchFamily="50" charset="-128"/>
              </a:rPr>
              <a:t>家計急変発生後の収入見込額</a:t>
            </a:r>
            <a:r>
              <a:rPr kumimoji="1" lang="ja-JP" altLang="en-US" sz="1200" dirty="0">
                <a:latin typeface="BIZ UDPゴシック" panose="020B0400000000000000" pitchFamily="50" charset="-128"/>
                <a:ea typeface="BIZ UDPゴシック" panose="020B0400000000000000" pitchFamily="50" charset="-128"/>
              </a:rPr>
              <a:t>から算出される住民税の</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所得割額が</a:t>
            </a:r>
            <a:r>
              <a:rPr kumimoji="1" lang="ja-JP" altLang="en-US" sz="1400" b="1" dirty="0">
                <a:latin typeface="BIZ UDPゴシック" panose="020B0400000000000000" pitchFamily="50" charset="-128"/>
                <a:ea typeface="BIZ UDPゴシック" panose="020B0400000000000000" pitchFamily="50" charset="-128"/>
              </a:rPr>
              <a:t>非課税相当であると認められる</a:t>
            </a:r>
            <a:r>
              <a:rPr kumimoji="1" lang="ja-JP" altLang="en-US" sz="1200" dirty="0">
                <a:latin typeface="BIZ UDPゴシック" panose="020B0400000000000000" pitchFamily="50" charset="-128"/>
                <a:ea typeface="BIZ UDPゴシック" panose="020B0400000000000000" pitchFamily="50" charset="-128"/>
              </a:rPr>
              <a:t>世帯であること。</a:t>
            </a:r>
            <a:r>
              <a:rPr kumimoji="1" lang="ja-JP" altLang="en-US" sz="800" dirty="0">
                <a:latin typeface="BIZ UDPゴシック" panose="020B0400000000000000" pitchFamily="50" charset="-128"/>
                <a:ea typeface="BIZ UDPゴシック" panose="020B0400000000000000" pitchFamily="50" charset="-128"/>
              </a:rPr>
              <a:t>（</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４）</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④</a:t>
            </a:r>
            <a:r>
              <a:rPr kumimoji="1" lang="ja-JP" altLang="en-US" sz="1400" b="1" dirty="0">
                <a:latin typeface="BIZ UDPゴシック" panose="020B0400000000000000" pitchFamily="50" charset="-128"/>
                <a:ea typeface="BIZ UDPゴシック" panose="020B0400000000000000" pitchFamily="50" charset="-128"/>
              </a:rPr>
              <a:t>令和６年</a:t>
            </a:r>
            <a:r>
              <a:rPr kumimoji="1" lang="en-US" altLang="ja-JP" sz="1400" b="1" dirty="0">
                <a:latin typeface="BIZ UDPゴシック" panose="020B0400000000000000" pitchFamily="50" charset="-128"/>
                <a:ea typeface="BIZ UDPゴシック" panose="020B0400000000000000" pitchFamily="50" charset="-128"/>
              </a:rPr>
              <a:t>12</a:t>
            </a:r>
            <a:r>
              <a:rPr kumimoji="1" lang="ja-JP" altLang="en-US" sz="1400" b="1" dirty="0">
                <a:latin typeface="BIZ UDPゴシック" panose="020B0400000000000000" pitchFamily="50" charset="-128"/>
                <a:ea typeface="BIZ UDPゴシック" panose="020B0400000000000000" pitchFamily="50" charset="-128"/>
              </a:rPr>
              <a:t>月</a:t>
            </a:r>
            <a:r>
              <a:rPr kumimoji="1" lang="en-US" altLang="ja-JP" sz="1400" b="1" dirty="0">
                <a:latin typeface="BIZ UDPゴシック" panose="020B0400000000000000" pitchFamily="50" charset="-128"/>
                <a:ea typeface="BIZ UDPゴシック" panose="020B0400000000000000" pitchFamily="50" charset="-128"/>
              </a:rPr>
              <a:t>1</a:t>
            </a:r>
            <a:r>
              <a:rPr kumimoji="1" lang="ja-JP" altLang="en-US" sz="1400" b="1" dirty="0">
                <a:latin typeface="BIZ UDPゴシック" panose="020B0400000000000000" pitchFamily="50" charset="-128"/>
                <a:ea typeface="BIZ UDPゴシック" panose="020B0400000000000000" pitchFamily="50" charset="-128"/>
              </a:rPr>
              <a:t>日以前に家計急変した者である</a:t>
            </a:r>
            <a:r>
              <a:rPr kumimoji="1" lang="ja-JP" altLang="en-US" sz="1200" dirty="0">
                <a:latin typeface="BIZ UDPゴシック" panose="020B0400000000000000" pitchFamily="50" charset="-128"/>
                <a:ea typeface="BIZ UDPゴシック" panose="020B0400000000000000" pitchFamily="50" charset="-128"/>
              </a:rPr>
              <a:t>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 令和６年</a:t>
            </a: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日以降に家計急変した場合、今年度は審査対象外です。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⑤生徒が</a:t>
            </a:r>
            <a:r>
              <a:rPr kumimoji="1" lang="ja-JP" altLang="en-US" sz="1400" b="1" dirty="0">
                <a:latin typeface="BIZ UDPゴシック" panose="020B0400000000000000" pitchFamily="50" charset="-128"/>
                <a:ea typeface="BIZ UDPゴシック" panose="020B0400000000000000" pitchFamily="50" charset="-128"/>
              </a:rPr>
              <a:t>国公立の高等学校等に在学している</a:t>
            </a:r>
            <a:r>
              <a:rPr kumimoji="1" lang="ja-JP" altLang="en-US" sz="1200" dirty="0">
                <a:latin typeface="BIZ UDPゴシック" panose="020B0400000000000000" pitchFamily="50" charset="-128"/>
                <a:ea typeface="BIZ UDPゴシック" panose="020B0400000000000000" pitchFamily="50" charset="-128"/>
              </a:rPr>
              <a:t>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⑥生徒が就学支援金の支給を受ける資格を有する者、又は学び直し支援金の補助対象と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なる者であること。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00" dirty="0">
                <a:latin typeface="BIZ UDPゴシック" panose="020B0400000000000000" pitchFamily="50" charset="-128"/>
                <a:ea typeface="BIZ UDPゴシック" panose="020B0400000000000000" pitchFamily="50" charset="-128"/>
              </a:rPr>
              <a:t>　</a:t>
            </a:r>
            <a:endParaRPr kumimoji="1" lang="en-US" altLang="ja-JP" sz="1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⑦原則、生徒が基準日現在において休学していないこと。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⑧生徒が平成</a:t>
            </a:r>
            <a:r>
              <a:rPr kumimoji="1" lang="en-US" altLang="ja-JP" sz="1200" dirty="0">
                <a:latin typeface="BIZ UDPゴシック" panose="020B0400000000000000" pitchFamily="50" charset="-128"/>
                <a:ea typeface="BIZ UDPゴシック" panose="020B0400000000000000" pitchFamily="50" charset="-128"/>
              </a:rPr>
              <a:t>26</a:t>
            </a:r>
            <a:r>
              <a:rPr kumimoji="1" lang="ja-JP" altLang="en-US" sz="1200" dirty="0">
                <a:latin typeface="BIZ UDPゴシック" panose="020B0400000000000000" pitchFamily="50" charset="-128"/>
                <a:ea typeface="BIZ UDPゴシック" panose="020B0400000000000000" pitchFamily="50" charset="-128"/>
              </a:rPr>
              <a:t>年</a:t>
            </a:r>
            <a:r>
              <a:rPr kumimoji="1" lang="en-US" altLang="ja-JP" sz="1200" dirty="0">
                <a:latin typeface="BIZ UDPゴシック" panose="020B0400000000000000" pitchFamily="50" charset="-128"/>
                <a:ea typeface="BIZ UDPゴシック" panose="020B0400000000000000" pitchFamily="50" charset="-128"/>
              </a:rPr>
              <a:t>4</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日以降に高等学校等の第１学年に入学していること。</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27</a:t>
            </a:r>
            <a:r>
              <a:rPr kumimoji="1" lang="ja-JP" altLang="en-US" sz="1000" dirty="0">
                <a:latin typeface="BIZ UDPゴシック" panose="020B0400000000000000" pitchFamily="50" charset="-128"/>
                <a:ea typeface="BIZ UDPゴシック" panose="020B0400000000000000" pitchFamily="50" charset="-128"/>
              </a:rPr>
              <a:t>年</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日以降に第２学年に、平成</a:t>
            </a:r>
            <a:r>
              <a:rPr kumimoji="1" lang="en-US" altLang="ja-JP" sz="1000" dirty="0">
                <a:latin typeface="BIZ UDPゴシック" panose="020B0400000000000000" pitchFamily="50" charset="-128"/>
                <a:ea typeface="BIZ UDPゴシック" panose="020B0400000000000000" pitchFamily="50" charset="-128"/>
              </a:rPr>
              <a:t>28</a:t>
            </a:r>
            <a:r>
              <a:rPr kumimoji="1" lang="ja-JP" altLang="en-US" sz="1000" dirty="0">
                <a:latin typeface="BIZ UDPゴシック" panose="020B0400000000000000" pitchFamily="50" charset="-128"/>
                <a:ea typeface="BIZ UDPゴシック" panose="020B0400000000000000" pitchFamily="50" charset="-128"/>
              </a:rPr>
              <a:t>年</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日以降に第２</a:t>
            </a:r>
            <a:r>
              <a:rPr kumimoji="1" lang="ja-JP" altLang="en-US" sz="1000" b="1"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３学年に編転入学している生徒を含む。）</a:t>
            </a:r>
            <a:endParaRPr kumimoji="1" lang="en-US" altLang="ja-JP" sz="1200" dirty="0">
              <a:latin typeface="BIZ UDPゴシック" panose="020B0400000000000000" pitchFamily="50" charset="-128"/>
              <a:ea typeface="BIZ UDPゴシック" panose="020B0400000000000000" pitchFamily="50" charset="-128"/>
            </a:endParaRPr>
          </a:p>
        </p:txBody>
      </p:sp>
      <p:pic>
        <p:nvPicPr>
          <p:cNvPr id="16" name="図 15">
            <a:extLst>
              <a:ext uri="{FF2B5EF4-FFF2-40B4-BE49-F238E27FC236}">
                <a16:creationId xmlns:a16="http://schemas.microsoft.com/office/drawing/2014/main" id="{85C4AE31-4BF0-4051-ABDF-4063BE2E0A1D}"/>
              </a:ext>
            </a:extLst>
          </p:cNvPr>
          <p:cNvPicPr>
            <a:picLocks noChangeAspect="1"/>
          </p:cNvPicPr>
          <p:nvPr/>
        </p:nvPicPr>
        <p:blipFill>
          <a:blip r:embed="rId8"/>
          <a:stretch>
            <a:fillRect/>
          </a:stretch>
        </p:blipFill>
        <p:spPr>
          <a:xfrm>
            <a:off x="249237" y="8826063"/>
            <a:ext cx="5450523" cy="638044"/>
          </a:xfrm>
          <a:prstGeom prst="rect">
            <a:avLst/>
          </a:prstGeom>
        </p:spPr>
      </p:pic>
    </p:spTree>
    <p:extLst>
      <p:ext uri="{BB962C8B-B14F-4D97-AF65-F5344CB8AC3E}">
        <p14:creationId xmlns:p14="http://schemas.microsoft.com/office/powerpoint/2010/main" val="304704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211737" y="6032030"/>
            <a:ext cx="6299593" cy="3795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endParaRPr kumimoji="1" lang="ja-JP" altLang="en-US" sz="1200" dirty="0">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211738" y="5872555"/>
            <a:ext cx="6480000" cy="8855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角丸四角形 49"/>
          <p:cNvSpPr/>
          <p:nvPr/>
        </p:nvSpPr>
        <p:spPr>
          <a:xfrm>
            <a:off x="205973" y="5605261"/>
            <a:ext cx="1846473" cy="3431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申請に必要な書類</a:t>
            </a:r>
          </a:p>
        </p:txBody>
      </p:sp>
      <p:sp>
        <p:nvSpPr>
          <p:cNvPr id="51" name="角丸四角形 50"/>
          <p:cNvSpPr/>
          <p:nvPr/>
        </p:nvSpPr>
        <p:spPr>
          <a:xfrm>
            <a:off x="208409" y="6324568"/>
            <a:ext cx="6479998" cy="3335085"/>
          </a:xfrm>
          <a:prstGeom prst="roundRect">
            <a:avLst>
              <a:gd name="adj" fmla="val 0"/>
            </a:avLst>
          </a:prstGeom>
          <a:solidFill>
            <a:schemeClr val="accent6">
              <a:lumMod val="20000"/>
              <a:lumOff val="80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latin typeface="BIZ UDPゴシック" panose="020B0400000000000000" pitchFamily="50" charset="-128"/>
                <a:ea typeface="BIZ UDPゴシック" panose="020B0400000000000000" pitchFamily="50" charset="-128"/>
              </a:rPr>
              <a:t>①</a:t>
            </a:r>
            <a:r>
              <a:rPr kumimoji="1" lang="ja-JP" altLang="en-US" sz="1400" b="1" u="sng" dirty="0">
                <a:latin typeface="BIZ UDPゴシック" panose="020B0400000000000000" pitchFamily="50" charset="-128"/>
                <a:ea typeface="BIZ UDPゴシック" panose="020B0400000000000000" pitchFamily="50" charset="-128"/>
              </a:rPr>
              <a:t>令和６年度 市町村民税・府民税の課税証明書等</a:t>
            </a:r>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900" dirty="0">
                <a:highlight>
                  <a:srgbClr val="FFFFFF"/>
                </a:highlight>
                <a:latin typeface="BIZ UDPゴシック" panose="020B0400000000000000" pitchFamily="50" charset="-128"/>
                <a:ea typeface="BIZ UDPゴシック" panose="020B0400000000000000" pitchFamily="50" charset="-128"/>
              </a:rPr>
              <a:t>保護者等（親権者等）全員必要</a:t>
            </a:r>
            <a:endParaRPr kumimoji="1" lang="en-US" altLang="ja-JP" sz="1100" b="1" dirty="0">
              <a:highlight>
                <a:srgbClr val="FFFFFF"/>
              </a:highlight>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 以下のいずれかの書類が必要です。</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050" b="1" dirty="0">
                <a:latin typeface="BIZ UDPゴシック" panose="020B0400000000000000" pitchFamily="50" charset="-128"/>
                <a:ea typeface="BIZ UDPゴシック" panose="020B0400000000000000" pitchFamily="50" charset="-128"/>
              </a:rPr>
              <a:t>課税証明書の</a:t>
            </a:r>
            <a:r>
              <a:rPr kumimoji="1" lang="ja-JP" altLang="en-US" sz="1050" b="1" u="sng" dirty="0">
                <a:latin typeface="BIZ UDPゴシック" panose="020B0400000000000000" pitchFamily="50" charset="-128"/>
                <a:ea typeface="BIZ UDPゴシック" panose="020B0400000000000000" pitchFamily="50" charset="-128"/>
              </a:rPr>
              <a:t>原本</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税の申告をしてから発行してもらってください）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B</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050" b="1" dirty="0">
                <a:latin typeface="BIZ UDPゴシック" panose="020B0400000000000000" pitchFamily="50" charset="-128"/>
                <a:ea typeface="BIZ UDPゴシック" panose="020B0400000000000000" pitchFamily="50" charset="-128"/>
              </a:rPr>
              <a:t>住民税特別徴収税額の決定通知書の</a:t>
            </a:r>
            <a:r>
              <a:rPr kumimoji="1" lang="ja-JP" altLang="en-US" sz="1050" b="1" u="sng" dirty="0">
                <a:latin typeface="BIZ UDPゴシック" panose="020B0400000000000000" pitchFamily="50" charset="-128"/>
                <a:ea typeface="BIZ UDPゴシック" panose="020B0400000000000000" pitchFamily="50" charset="-128"/>
              </a:rPr>
              <a:t>写し</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分割せず１枚の紙に収まるように印刷してください）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C</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050" b="1" dirty="0">
                <a:latin typeface="BIZ UDPゴシック" panose="020B0400000000000000" pitchFamily="50" charset="-128"/>
                <a:ea typeface="BIZ UDPゴシック" panose="020B0400000000000000" pitchFamily="50" charset="-128"/>
              </a:rPr>
              <a:t>納税通知書の</a:t>
            </a:r>
            <a:r>
              <a:rPr kumimoji="1" lang="ja-JP" altLang="en-US" sz="1050" b="1" u="sng" dirty="0">
                <a:latin typeface="BIZ UDPゴシック" panose="020B0400000000000000" pitchFamily="50" charset="-128"/>
                <a:ea typeface="BIZ UDPゴシック" panose="020B0400000000000000" pitchFamily="50" charset="-128"/>
              </a:rPr>
              <a:t>写し</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複数ページに渡る場合は、全ページのコピーが必要です）</a:t>
            </a:r>
            <a:endParaRPr kumimoji="1" lang="en-US" altLang="ja-JP" sz="1050" u="sng"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②</a:t>
            </a:r>
            <a:r>
              <a:rPr kumimoji="1" lang="ja-JP" altLang="en-US" sz="1400" b="1" u="sng" dirty="0">
                <a:latin typeface="BIZ UDPゴシック" panose="020B0400000000000000" pitchFamily="50" charset="-128"/>
                <a:ea typeface="BIZ UDPゴシック" panose="020B0400000000000000" pitchFamily="50" charset="-128"/>
              </a:rPr>
              <a:t>家計急変の発生事由を証明する書類</a:t>
            </a:r>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900" dirty="0">
                <a:highlight>
                  <a:srgbClr val="FFFFFF"/>
                </a:highlight>
                <a:latin typeface="BIZ UDPゴシック" panose="020B0400000000000000" pitchFamily="50" charset="-128"/>
                <a:ea typeface="BIZ UDPゴシック" panose="020B0400000000000000" pitchFamily="50" charset="-128"/>
              </a:rPr>
              <a:t>令和６年度非課税でない保護者等（親権者等）について必要</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 以下の</a:t>
            </a:r>
            <a:r>
              <a:rPr kumimoji="1" lang="en-US" altLang="ja-JP" sz="1050" dirty="0">
                <a:latin typeface="BIZ UDPゴシック" panose="020B0400000000000000" pitchFamily="50" charset="-128"/>
                <a:ea typeface="BIZ UDPゴシック" panose="020B0400000000000000" pitchFamily="50" charset="-128"/>
              </a:rPr>
              <a:t>A</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B</a:t>
            </a:r>
            <a:r>
              <a:rPr kumimoji="1" lang="ja-JP" altLang="en-US" sz="1050" dirty="0">
                <a:latin typeface="BIZ UDPゴシック" panose="020B0400000000000000" pitchFamily="50" charset="-128"/>
                <a:ea typeface="BIZ UDPゴシック" panose="020B0400000000000000" pitchFamily="50" charset="-128"/>
              </a:rPr>
              <a:t>にあたる書類がどちらも必要です。また、</a:t>
            </a:r>
            <a:r>
              <a:rPr kumimoji="1" lang="ja-JP" altLang="en-US" sz="1050" u="sng" dirty="0">
                <a:latin typeface="BIZ UDPゴシック" panose="020B0400000000000000" pitchFamily="50" charset="-128"/>
                <a:ea typeface="BIZ UDPゴシック" panose="020B0400000000000000" pitchFamily="50" charset="-128"/>
              </a:rPr>
              <a:t>家計急変の発生事由によって提出書類が異なり</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50" u="sng" dirty="0">
                <a:latin typeface="BIZ UDPゴシック" panose="020B0400000000000000" pitchFamily="50" charset="-128"/>
                <a:ea typeface="BIZ UDPゴシック" panose="020B0400000000000000" pitchFamily="50" charset="-128"/>
              </a:rPr>
              <a:t>ます</a:t>
            </a:r>
            <a:r>
              <a:rPr kumimoji="1" lang="ja-JP" altLang="en-US" sz="1050" dirty="0">
                <a:latin typeface="BIZ UDPゴシック" panose="020B0400000000000000" pitchFamily="50" charset="-128"/>
                <a:ea typeface="BIZ UDPゴシック" panose="020B0400000000000000" pitchFamily="50" charset="-128"/>
              </a:rPr>
              <a:t>。詳細は、</a:t>
            </a:r>
            <a:r>
              <a:rPr kumimoji="1" lang="en-US" altLang="ja-JP" sz="1050" dirty="0">
                <a:latin typeface="BIZ UDPゴシック" panose="020B0400000000000000" pitchFamily="50" charset="-128"/>
                <a:ea typeface="BIZ UDPゴシック" panose="020B0400000000000000" pitchFamily="50" charset="-128"/>
              </a:rPr>
              <a:t> P.3『</a:t>
            </a:r>
            <a:r>
              <a:rPr kumimoji="1" lang="ja-JP" altLang="en-US" sz="1050" dirty="0">
                <a:solidFill>
                  <a:schemeClr val="tx1"/>
                </a:solidFill>
                <a:latin typeface="BIZ UDPゴシック" panose="020B0400000000000000" pitchFamily="50" charset="-128"/>
                <a:ea typeface="BIZ UDPゴシック" panose="020B0400000000000000" pitchFamily="50" charset="-128"/>
              </a:rPr>
              <a:t>●「②家計急変事由を証明する書類」について</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をご参照ください。</a:t>
            </a:r>
            <a:r>
              <a:rPr kumimoji="1" lang="ja-JP" altLang="en-US" sz="80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a:t>
            </a:r>
            <a:r>
              <a:rPr kumimoji="1" lang="ja-JP" altLang="en-US" sz="1050" dirty="0">
                <a:latin typeface="BIZ UDPゴシック" panose="020B0400000000000000" pitchFamily="50" charset="-128"/>
                <a:ea typeface="BIZ UDPゴシック" panose="020B0400000000000000" pitchFamily="50" charset="-128"/>
              </a:rPr>
              <a:t>：離職等の</a:t>
            </a:r>
            <a:r>
              <a:rPr kumimoji="1" lang="ja-JP" altLang="en-US" sz="1050" b="1" u="sng" dirty="0">
                <a:latin typeface="BIZ UDPゴシック" panose="020B0400000000000000" pitchFamily="50" charset="-128"/>
                <a:ea typeface="BIZ UDPゴシック" panose="020B0400000000000000" pitchFamily="50" charset="-128"/>
              </a:rPr>
              <a:t>事実</a:t>
            </a:r>
            <a:r>
              <a:rPr kumimoji="1" lang="ja-JP" altLang="en-US" sz="1050" dirty="0">
                <a:latin typeface="BIZ UDPゴシック" panose="020B0400000000000000" pitchFamily="50" charset="-128"/>
                <a:ea typeface="BIZ UDPゴシック" panose="020B0400000000000000" pitchFamily="50" charset="-128"/>
              </a:rPr>
              <a:t>を証明する書類</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雇用保険受給資格者証、退職証明書、廃業届出書 など</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B</a:t>
            </a:r>
            <a:r>
              <a:rPr kumimoji="1" lang="ja-JP" altLang="en-US" sz="1050" dirty="0">
                <a:latin typeface="BIZ UDPゴシック" panose="020B0400000000000000" pitchFamily="50" charset="-128"/>
                <a:ea typeface="BIZ UDPゴシック" panose="020B0400000000000000" pitchFamily="50" charset="-128"/>
              </a:rPr>
              <a:t>：離職等の</a:t>
            </a:r>
            <a:r>
              <a:rPr kumimoji="1" lang="ja-JP" altLang="en-US" sz="1050" b="1" u="sng" dirty="0">
                <a:latin typeface="BIZ UDPゴシック" panose="020B0400000000000000" pitchFamily="50" charset="-128"/>
                <a:ea typeface="BIZ UDPゴシック" panose="020B0400000000000000" pitchFamily="50" charset="-128"/>
              </a:rPr>
              <a:t>事由</a:t>
            </a:r>
            <a:r>
              <a:rPr kumimoji="1" lang="ja-JP" altLang="en-US" sz="1050" dirty="0">
                <a:latin typeface="BIZ UDPゴシック" panose="020B0400000000000000" pitchFamily="50" charset="-128"/>
                <a:ea typeface="BIZ UDPゴシック" panose="020B0400000000000000" pitchFamily="50" charset="-128"/>
              </a:rPr>
              <a:t>を証明する書類</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雇用保険受給資格者証、事由申立書</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７）、</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その他事由を証明できる書類（理由によって異なります）</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③</a:t>
            </a:r>
            <a:r>
              <a:rPr kumimoji="1" lang="ja-JP" altLang="en-US" sz="1400" b="1" u="sng" dirty="0">
                <a:latin typeface="BIZ UDPゴシック" panose="020B0400000000000000" pitchFamily="50" charset="-128"/>
                <a:ea typeface="BIZ UDPゴシック" panose="020B0400000000000000" pitchFamily="50" charset="-128"/>
              </a:rPr>
              <a:t>家計急変後の収入を証明する書類</a:t>
            </a:r>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900" dirty="0">
                <a:highlight>
                  <a:srgbClr val="FFFFFF"/>
                </a:highlight>
                <a:latin typeface="BIZ UDPゴシック" panose="020B0400000000000000" pitchFamily="50" charset="-128"/>
                <a:ea typeface="BIZ UDPゴシック" panose="020B0400000000000000" pitchFamily="50" charset="-128"/>
              </a:rPr>
              <a:t>保護者等（親権者等）全員必要</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 </a:t>
            </a:r>
            <a:r>
              <a:rPr kumimoji="1" lang="ja-JP" altLang="en-US" sz="1050" b="1" u="sng" dirty="0">
                <a:latin typeface="BIZ UDPゴシック" panose="020B0400000000000000" pitchFamily="50" charset="-128"/>
                <a:ea typeface="BIZ UDPゴシック" panose="020B0400000000000000" pitchFamily="50" charset="-128"/>
              </a:rPr>
              <a:t>家計急変事由が発生した翌月（月の１日に家計急変した場合は当月）から連続３か月分（令和５年</a:t>
            </a:r>
            <a:r>
              <a:rPr kumimoji="1" lang="en-US" altLang="ja-JP" sz="1050" b="1" u="sng" dirty="0">
                <a:latin typeface="BIZ UDPゴシック" panose="020B0400000000000000" pitchFamily="50" charset="-128"/>
                <a:ea typeface="BIZ UDPゴシック" panose="020B0400000000000000" pitchFamily="50" charset="-128"/>
              </a:rPr>
              <a:t>12</a:t>
            </a:r>
            <a:r>
              <a:rPr kumimoji="1" lang="ja-JP" altLang="en-US" sz="1050" b="1" u="sng" dirty="0">
                <a:latin typeface="BIZ UDPゴシック" panose="020B0400000000000000" pitchFamily="50" charset="-128"/>
                <a:ea typeface="BIZ UDPゴシック" panose="020B0400000000000000" pitchFamily="50" charset="-128"/>
              </a:rPr>
              <a:t>月以</a:t>
            </a:r>
            <a:endParaRPr kumimoji="1" lang="en-US" altLang="ja-JP" sz="1050" b="1" u="sng" dirty="0">
              <a:latin typeface="BIZ UDPゴシック" panose="020B0400000000000000" pitchFamily="50" charset="-128"/>
              <a:ea typeface="BIZ UDPゴシック" panose="020B0400000000000000" pitchFamily="50" charset="-128"/>
            </a:endParaRPr>
          </a:p>
          <a:p>
            <a:r>
              <a:rPr kumimoji="1" lang="ja-JP" altLang="en-US" sz="1050" b="1" dirty="0">
                <a:latin typeface="BIZ UDPゴシック" panose="020B0400000000000000" pitchFamily="50" charset="-128"/>
                <a:ea typeface="BIZ UDPゴシック" panose="020B0400000000000000" pitchFamily="50" charset="-128"/>
              </a:rPr>
              <a:t>　　　</a:t>
            </a:r>
            <a:r>
              <a:rPr kumimoji="1" lang="ja-JP" altLang="en-US" sz="1050" b="1" u="sng" dirty="0">
                <a:latin typeface="BIZ UDPゴシック" panose="020B0400000000000000" pitchFamily="50" charset="-128"/>
                <a:ea typeface="BIZ UDPゴシック" panose="020B0400000000000000" pitchFamily="50" charset="-128"/>
              </a:rPr>
              <a:t>前に発生した場合は令和６年１･２･３月分）の収入</a:t>
            </a:r>
            <a:r>
              <a:rPr kumimoji="1" lang="ja-JP" altLang="en-US" sz="1050" dirty="0">
                <a:latin typeface="BIZ UDPゴシック" panose="020B0400000000000000" pitchFamily="50" charset="-128"/>
                <a:ea typeface="BIZ UDPゴシック" panose="020B0400000000000000" pitchFamily="50" charset="-128"/>
              </a:rPr>
              <a:t>について、</a:t>
            </a:r>
            <a:r>
              <a:rPr kumimoji="1" lang="ja-JP" altLang="en-US" sz="1100" dirty="0">
                <a:latin typeface="BIZ UDPゴシック" panose="020B0400000000000000" pitchFamily="50" charset="-128"/>
                <a:ea typeface="BIZ UDPゴシック" panose="020B0400000000000000" pitchFamily="50" charset="-128"/>
              </a:rPr>
              <a:t>以下のいずれかの書類が必要です。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300" dirty="0">
                <a:latin typeface="BIZ UDPゴシック" panose="020B0400000000000000" pitchFamily="50" charset="-128"/>
                <a:ea typeface="BIZ UDPゴシック" panose="020B0400000000000000" pitchFamily="50" charset="-128"/>
              </a:rPr>
              <a:t>　</a:t>
            </a:r>
            <a:endParaRPr kumimoji="1" lang="en-US" altLang="ja-JP" sz="3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a:t>
            </a:r>
            <a:r>
              <a:rPr kumimoji="1" lang="ja-JP" altLang="en-US" sz="1050" dirty="0">
                <a:latin typeface="BIZ UDPゴシック" panose="020B0400000000000000" pitchFamily="50" charset="-128"/>
                <a:ea typeface="BIZ UDPゴシック" panose="020B0400000000000000" pitchFamily="50" charset="-128"/>
              </a:rPr>
              <a:t>：給与収入の場合</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給与明細の写し</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B</a:t>
            </a:r>
            <a:r>
              <a:rPr kumimoji="1" lang="ja-JP" altLang="en-US" sz="1050" dirty="0">
                <a:latin typeface="BIZ UDPゴシック" panose="020B0400000000000000" pitchFamily="50" charset="-128"/>
                <a:ea typeface="BIZ UDPゴシック" panose="020B0400000000000000" pitchFamily="50" charset="-128"/>
              </a:rPr>
              <a:t>：給与収入以外（事業収入など）の場合</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収入証明書</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７）</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C</a:t>
            </a:r>
            <a:r>
              <a:rPr kumimoji="1" lang="ja-JP" altLang="en-US" sz="1050" dirty="0">
                <a:latin typeface="BIZ UDPゴシック" panose="020B0400000000000000" pitchFamily="50" charset="-128"/>
                <a:ea typeface="BIZ UDPゴシック" panose="020B0400000000000000" pitchFamily="50" charset="-128"/>
              </a:rPr>
              <a:t>：収入が０円の場合</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無収入誓約書</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７）</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52" name="正方形/長方形 51"/>
          <p:cNvSpPr/>
          <p:nvPr/>
        </p:nvSpPr>
        <p:spPr>
          <a:xfrm>
            <a:off x="196377" y="5935565"/>
            <a:ext cx="6299593" cy="3795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b="1" dirty="0">
                <a:latin typeface="BIZ UDPゴシック" panose="020B0400000000000000" pitchFamily="50" charset="-128"/>
                <a:ea typeface="BIZ UDPゴシック" panose="020B0400000000000000" pitchFamily="50" charset="-128"/>
              </a:rPr>
              <a:t>●申請書に併せて、次の①～⑤の書類を提出してください。</a:t>
            </a:r>
          </a:p>
        </p:txBody>
      </p:sp>
      <p:sp>
        <p:nvSpPr>
          <p:cNvPr id="23" name="正方形/長方形 22">
            <a:extLst>
              <a:ext uri="{FF2B5EF4-FFF2-40B4-BE49-F238E27FC236}">
                <a16:creationId xmlns:a16="http://schemas.microsoft.com/office/drawing/2014/main" id="{68F22364-7396-4BC0-ADE1-CE72293CD22E}"/>
              </a:ext>
            </a:extLst>
          </p:cNvPr>
          <p:cNvSpPr/>
          <p:nvPr/>
        </p:nvSpPr>
        <p:spPr>
          <a:xfrm>
            <a:off x="179652" y="681027"/>
            <a:ext cx="6480000" cy="83510"/>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4" name="角丸四角形 55">
            <a:extLst>
              <a:ext uri="{FF2B5EF4-FFF2-40B4-BE49-F238E27FC236}">
                <a16:creationId xmlns:a16="http://schemas.microsoft.com/office/drawing/2014/main" id="{0BECDD20-F27F-4689-B0E2-439E4E2D3283}"/>
              </a:ext>
            </a:extLst>
          </p:cNvPr>
          <p:cNvSpPr/>
          <p:nvPr/>
        </p:nvSpPr>
        <p:spPr>
          <a:xfrm>
            <a:off x="179654" y="408451"/>
            <a:ext cx="1337259" cy="3431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支給金額</a:t>
            </a:r>
          </a:p>
        </p:txBody>
      </p:sp>
      <p:sp>
        <p:nvSpPr>
          <p:cNvPr id="25" name="正方形/長方形 24">
            <a:extLst>
              <a:ext uri="{FF2B5EF4-FFF2-40B4-BE49-F238E27FC236}">
                <a16:creationId xmlns:a16="http://schemas.microsoft.com/office/drawing/2014/main" id="{759883A9-1AA9-4B03-A373-B6240BE8CF08}"/>
              </a:ext>
            </a:extLst>
          </p:cNvPr>
          <p:cNvSpPr/>
          <p:nvPr/>
        </p:nvSpPr>
        <p:spPr>
          <a:xfrm>
            <a:off x="162718" y="749281"/>
            <a:ext cx="5795821" cy="81607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b="1" dirty="0">
                <a:latin typeface="BIZ UDPゴシック" panose="020B0400000000000000" pitchFamily="50" charset="-128"/>
                <a:ea typeface="BIZ UDPゴシック" panose="020B0400000000000000" pitchFamily="50" charset="-128"/>
              </a:rPr>
              <a:t>●支給金額は基準日によって異なります。</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000" b="1" u="sng" dirty="0">
                <a:latin typeface="BIZ UDPゴシック" panose="020B0400000000000000" pitchFamily="50" charset="-128"/>
                <a:ea typeface="BIZ UDPゴシック" panose="020B0400000000000000" pitchFamily="50" charset="-128"/>
              </a:rPr>
              <a:t>基準日は、家計急変事由の発生日（離職日･休職開始日･廃業日等）によって定められます</a:t>
            </a:r>
            <a:r>
              <a:rPr kumimoji="1" lang="ja-JP" altLang="en-US" sz="1000" b="1" dirty="0">
                <a:latin typeface="BIZ UDPゴシック" panose="020B0400000000000000" pitchFamily="50" charset="-128"/>
                <a:ea typeface="BIZ UDPゴシック" panose="020B0400000000000000" pitchFamily="50" charset="-128"/>
              </a:rPr>
              <a:t>。</a:t>
            </a:r>
            <a:endParaRPr kumimoji="1" lang="en-US" altLang="ja-JP" sz="1000" b="1"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家計急変事由が、勤務時間の短縮やシフト日数の減少、給料の減額などによる収入減少の場合、</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家計急変事由の発生日は</a:t>
            </a:r>
            <a:r>
              <a:rPr kumimoji="1" lang="ja-JP" altLang="en-US" sz="1000" b="1" u="sng" dirty="0">
                <a:latin typeface="BIZ UDPゴシック" panose="020B0400000000000000" pitchFamily="50" charset="-128"/>
                <a:ea typeface="BIZ UDPゴシック" panose="020B0400000000000000" pitchFamily="50" charset="-128"/>
              </a:rPr>
              <a:t>収入が減少し始めた月の給与振込日</a:t>
            </a:r>
            <a:r>
              <a:rPr kumimoji="1" lang="ja-JP" altLang="en-US" sz="1000" dirty="0">
                <a:latin typeface="BIZ UDPゴシック" panose="020B0400000000000000" pitchFamily="50" charset="-128"/>
                <a:ea typeface="BIZ UDPゴシック" panose="020B0400000000000000" pitchFamily="50" charset="-128"/>
              </a:rPr>
              <a:t>とします。</a:t>
            </a:r>
            <a:endParaRPr kumimoji="1" lang="en-US" altLang="ja-JP" sz="700" dirty="0">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5DB64F04-4C07-4633-97A0-C164453881E7}"/>
              </a:ext>
            </a:extLst>
          </p:cNvPr>
          <p:cNvSpPr/>
          <p:nvPr/>
        </p:nvSpPr>
        <p:spPr>
          <a:xfrm>
            <a:off x="5425914" y="4293079"/>
            <a:ext cx="1369927" cy="1215717"/>
          </a:xfrm>
          <a:prstGeom prst="rect">
            <a:avLst/>
          </a:prstGeom>
        </p:spPr>
        <p:txBody>
          <a:bodyPr wrap="square">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５　年齢及び扶養の状況は、基準日現在で判断します。</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300" dirty="0">
                <a:latin typeface="BIZ UDPゴシック" panose="020B0400000000000000" pitchFamily="50" charset="-128"/>
                <a:ea typeface="BIZ UDPゴシック" panose="020B0400000000000000" pitchFamily="50" charset="-128"/>
              </a:rPr>
              <a:t>　</a:t>
            </a:r>
            <a:endParaRPr kumimoji="1" lang="en-US" altLang="ja-JP" sz="3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６　保護者等以外に扶養されている場合は、左表の兄弟姉妹には該当しません。</a:t>
            </a:r>
          </a:p>
        </p:txBody>
      </p:sp>
      <p:sp>
        <p:nvSpPr>
          <p:cNvPr id="30" name="正方形/長方形 29">
            <a:extLst>
              <a:ext uri="{FF2B5EF4-FFF2-40B4-BE49-F238E27FC236}">
                <a16:creationId xmlns:a16="http://schemas.microsoft.com/office/drawing/2014/main" id="{3D6A559E-D2F3-4D23-A2F3-D415B76FC07B}"/>
              </a:ext>
            </a:extLst>
          </p:cNvPr>
          <p:cNvSpPr/>
          <p:nvPr/>
        </p:nvSpPr>
        <p:spPr>
          <a:xfrm>
            <a:off x="311317" y="2433356"/>
            <a:ext cx="5998641" cy="97653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000" dirty="0">
                <a:latin typeface="BIZ UDPゴシック" panose="020B0400000000000000" pitchFamily="50" charset="-128"/>
                <a:ea typeface="BIZ UDPゴシック" panose="020B0400000000000000" pitchFamily="50" charset="-128"/>
              </a:rPr>
              <a:t>例１）令和６年</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25</a:t>
            </a:r>
            <a:r>
              <a:rPr kumimoji="1" lang="ja-JP" altLang="en-US" sz="1000" dirty="0">
                <a:latin typeface="BIZ UDPゴシック" panose="020B0400000000000000" pitchFamily="50" charset="-128"/>
                <a:ea typeface="BIZ UDPゴシック" panose="020B0400000000000000" pitchFamily="50" charset="-128"/>
              </a:rPr>
              <a:t>日に離職した場合、基準日は</a:t>
            </a:r>
            <a:r>
              <a:rPr kumimoji="1" lang="ja-JP" altLang="en-US" sz="1000" u="sng" dirty="0">
                <a:latin typeface="BIZ UDPゴシック" panose="020B0400000000000000" pitchFamily="50" charset="-128"/>
                <a:ea typeface="BIZ UDPゴシック" panose="020B0400000000000000" pitchFamily="50" charset="-128"/>
              </a:rPr>
              <a:t>令和６年</a:t>
            </a:r>
            <a:r>
              <a:rPr kumimoji="1" lang="en-US" altLang="ja-JP" sz="1000" u="sng" dirty="0">
                <a:latin typeface="BIZ UDPゴシック" panose="020B0400000000000000" pitchFamily="50" charset="-128"/>
                <a:ea typeface="BIZ UDPゴシック" panose="020B0400000000000000" pitchFamily="50" charset="-128"/>
              </a:rPr>
              <a:t>7</a:t>
            </a:r>
            <a:r>
              <a:rPr kumimoji="1" lang="ja-JP" altLang="en-US" sz="1000" u="sng" dirty="0">
                <a:latin typeface="BIZ UDPゴシック" panose="020B0400000000000000" pitchFamily="50" charset="-128"/>
                <a:ea typeface="BIZ UDPゴシック" panose="020B0400000000000000" pitchFamily="50" charset="-128"/>
              </a:rPr>
              <a:t>月</a:t>
            </a:r>
            <a:r>
              <a:rPr kumimoji="1" lang="en-US" altLang="ja-JP" sz="1000" u="sng" dirty="0">
                <a:latin typeface="BIZ UDPゴシック" panose="020B0400000000000000" pitchFamily="50" charset="-128"/>
                <a:ea typeface="BIZ UDPゴシック" panose="020B0400000000000000" pitchFamily="50" charset="-128"/>
              </a:rPr>
              <a:t>1</a:t>
            </a:r>
            <a:r>
              <a:rPr kumimoji="1" lang="ja-JP" altLang="en-US" sz="1000" u="sng" dirty="0">
                <a:latin typeface="BIZ UDPゴシック" panose="020B0400000000000000" pitchFamily="50" charset="-128"/>
                <a:ea typeface="BIZ UDPゴシック" panose="020B0400000000000000" pitchFamily="50" charset="-128"/>
              </a:rPr>
              <a:t>日</a:t>
            </a:r>
            <a:r>
              <a:rPr kumimoji="1" lang="ja-JP" altLang="en-US" sz="1000" dirty="0">
                <a:latin typeface="BIZ UDPゴシック" panose="020B0400000000000000" pitchFamily="50" charset="-128"/>
                <a:ea typeface="BIZ UDPゴシック" panose="020B0400000000000000" pitchFamily="50" charset="-128"/>
              </a:rPr>
              <a:t> ➡ </a:t>
            </a:r>
            <a:r>
              <a:rPr kumimoji="1" lang="ja-JP" altLang="en-US" sz="1000" u="sng" dirty="0">
                <a:latin typeface="BIZ UDPゴシック" panose="020B0400000000000000" pitchFamily="50" charset="-128"/>
                <a:ea typeface="BIZ UDPゴシック" panose="020B0400000000000000" pitchFamily="50" charset="-128"/>
              </a:rPr>
              <a:t>年額</a:t>
            </a:r>
            <a:r>
              <a:rPr kumimoji="1" lang="ja-JP" altLang="en-US" sz="1000" dirty="0">
                <a:latin typeface="BIZ UDPゴシック" panose="020B0400000000000000" pitchFamily="50" charset="-128"/>
                <a:ea typeface="BIZ UDPゴシック" panose="020B0400000000000000" pitchFamily="50" charset="-128"/>
              </a:rPr>
              <a:t>を支給</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500" dirty="0">
                <a:latin typeface="BIZ UDPゴシック" panose="020B0400000000000000" pitchFamily="50" charset="-128"/>
                <a:ea typeface="BIZ UDPゴシック" panose="020B0400000000000000" pitchFamily="50" charset="-128"/>
              </a:rPr>
              <a:t>　</a:t>
            </a:r>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例２）令和５年</a:t>
            </a:r>
            <a:r>
              <a:rPr kumimoji="1" lang="en-US" altLang="ja-JP" sz="1000" dirty="0">
                <a:latin typeface="BIZ UDPゴシック" panose="020B0400000000000000" pitchFamily="50" charset="-128"/>
                <a:ea typeface="BIZ UDPゴシック" panose="020B0400000000000000" pitchFamily="50" charset="-128"/>
              </a:rPr>
              <a:t>10</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日に離職した場合、基準日は</a:t>
            </a:r>
            <a:r>
              <a:rPr kumimoji="1" lang="ja-JP" altLang="en-US" sz="1000" u="sng" dirty="0">
                <a:latin typeface="BIZ UDPゴシック" panose="020B0400000000000000" pitchFamily="50" charset="-128"/>
                <a:ea typeface="BIZ UDPゴシック" panose="020B0400000000000000" pitchFamily="50" charset="-128"/>
              </a:rPr>
              <a:t>令和６年</a:t>
            </a:r>
            <a:r>
              <a:rPr kumimoji="1" lang="en-US" altLang="ja-JP" sz="1000" u="sng" dirty="0">
                <a:latin typeface="BIZ UDPゴシック" panose="020B0400000000000000" pitchFamily="50" charset="-128"/>
                <a:ea typeface="BIZ UDPゴシック" panose="020B0400000000000000" pitchFamily="50" charset="-128"/>
              </a:rPr>
              <a:t>7</a:t>
            </a:r>
            <a:r>
              <a:rPr kumimoji="1" lang="ja-JP" altLang="en-US" sz="1000" u="sng" dirty="0">
                <a:latin typeface="BIZ UDPゴシック" panose="020B0400000000000000" pitchFamily="50" charset="-128"/>
                <a:ea typeface="BIZ UDPゴシック" panose="020B0400000000000000" pitchFamily="50" charset="-128"/>
              </a:rPr>
              <a:t>月</a:t>
            </a:r>
            <a:r>
              <a:rPr kumimoji="1" lang="en-US" altLang="ja-JP" sz="1000" u="sng" dirty="0">
                <a:latin typeface="BIZ UDPゴシック" panose="020B0400000000000000" pitchFamily="50" charset="-128"/>
                <a:ea typeface="BIZ UDPゴシック" panose="020B0400000000000000" pitchFamily="50" charset="-128"/>
              </a:rPr>
              <a:t>1</a:t>
            </a:r>
            <a:r>
              <a:rPr kumimoji="1" lang="ja-JP" altLang="en-US" sz="1000" u="sng" dirty="0">
                <a:latin typeface="BIZ UDPゴシック" panose="020B0400000000000000" pitchFamily="50" charset="-128"/>
                <a:ea typeface="BIZ UDPゴシック" panose="020B0400000000000000" pitchFamily="50" charset="-128"/>
              </a:rPr>
              <a:t>日</a:t>
            </a:r>
            <a:r>
              <a:rPr kumimoji="1" lang="ja-JP" altLang="en-US" sz="1000" dirty="0">
                <a:latin typeface="BIZ UDPゴシック" panose="020B0400000000000000" pitchFamily="50" charset="-128"/>
                <a:ea typeface="BIZ UDPゴシック" panose="020B0400000000000000" pitchFamily="50" charset="-128"/>
              </a:rPr>
              <a:t> ➡ </a:t>
            </a:r>
            <a:r>
              <a:rPr kumimoji="1" lang="ja-JP" altLang="en-US" sz="1000" u="sng" dirty="0">
                <a:latin typeface="BIZ UDPゴシック" panose="020B0400000000000000" pitchFamily="50" charset="-128"/>
                <a:ea typeface="BIZ UDPゴシック" panose="020B0400000000000000" pitchFamily="50" charset="-128"/>
              </a:rPr>
              <a:t>年額</a:t>
            </a:r>
            <a:r>
              <a:rPr kumimoji="1" lang="ja-JP" altLang="en-US" sz="1000" dirty="0">
                <a:latin typeface="BIZ UDPゴシック" panose="020B0400000000000000" pitchFamily="50" charset="-128"/>
                <a:ea typeface="BIZ UDPゴシック" panose="020B0400000000000000" pitchFamily="50" charset="-128"/>
              </a:rPr>
              <a:t>を支給</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500" dirty="0">
                <a:latin typeface="BIZ UDPゴシック" panose="020B0400000000000000" pitchFamily="50" charset="-128"/>
                <a:ea typeface="BIZ UDPゴシック" panose="020B0400000000000000" pitchFamily="50" charset="-128"/>
              </a:rPr>
              <a:t>　</a:t>
            </a:r>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例３）令和６年</a:t>
            </a:r>
            <a:r>
              <a:rPr kumimoji="1" lang="en-US" altLang="ja-JP" sz="1000" dirty="0">
                <a:latin typeface="BIZ UDPゴシック" panose="020B0400000000000000" pitchFamily="50" charset="-128"/>
                <a:ea typeface="BIZ UDPゴシック" panose="020B0400000000000000" pitchFamily="50" charset="-128"/>
              </a:rPr>
              <a:t>7</a:t>
            </a:r>
            <a:r>
              <a:rPr kumimoji="1" lang="ja-JP" altLang="en-US" sz="1000" dirty="0">
                <a:latin typeface="BIZ UDPゴシック" panose="020B0400000000000000" pitchFamily="50" charset="-128"/>
                <a:ea typeface="BIZ UDPゴシック" panose="020B0400000000000000" pitchFamily="50" charset="-128"/>
              </a:rPr>
              <a:t>月分の給与（給与振込日は</a:t>
            </a:r>
            <a:r>
              <a:rPr kumimoji="1" lang="en-US" altLang="ja-JP" sz="1000" dirty="0">
                <a:latin typeface="BIZ UDPゴシック" panose="020B0400000000000000" pitchFamily="50" charset="-128"/>
                <a:ea typeface="BIZ UDPゴシック" panose="020B0400000000000000" pitchFamily="50" charset="-128"/>
              </a:rPr>
              <a:t>7</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25</a:t>
            </a:r>
            <a:r>
              <a:rPr kumimoji="1" lang="ja-JP" altLang="en-US" sz="1000" dirty="0">
                <a:latin typeface="BIZ UDPゴシック" panose="020B0400000000000000" pitchFamily="50" charset="-128"/>
                <a:ea typeface="BIZ UDPゴシック" panose="020B0400000000000000" pitchFamily="50" charset="-128"/>
              </a:rPr>
              <a:t>日）から収入減少した場合、基準日は</a:t>
            </a:r>
            <a:r>
              <a:rPr kumimoji="1" lang="ja-JP" altLang="en-US" sz="1000" u="sng" dirty="0">
                <a:latin typeface="BIZ UDPゴシック" panose="020B0400000000000000" pitchFamily="50" charset="-128"/>
                <a:ea typeface="BIZ UDPゴシック" panose="020B0400000000000000" pitchFamily="50" charset="-128"/>
              </a:rPr>
              <a:t>令和６年</a:t>
            </a:r>
            <a:r>
              <a:rPr kumimoji="1" lang="en-US" altLang="ja-JP" sz="1000" u="sng" dirty="0">
                <a:latin typeface="BIZ UDPゴシック" panose="020B0400000000000000" pitchFamily="50" charset="-128"/>
                <a:ea typeface="BIZ UDPゴシック" panose="020B0400000000000000" pitchFamily="50" charset="-128"/>
              </a:rPr>
              <a:t>8</a:t>
            </a:r>
            <a:r>
              <a:rPr kumimoji="1" lang="ja-JP" altLang="en-US" sz="1000" u="sng" dirty="0">
                <a:latin typeface="BIZ UDPゴシック" panose="020B0400000000000000" pitchFamily="50" charset="-128"/>
                <a:ea typeface="BIZ UDPゴシック" panose="020B0400000000000000" pitchFamily="50" charset="-128"/>
              </a:rPr>
              <a:t>月</a:t>
            </a:r>
            <a:r>
              <a:rPr kumimoji="1" lang="en-US" altLang="ja-JP" sz="1000" u="sng" dirty="0">
                <a:latin typeface="BIZ UDPゴシック" panose="020B0400000000000000" pitchFamily="50" charset="-128"/>
                <a:ea typeface="BIZ UDPゴシック" panose="020B0400000000000000" pitchFamily="50" charset="-128"/>
              </a:rPr>
              <a:t>1</a:t>
            </a:r>
            <a:r>
              <a:rPr kumimoji="1" lang="ja-JP" altLang="en-US" sz="1000" u="sng" dirty="0">
                <a:latin typeface="BIZ UDPゴシック" panose="020B0400000000000000" pitchFamily="50" charset="-128"/>
                <a:ea typeface="BIZ UDPゴシック" panose="020B0400000000000000" pitchFamily="50" charset="-128"/>
              </a:rPr>
              <a:t>日</a:t>
            </a:r>
            <a:endParaRPr kumimoji="1" lang="en-US" altLang="ja-JP" sz="1000" u="sng"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申請者が下記＜支給金額＞の区分②に該当する場合</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200" dirty="0">
                <a:latin typeface="BIZ UDPゴシック" panose="020B0400000000000000" pitchFamily="50" charset="-128"/>
                <a:ea typeface="BIZ UDPゴシック" panose="020B0400000000000000" pitchFamily="50" charset="-128"/>
              </a:rPr>
              <a:t>　</a:t>
            </a:r>
            <a:endParaRPr kumimoji="1" lang="en-US" altLang="ja-JP" sz="2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 </a:t>
            </a:r>
            <a:r>
              <a:rPr kumimoji="1" lang="ja-JP" altLang="en-US" sz="1000" u="sng" dirty="0">
                <a:latin typeface="BIZ UDPゴシック" panose="020B0400000000000000" pitchFamily="50" charset="-128"/>
                <a:ea typeface="BIZ UDPゴシック" panose="020B0400000000000000" pitchFamily="50" charset="-128"/>
              </a:rPr>
              <a:t>年額</a:t>
            </a:r>
            <a:r>
              <a:rPr kumimoji="1" lang="en-US" altLang="ja-JP" sz="1000" u="sng" dirty="0">
                <a:latin typeface="BIZ UDPゴシック" panose="020B0400000000000000" pitchFamily="50" charset="-128"/>
                <a:ea typeface="BIZ UDPゴシック" panose="020B0400000000000000" pitchFamily="50" charset="-128"/>
              </a:rPr>
              <a:t>143,700</a:t>
            </a:r>
            <a:r>
              <a:rPr kumimoji="1" lang="ja-JP" altLang="en-US" sz="1000" u="sng" dirty="0">
                <a:latin typeface="BIZ UDPゴシック" panose="020B0400000000000000" pitchFamily="50" charset="-128"/>
                <a:ea typeface="BIZ UDPゴシック" panose="020B0400000000000000" pitchFamily="50" charset="-128"/>
              </a:rPr>
              <a:t>円 </a:t>
            </a:r>
            <a:r>
              <a:rPr kumimoji="1" lang="en-US" altLang="ja-JP" sz="1000" u="sng" dirty="0">
                <a:latin typeface="BIZ UDPゴシック" panose="020B0400000000000000" pitchFamily="50" charset="-128"/>
                <a:ea typeface="BIZ UDPゴシック" panose="020B0400000000000000" pitchFamily="50" charset="-128"/>
              </a:rPr>
              <a:t>÷ 12</a:t>
            </a:r>
            <a:r>
              <a:rPr kumimoji="1" lang="ja-JP" altLang="en-US" sz="1000" u="sng" dirty="0">
                <a:latin typeface="BIZ UDPゴシック" panose="020B0400000000000000" pitchFamily="50" charset="-128"/>
                <a:ea typeface="BIZ UDPゴシック" panose="020B0400000000000000" pitchFamily="50" charset="-128"/>
              </a:rPr>
              <a:t>か月 </a:t>
            </a:r>
            <a:r>
              <a:rPr kumimoji="1" lang="en-US" altLang="ja-JP" sz="1000" u="sng" dirty="0">
                <a:latin typeface="BIZ UDPゴシック" panose="020B0400000000000000" pitchFamily="50" charset="-128"/>
                <a:ea typeface="BIZ UDPゴシック" panose="020B0400000000000000" pitchFamily="50" charset="-128"/>
              </a:rPr>
              <a:t>× </a:t>
            </a:r>
            <a:r>
              <a:rPr kumimoji="1" lang="ja-JP" altLang="en-US" sz="1000" u="sng" dirty="0">
                <a:latin typeface="BIZ UDPゴシック" panose="020B0400000000000000" pitchFamily="50" charset="-128"/>
                <a:ea typeface="BIZ UDPゴシック" panose="020B0400000000000000" pitchFamily="50" charset="-128"/>
              </a:rPr>
              <a:t>８か月</a:t>
            </a:r>
            <a:r>
              <a:rPr kumimoji="1" lang="ja-JP" altLang="en-US" sz="800" u="sng" dirty="0">
                <a:latin typeface="BIZ UDPゴシック" panose="020B0400000000000000" pitchFamily="50" charset="-128"/>
                <a:ea typeface="BIZ UDPゴシック" panose="020B0400000000000000" pitchFamily="50" charset="-128"/>
              </a:rPr>
              <a:t>（</a:t>
            </a:r>
            <a:r>
              <a:rPr kumimoji="1" lang="en-US" altLang="ja-JP" sz="800" u="sng" dirty="0">
                <a:latin typeface="BIZ UDPゴシック" panose="020B0400000000000000" pitchFamily="50" charset="-128"/>
                <a:ea typeface="BIZ UDPゴシック" panose="020B0400000000000000" pitchFamily="50" charset="-128"/>
              </a:rPr>
              <a:t>8</a:t>
            </a:r>
            <a:r>
              <a:rPr kumimoji="1" lang="ja-JP" altLang="en-US" sz="800" u="sng" dirty="0">
                <a:latin typeface="BIZ UDPゴシック" panose="020B0400000000000000" pitchFamily="50" charset="-128"/>
                <a:ea typeface="BIZ UDPゴシック" panose="020B0400000000000000" pitchFamily="50" charset="-128"/>
              </a:rPr>
              <a:t>月～翌年</a:t>
            </a:r>
            <a:r>
              <a:rPr kumimoji="1" lang="en-US" altLang="ja-JP" sz="800" u="sng" dirty="0">
                <a:latin typeface="BIZ UDPゴシック" panose="020B0400000000000000" pitchFamily="50" charset="-128"/>
                <a:ea typeface="BIZ UDPゴシック" panose="020B0400000000000000" pitchFamily="50" charset="-128"/>
              </a:rPr>
              <a:t>3</a:t>
            </a:r>
            <a:r>
              <a:rPr kumimoji="1" lang="ja-JP" altLang="en-US" sz="800" u="sng" dirty="0">
                <a:latin typeface="BIZ UDPゴシック" panose="020B0400000000000000" pitchFamily="50" charset="-128"/>
                <a:ea typeface="BIZ UDPゴシック" panose="020B0400000000000000" pitchFamily="50" charset="-128"/>
              </a:rPr>
              <a:t>月）</a:t>
            </a:r>
            <a:r>
              <a:rPr kumimoji="1" lang="ja-JP" altLang="en-US" sz="1000" u="sng" dirty="0">
                <a:latin typeface="BIZ UDPゴシック" panose="020B0400000000000000" pitchFamily="50" charset="-128"/>
                <a:ea typeface="BIZ UDPゴシック" panose="020B0400000000000000" pitchFamily="50" charset="-128"/>
              </a:rPr>
              <a:t>＝ </a:t>
            </a:r>
            <a:r>
              <a:rPr kumimoji="1" lang="en-US" altLang="ja-JP" sz="1000" u="sng" dirty="0">
                <a:latin typeface="BIZ UDPゴシック" panose="020B0400000000000000" pitchFamily="50" charset="-128"/>
                <a:ea typeface="BIZ UDPゴシック" panose="020B0400000000000000" pitchFamily="50" charset="-128"/>
              </a:rPr>
              <a:t>95,800</a:t>
            </a:r>
            <a:r>
              <a:rPr kumimoji="1" lang="ja-JP" altLang="en-US" sz="1000" u="sng" dirty="0">
                <a:latin typeface="BIZ UDPゴシック" panose="020B0400000000000000" pitchFamily="50" charset="-128"/>
                <a:ea typeface="BIZ UDPゴシック" panose="020B0400000000000000" pitchFamily="50" charset="-128"/>
              </a:rPr>
              <a:t>円</a:t>
            </a:r>
            <a:r>
              <a:rPr kumimoji="1" lang="ja-JP" altLang="en-US" sz="8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を支給</a:t>
            </a:r>
            <a:endParaRPr kumimoji="1" lang="en-US" altLang="ja-JP" sz="1000" dirty="0">
              <a:latin typeface="BIZ UDPゴシック" panose="020B0400000000000000" pitchFamily="50" charset="-128"/>
              <a:ea typeface="BIZ UDPゴシック" panose="020B0400000000000000" pitchFamily="50" charset="-128"/>
            </a:endParaRPr>
          </a:p>
        </p:txBody>
      </p:sp>
      <p:pic>
        <p:nvPicPr>
          <p:cNvPr id="7" name="図 6">
            <a:extLst>
              <a:ext uri="{FF2B5EF4-FFF2-40B4-BE49-F238E27FC236}">
                <a16:creationId xmlns:a16="http://schemas.microsoft.com/office/drawing/2014/main" id="{06F8AC62-C3CD-48F5-90BD-4BF9A73015FE}"/>
              </a:ext>
            </a:extLst>
          </p:cNvPr>
          <p:cNvPicPr>
            <a:picLocks noChangeAspect="1"/>
          </p:cNvPicPr>
          <p:nvPr/>
        </p:nvPicPr>
        <p:blipFill>
          <a:blip r:embed="rId3"/>
          <a:stretch>
            <a:fillRect/>
          </a:stretch>
        </p:blipFill>
        <p:spPr>
          <a:xfrm>
            <a:off x="207981" y="1561434"/>
            <a:ext cx="6430070" cy="832810"/>
          </a:xfrm>
          <a:prstGeom prst="rect">
            <a:avLst/>
          </a:prstGeom>
        </p:spPr>
      </p:pic>
      <p:pic>
        <p:nvPicPr>
          <p:cNvPr id="8" name="図 7">
            <a:extLst>
              <a:ext uri="{FF2B5EF4-FFF2-40B4-BE49-F238E27FC236}">
                <a16:creationId xmlns:a16="http://schemas.microsoft.com/office/drawing/2014/main" id="{B44F7A83-7CE7-48D4-8D47-CBB9CCE87675}"/>
              </a:ext>
            </a:extLst>
          </p:cNvPr>
          <p:cNvPicPr>
            <a:picLocks noChangeAspect="1"/>
          </p:cNvPicPr>
          <p:nvPr/>
        </p:nvPicPr>
        <p:blipFill>
          <a:blip r:embed="rId4"/>
          <a:stretch>
            <a:fillRect/>
          </a:stretch>
        </p:blipFill>
        <p:spPr>
          <a:xfrm>
            <a:off x="207120" y="3689361"/>
            <a:ext cx="5251764" cy="1798158"/>
          </a:xfrm>
          <a:prstGeom prst="rect">
            <a:avLst/>
          </a:prstGeom>
        </p:spPr>
      </p:pic>
      <p:sp>
        <p:nvSpPr>
          <p:cNvPr id="31" name="正方形/長方形 30">
            <a:extLst>
              <a:ext uri="{FF2B5EF4-FFF2-40B4-BE49-F238E27FC236}">
                <a16:creationId xmlns:a16="http://schemas.microsoft.com/office/drawing/2014/main" id="{464B711B-848C-47A2-8C93-3062DB8AC2C0}"/>
              </a:ext>
            </a:extLst>
          </p:cNvPr>
          <p:cNvSpPr/>
          <p:nvPr/>
        </p:nvSpPr>
        <p:spPr>
          <a:xfrm>
            <a:off x="81959" y="3350673"/>
            <a:ext cx="1171108" cy="40698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＜支給金額＞</a:t>
            </a:r>
          </a:p>
        </p:txBody>
      </p:sp>
      <p:sp>
        <p:nvSpPr>
          <p:cNvPr id="18" name="正方形/長方形 17">
            <a:extLst>
              <a:ext uri="{FF2B5EF4-FFF2-40B4-BE49-F238E27FC236}">
                <a16:creationId xmlns:a16="http://schemas.microsoft.com/office/drawing/2014/main" id="{2CF87DB2-5A80-4874-AD58-9BA584516DA7}"/>
              </a:ext>
            </a:extLst>
          </p:cNvPr>
          <p:cNvSpPr/>
          <p:nvPr/>
        </p:nvSpPr>
        <p:spPr bwMode="gray">
          <a:xfrm>
            <a:off x="107635" y="9659653"/>
            <a:ext cx="6688206" cy="130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正方形/長方形 55"/>
          <p:cNvSpPr/>
          <p:nvPr/>
        </p:nvSpPr>
        <p:spPr bwMode="gray">
          <a:xfrm>
            <a:off x="6381109" y="9680930"/>
            <a:ext cx="587766" cy="25303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000" dirty="0" err="1">
                <a:latin typeface="BIZ UDPゴシック" panose="020B0400000000000000" pitchFamily="50" charset="-128"/>
                <a:ea typeface="BIZ UDPゴシック" panose="020B0400000000000000" pitchFamily="50" charset="-128"/>
              </a:rPr>
              <a:t>ー</a:t>
            </a:r>
            <a:r>
              <a:rPr kumimoji="1" lang="ja-JP" altLang="en-US" sz="1000" dirty="0">
                <a:latin typeface="BIZ UDPゴシック" panose="020B0400000000000000" pitchFamily="50" charset="-128"/>
                <a:ea typeface="BIZ UDPゴシック" panose="020B0400000000000000" pitchFamily="50" charset="-128"/>
              </a:rPr>
              <a:t>２ー</a:t>
            </a:r>
          </a:p>
        </p:txBody>
      </p:sp>
    </p:spTree>
    <p:extLst>
      <p:ext uri="{BB962C8B-B14F-4D97-AF65-F5344CB8AC3E}">
        <p14:creationId xmlns:p14="http://schemas.microsoft.com/office/powerpoint/2010/main" val="179379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A4C49581-14CD-4D1D-8EB5-F3B23D4E4D90}"/>
              </a:ext>
            </a:extLst>
          </p:cNvPr>
          <p:cNvPicPr>
            <a:picLocks noChangeAspect="1"/>
          </p:cNvPicPr>
          <p:nvPr/>
        </p:nvPicPr>
        <p:blipFill>
          <a:blip r:embed="rId3"/>
          <a:stretch>
            <a:fillRect/>
          </a:stretch>
        </p:blipFill>
        <p:spPr>
          <a:xfrm>
            <a:off x="211736" y="2650801"/>
            <a:ext cx="6617886" cy="5607213"/>
          </a:xfrm>
          <a:prstGeom prst="rect">
            <a:avLst/>
          </a:prstGeom>
        </p:spPr>
      </p:pic>
      <p:sp>
        <p:nvSpPr>
          <p:cNvPr id="2" name="正方形/長方形 1"/>
          <p:cNvSpPr/>
          <p:nvPr/>
        </p:nvSpPr>
        <p:spPr>
          <a:xfrm>
            <a:off x="211737" y="680667"/>
            <a:ext cx="6299593" cy="37951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endParaRPr kumimoji="1" lang="ja-JP" altLang="en-US" sz="12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6186479" y="9643003"/>
            <a:ext cx="914400" cy="36064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000" dirty="0" err="1">
                <a:latin typeface="BIZ UDPゴシック" panose="020B0400000000000000" pitchFamily="50" charset="-128"/>
                <a:ea typeface="BIZ UDPゴシック" panose="020B0400000000000000" pitchFamily="50" charset="-128"/>
              </a:rPr>
              <a:t>ー</a:t>
            </a:r>
            <a:r>
              <a:rPr kumimoji="1" lang="ja-JP" altLang="en-US" sz="1000" dirty="0">
                <a:latin typeface="BIZ UDPゴシック" panose="020B0400000000000000" pitchFamily="50" charset="-128"/>
                <a:ea typeface="BIZ UDPゴシック" panose="020B0400000000000000" pitchFamily="50" charset="-128"/>
              </a:rPr>
              <a:t>３ー</a:t>
            </a:r>
          </a:p>
        </p:txBody>
      </p:sp>
      <p:sp>
        <p:nvSpPr>
          <p:cNvPr id="8" name="正方形/長方形 7"/>
          <p:cNvSpPr/>
          <p:nvPr/>
        </p:nvSpPr>
        <p:spPr>
          <a:xfrm>
            <a:off x="211737" y="1889756"/>
            <a:ext cx="6646272" cy="36213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７　事由申立書</a:t>
            </a:r>
            <a:r>
              <a:rPr kumimoji="1" lang="ja-JP" altLang="en-US" sz="1000" b="1"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収入証明書</a:t>
            </a:r>
            <a:r>
              <a:rPr kumimoji="1" lang="ja-JP" altLang="en-US" sz="1000" b="1"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無収入誓約書</a:t>
            </a:r>
            <a:r>
              <a:rPr kumimoji="1" lang="ja-JP" altLang="en-US" sz="1000" b="1"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在学証明書は、大阪府所定の様式です。必要な場合はお通いの</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学校事務室よりお受け取りください。</a:t>
            </a:r>
          </a:p>
        </p:txBody>
      </p:sp>
      <p:sp>
        <p:nvSpPr>
          <p:cNvPr id="17" name="正方形/長方形 16"/>
          <p:cNvSpPr/>
          <p:nvPr/>
        </p:nvSpPr>
        <p:spPr>
          <a:xfrm>
            <a:off x="211736" y="2357143"/>
            <a:ext cx="3837749" cy="301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●「②家計急変の発生事由を証明する書類」について</a:t>
            </a:r>
          </a:p>
        </p:txBody>
      </p:sp>
      <p:sp>
        <p:nvSpPr>
          <p:cNvPr id="19" name="正方形/長方形 18"/>
          <p:cNvSpPr/>
          <p:nvPr/>
        </p:nvSpPr>
        <p:spPr>
          <a:xfrm>
            <a:off x="211736" y="8251167"/>
            <a:ext cx="5793010" cy="55805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８　  </a:t>
            </a:r>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提出書類は、第三者に証明された公的書類に限ります</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a:t>
            </a:r>
            <a:endParaRPr kumimoji="1" lang="en-US" altLang="ja-JP" sz="3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９　  事由によって異なります。　例）妊娠、出産、育児等による場合 </a:t>
            </a:r>
            <a:r>
              <a:rPr kumimoji="1" lang="en-US" altLang="ja-JP" sz="1000" dirty="0">
                <a:solidFill>
                  <a:schemeClr val="tx1"/>
                </a:solidFill>
                <a:latin typeface="BIZ UDPゴシック" panose="020B0400000000000000" pitchFamily="50" charset="-128"/>
                <a:ea typeface="BIZ UDPゴシック" panose="020B0400000000000000" pitchFamily="50" charset="-128"/>
              </a:rPr>
              <a:t>… </a:t>
            </a:r>
            <a:r>
              <a:rPr kumimoji="1" lang="ja-JP" altLang="en-US" sz="1000" dirty="0">
                <a:solidFill>
                  <a:schemeClr val="tx1"/>
                </a:solidFill>
                <a:latin typeface="BIZ UDPゴシック" panose="020B0400000000000000" pitchFamily="50" charset="-128"/>
                <a:ea typeface="BIZ UDPゴシック" panose="020B0400000000000000" pitchFamily="50" charset="-128"/>
              </a:rPr>
              <a:t>母子健康手帳の写し等</a:t>
            </a:r>
            <a:endParaRPr kumimoji="1" lang="en-US" altLang="ja-JP" sz="3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dirty="0">
                <a:solidFill>
                  <a:schemeClr val="tx1"/>
                </a:solidFill>
                <a:latin typeface="BIZ UDPゴシック" panose="020B0400000000000000" pitchFamily="50" charset="-128"/>
                <a:ea typeface="BIZ UDPゴシック" panose="020B0400000000000000" pitchFamily="50" charset="-128"/>
              </a:rPr>
              <a:t>※10</a:t>
            </a:r>
            <a:r>
              <a:rPr kumimoji="1" lang="ja-JP" altLang="en-US" sz="1000" dirty="0">
                <a:solidFill>
                  <a:schemeClr val="tx1"/>
                </a:solidFill>
                <a:latin typeface="BIZ UDPゴシック" panose="020B0400000000000000" pitchFamily="50" charset="-128"/>
                <a:ea typeface="BIZ UDPゴシック" panose="020B0400000000000000" pitchFamily="50" charset="-128"/>
              </a:rPr>
              <a:t>　会社員等の場合は会社による証明が、個人事業主等の場合は事業主本人の誓約が必要です。</a:t>
            </a:r>
          </a:p>
        </p:txBody>
      </p:sp>
      <p:sp>
        <p:nvSpPr>
          <p:cNvPr id="11" name="角丸四角形 50">
            <a:extLst>
              <a:ext uri="{FF2B5EF4-FFF2-40B4-BE49-F238E27FC236}">
                <a16:creationId xmlns:a16="http://schemas.microsoft.com/office/drawing/2014/main" id="{2C6E16E8-07A2-4F36-8992-127FEF207E4A}"/>
              </a:ext>
            </a:extLst>
          </p:cNvPr>
          <p:cNvSpPr/>
          <p:nvPr/>
        </p:nvSpPr>
        <p:spPr>
          <a:xfrm>
            <a:off x="211737" y="212000"/>
            <a:ext cx="6479998" cy="1641740"/>
          </a:xfrm>
          <a:prstGeom prst="roundRect">
            <a:avLst>
              <a:gd name="adj" fmla="val 0"/>
            </a:avLst>
          </a:prstGeom>
          <a:solidFill>
            <a:schemeClr val="accent6">
              <a:lumMod val="20000"/>
              <a:lumOff val="80000"/>
            </a:schemeClr>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b="1" dirty="0">
                <a:latin typeface="BIZ UDPゴシック" panose="020B0400000000000000" pitchFamily="50" charset="-128"/>
                <a:ea typeface="BIZ UDPゴシック" panose="020B0400000000000000" pitchFamily="50" charset="-128"/>
              </a:rPr>
              <a:t>④</a:t>
            </a:r>
            <a:r>
              <a:rPr kumimoji="1" lang="ja-JP" altLang="en-US" sz="1400" b="1" u="sng" dirty="0">
                <a:latin typeface="BIZ UDPゴシック" panose="020B0400000000000000" pitchFamily="50" charset="-128"/>
                <a:ea typeface="BIZ UDPゴシック" panose="020B0400000000000000" pitchFamily="50" charset="-128"/>
              </a:rPr>
              <a:t>給付金振込先口座の通帳等の写し</a:t>
            </a:r>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（申請書に貼付してください）</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⑤</a:t>
            </a:r>
            <a:r>
              <a:rPr kumimoji="1" lang="ja-JP" altLang="en-US" sz="1400" b="1" u="sng" dirty="0">
                <a:latin typeface="BIZ UDPゴシック" panose="020B0400000000000000" pitchFamily="50" charset="-128"/>
                <a:ea typeface="BIZ UDPゴシック" panose="020B0400000000000000" pitchFamily="50" charset="-128"/>
              </a:rPr>
              <a:t>生徒又は生徒の兄弟姉妹の在学証明書</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７）</a:t>
            </a:r>
            <a:r>
              <a:rPr kumimoji="1" lang="ja-JP" altLang="en-US" sz="600" dirty="0">
                <a:latin typeface="BIZ UDPゴシック" panose="020B0400000000000000" pitchFamily="50" charset="-128"/>
                <a:ea typeface="BIZ UDPゴシック" panose="020B0400000000000000" pitchFamily="50" charset="-128"/>
              </a:rPr>
              <a:t>　</a:t>
            </a:r>
            <a:r>
              <a:rPr kumimoji="1" lang="ja-JP" altLang="en-US" sz="1050" dirty="0">
                <a:highlight>
                  <a:srgbClr val="FFFFFF"/>
                </a:highlight>
                <a:latin typeface="BIZ UDPゴシック" panose="020B0400000000000000" pitchFamily="50" charset="-128"/>
                <a:ea typeface="BIZ UDPゴシック" panose="020B0400000000000000" pitchFamily="50" charset="-128"/>
              </a:rPr>
              <a:t>該当者のみ必要</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b="1"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 以下のいずれかに当てはまる場合のみ、それぞれ</a:t>
            </a:r>
            <a:r>
              <a:rPr kumimoji="1" lang="ja-JP" altLang="en-US" sz="1050" b="1" u="sng" dirty="0">
                <a:latin typeface="BIZ UDPゴシック" panose="020B0400000000000000" pitchFamily="50" charset="-128"/>
                <a:ea typeface="BIZ UDPゴシック" panose="020B0400000000000000" pitchFamily="50" charset="-128"/>
              </a:rPr>
              <a:t>基準日現在の在学を確認できる</a:t>
            </a:r>
            <a:r>
              <a:rPr kumimoji="1" lang="ja-JP" altLang="en-US" sz="1050" dirty="0">
                <a:latin typeface="BIZ UDPゴシック" panose="020B0400000000000000" pitchFamily="50" charset="-128"/>
                <a:ea typeface="BIZ UDPゴシック" panose="020B0400000000000000" pitchFamily="50" charset="-128"/>
              </a:rPr>
              <a:t>在学証明書の提出が</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必要です。</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P.2</a:t>
            </a:r>
            <a:r>
              <a:rPr kumimoji="1" lang="ja-JP" altLang="en-US" sz="1050" dirty="0">
                <a:latin typeface="BIZ UDPゴシック" panose="020B0400000000000000" pitchFamily="50" charset="-128"/>
                <a:ea typeface="BIZ UDPゴシック" panose="020B0400000000000000" pitchFamily="50" charset="-128"/>
              </a:rPr>
              <a:t>＜支給金額＞の表②ａ</a:t>
            </a:r>
            <a:r>
              <a:rPr kumimoji="1" lang="ja-JP" altLang="en-US" sz="1050" b="1"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ｂに該当する兄弟姉妹がおり、「高等学校等に在学する</a:t>
            </a:r>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歳以上の兄</a:t>
            </a:r>
            <a:r>
              <a:rPr kumimoji="1" lang="ja-JP" altLang="en-US" sz="1050" b="1"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姉」</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又は「通信制の高等学校等に在学する</a:t>
            </a:r>
            <a:r>
              <a:rPr kumimoji="1" lang="en-US" altLang="ja-JP" sz="1050" dirty="0">
                <a:latin typeface="BIZ UDPゴシック" panose="020B0400000000000000" pitchFamily="50" charset="-128"/>
                <a:ea typeface="BIZ UDPゴシック" panose="020B0400000000000000" pitchFamily="50" charset="-128"/>
              </a:rPr>
              <a:t>15</a:t>
            </a:r>
            <a:r>
              <a:rPr kumimoji="1" lang="ja-JP" altLang="en-US" sz="1050" dirty="0">
                <a:latin typeface="BIZ UDPゴシック" panose="020B0400000000000000" pitchFamily="50" charset="-128"/>
                <a:ea typeface="BIZ UDPゴシック" panose="020B0400000000000000" pitchFamily="50" charset="-128"/>
              </a:rPr>
              <a:t>歳以上</a:t>
            </a:r>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歳未満の弟</a:t>
            </a:r>
            <a:r>
              <a:rPr kumimoji="1" lang="ja-JP" altLang="en-US" sz="1050" b="1"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妹」である場合</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b="1" u="sng" dirty="0">
                <a:latin typeface="BIZ UDPゴシック" panose="020B0400000000000000" pitchFamily="50" charset="-128"/>
                <a:ea typeface="BIZ UDPゴシック" panose="020B0400000000000000" pitchFamily="50" charset="-128"/>
              </a:rPr>
              <a:t>兄弟姉妹の在学証明書</a:t>
            </a:r>
            <a:endParaRPr kumimoji="1" lang="en-US" altLang="ja-JP" sz="1050" b="1" u="sng"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B</a:t>
            </a:r>
            <a:r>
              <a:rPr kumimoji="1" lang="ja-JP" altLang="en-US" sz="1050" dirty="0">
                <a:latin typeface="BIZ UDPゴシック" panose="020B0400000000000000" pitchFamily="50" charset="-128"/>
                <a:ea typeface="BIZ UDPゴシック" panose="020B0400000000000000" pitchFamily="50" charset="-128"/>
              </a:rPr>
              <a:t>：国立高等学校等又は大阪府外の公立高等学校等に在学する生徒で、お通いの学校を介さず申請を行う</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場合</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b="1" u="sng" dirty="0">
                <a:latin typeface="BIZ UDPゴシック" panose="020B0400000000000000" pitchFamily="50" charset="-128"/>
                <a:ea typeface="BIZ UDPゴシック" panose="020B0400000000000000" pitchFamily="50" charset="-128"/>
              </a:rPr>
              <a:t>生徒本人の在学証明書</a:t>
            </a:r>
            <a:endParaRPr kumimoji="1" lang="en-US" altLang="ja-JP" sz="1050" b="1" u="sng"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bwMode="gray">
          <a:xfrm>
            <a:off x="107633" y="81093"/>
            <a:ext cx="6688206" cy="130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815B8B00-5CB5-45A2-843F-EACFC2897A63}"/>
              </a:ext>
            </a:extLst>
          </p:cNvPr>
          <p:cNvSpPr/>
          <p:nvPr/>
        </p:nvSpPr>
        <p:spPr>
          <a:xfrm>
            <a:off x="5158740" y="2640551"/>
            <a:ext cx="1663262" cy="5607213"/>
          </a:xfrm>
          <a:prstGeom prst="rect">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49414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87854" y="800369"/>
            <a:ext cx="6479167" cy="161363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200" dirty="0">
                <a:latin typeface="BIZ UDPゴシック" panose="020B0400000000000000" pitchFamily="50" charset="-128"/>
                <a:ea typeface="BIZ UDPゴシック" panose="020B0400000000000000" pitchFamily="50" charset="-128"/>
              </a:rPr>
              <a:t>●申請の手続き（書類の受け渡し及び提出）はお通いの学校事務室を通じて行います。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b="1" u="sng" dirty="0">
                <a:latin typeface="BIZ UDPゴシック" panose="020B0400000000000000" pitchFamily="50" charset="-128"/>
                <a:ea typeface="BIZ UDPゴシック" panose="020B0400000000000000" pitchFamily="50" charset="-128"/>
              </a:rPr>
              <a:t>家計急変の発生後、速やかに学校事務室に連絡し、申請手続きを進めてください</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500" dirty="0">
                <a:latin typeface="BIZ UDPゴシック" panose="020B0400000000000000" pitchFamily="50" charset="-128"/>
                <a:ea typeface="BIZ UDPゴシック" panose="020B0400000000000000" pitchFamily="50" charset="-128"/>
              </a:rPr>
              <a:t>　</a:t>
            </a:r>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b="1" u="sng" dirty="0">
                <a:latin typeface="BIZ UDPゴシック" panose="020B0400000000000000" pitchFamily="50" charset="-128"/>
                <a:ea typeface="BIZ UDPゴシック" panose="020B0400000000000000" pitchFamily="50" charset="-128"/>
              </a:rPr>
              <a:t>申請書類は、学校が定める期限までにご提出ください</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400" b="1" dirty="0">
                <a:latin typeface="BIZ UDPゴシック" panose="020B0400000000000000" pitchFamily="50" charset="-128"/>
                <a:ea typeface="BIZ UDPゴシック" panose="020B0400000000000000" pitchFamily="50" charset="-128"/>
              </a:rPr>
              <a:t>　</a:t>
            </a:r>
            <a:endParaRPr kumimoji="1" lang="en-US" altLang="ja-JP" sz="400" b="1" dirty="0">
              <a:latin typeface="BIZ UDPゴシック" panose="020B0400000000000000" pitchFamily="50" charset="-128"/>
              <a:ea typeface="BIZ UDPゴシック" panose="020B0400000000000000" pitchFamily="50" charset="-128"/>
            </a:endParaRPr>
          </a:p>
          <a:p>
            <a:r>
              <a:rPr kumimoji="1" lang="ja-JP" altLang="en-US" sz="500" b="1" dirty="0">
                <a:latin typeface="BIZ UDPゴシック" panose="020B0400000000000000" pitchFamily="50" charset="-128"/>
                <a:ea typeface="BIZ UDPゴシック" panose="020B0400000000000000" pitchFamily="50" charset="-128"/>
              </a:rPr>
              <a:t>　</a:t>
            </a:r>
            <a:endParaRPr kumimoji="1" lang="en-US" altLang="ja-JP" sz="500" b="1"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●審査</a:t>
            </a:r>
            <a:r>
              <a:rPr kumimoji="1" lang="ja-JP" altLang="en-US" sz="1200" dirty="0">
                <a:solidFill>
                  <a:schemeClr val="tx1"/>
                </a:solidFill>
                <a:latin typeface="BIZ UDPゴシック" panose="020B0400000000000000" pitchFamily="50" charset="-128"/>
                <a:ea typeface="BIZ UDPゴシック" panose="020B0400000000000000" pitchFamily="50" charset="-128"/>
              </a:rPr>
              <a:t>結果や振込日は、１２</a:t>
            </a:r>
            <a:r>
              <a:rPr kumimoji="1" lang="ja-JP" altLang="en-US" sz="1200" dirty="0">
                <a:latin typeface="BIZ UDPゴシック" panose="020B0400000000000000" pitchFamily="50" charset="-128"/>
                <a:ea typeface="BIZ UDPゴシック" panose="020B0400000000000000" pitchFamily="50" charset="-128"/>
              </a:rPr>
              <a:t>月中旬頃に学校を通じてお渡しする通知書でご確認いただけます。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支給は</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月末頃を予定しています。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lang="ja-JP" altLang="en-US" sz="1000" dirty="0">
                <a:latin typeface="BIZ UDPゴシック" panose="020B0400000000000000" pitchFamily="50" charset="-128"/>
                <a:ea typeface="BIZ UDPゴシック" panose="020B0400000000000000" pitchFamily="50" charset="-128"/>
              </a:rPr>
              <a:t>㊟ 申請書の提出が遅れた場合、支給日も遅れる可能性があります。</a:t>
            </a:r>
            <a:endParaRPr lang="ja-JP" altLang="en-US"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●生徒が在籍する高等学校等の学校徴収金に未納又は未収金がある場合は、</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給付金を充当して相殺します。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p:txBody>
      </p:sp>
      <p:sp>
        <p:nvSpPr>
          <p:cNvPr id="20" name="正方形/長方形 19"/>
          <p:cNvSpPr/>
          <p:nvPr/>
        </p:nvSpPr>
        <p:spPr>
          <a:xfrm>
            <a:off x="193078" y="517982"/>
            <a:ext cx="6480000" cy="8855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1" name="角丸四角形 20"/>
          <p:cNvSpPr/>
          <p:nvPr/>
        </p:nvSpPr>
        <p:spPr>
          <a:xfrm>
            <a:off x="193078" y="226865"/>
            <a:ext cx="2234232" cy="3774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申請から支給までの流れ</a:t>
            </a:r>
          </a:p>
        </p:txBody>
      </p:sp>
      <p:sp>
        <p:nvSpPr>
          <p:cNvPr id="30" name="正方形/長方形 29"/>
          <p:cNvSpPr/>
          <p:nvPr/>
        </p:nvSpPr>
        <p:spPr>
          <a:xfrm>
            <a:off x="187021" y="4029370"/>
            <a:ext cx="6480000" cy="8855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1" name="角丸四角形 30"/>
          <p:cNvSpPr/>
          <p:nvPr/>
        </p:nvSpPr>
        <p:spPr>
          <a:xfrm>
            <a:off x="187021" y="3755409"/>
            <a:ext cx="1088920" cy="3431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rPr>
              <a:t>FAQ</a:t>
            </a:r>
            <a:endPar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endParaRPr>
          </a:p>
        </p:txBody>
      </p:sp>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854" y="4216950"/>
            <a:ext cx="515688" cy="515688"/>
          </a:xfrm>
          <a:prstGeom prst="rect">
            <a:avLst/>
          </a:prstGeom>
        </p:spPr>
      </p:pic>
      <p:sp>
        <p:nvSpPr>
          <p:cNvPr id="34" name="テキスト ボックス 33"/>
          <p:cNvSpPr txBox="1"/>
          <p:nvPr/>
        </p:nvSpPr>
        <p:spPr>
          <a:xfrm>
            <a:off x="210381" y="7926084"/>
            <a:ext cx="5523670" cy="1708160"/>
          </a:xfrm>
          <a:prstGeom prst="rect">
            <a:avLst/>
          </a:prstGeom>
          <a:noFill/>
        </p:spPr>
        <p:txBody>
          <a:bodyPr wrap="square" rtlCol="0">
            <a:spAutoFit/>
          </a:bodyPr>
          <a:lstStyle/>
          <a:p>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提出期限や、提出に必要な書類などに関すること</a:t>
            </a:r>
            <a:r>
              <a:rPr kumimoji="1" lang="en-US" altLang="ja-JP" sz="1200" b="1" dirty="0">
                <a:latin typeface="BIZ UDPゴシック" panose="020B0400000000000000" pitchFamily="50" charset="-128"/>
                <a:ea typeface="BIZ UDPゴシック" panose="020B0400000000000000" pitchFamily="50" charset="-128"/>
              </a:rPr>
              <a:t>】</a:t>
            </a: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大阪府立茨木工科</a:t>
            </a:r>
            <a:r>
              <a:rPr kumimoji="1" lang="ja-JP" altLang="en-US" sz="1100" dirty="0" smtClean="0">
                <a:latin typeface="BIZ UDPゴシック" panose="020B0400000000000000" pitchFamily="50" charset="-128"/>
                <a:ea typeface="BIZ UDPゴシック" panose="020B0400000000000000" pitchFamily="50" charset="-128"/>
              </a:rPr>
              <a:t>高等学校</a:t>
            </a:r>
            <a:r>
              <a:rPr kumimoji="1" lang="ja-JP" altLang="en-US" sz="1100" dirty="0">
                <a:latin typeface="BIZ UDPゴシック" panose="020B0400000000000000" pitchFamily="50" charset="-128"/>
                <a:ea typeface="BIZ UDPゴシック" panose="020B0400000000000000" pitchFamily="50" charset="-128"/>
              </a:rPr>
              <a:t>　事務室　</a:t>
            </a: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smtClean="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０７２</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６２３</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a:latin typeface="BIZ UDPゴシック" panose="020B0400000000000000" pitchFamily="50" charset="-128"/>
                <a:ea typeface="BIZ UDPゴシック" panose="020B0400000000000000" pitchFamily="50" charset="-128"/>
              </a:rPr>
              <a:t>１３３１</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制度の概要などに関すること</a:t>
            </a:r>
            <a:r>
              <a:rPr kumimoji="1" lang="en-US" altLang="ja-JP" sz="1200" b="1" dirty="0">
                <a:latin typeface="BIZ UDPゴシック" panose="020B0400000000000000" pitchFamily="50" charset="-128"/>
                <a:ea typeface="BIZ UDPゴシック" panose="020B0400000000000000" pitchFamily="50" charset="-128"/>
              </a:rPr>
              <a:t>】</a:t>
            </a:r>
          </a:p>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大阪府教育庁 施設財務課　奨学のための給付金担当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06-6941-0351(</a:t>
            </a:r>
            <a:r>
              <a:rPr kumimoji="1" lang="ja-JP" altLang="en-US" sz="1100" dirty="0">
                <a:latin typeface="BIZ UDPゴシック" panose="020B0400000000000000" pitchFamily="50" charset="-128"/>
                <a:ea typeface="BIZ UDPゴシック" panose="020B0400000000000000" pitchFamily="50" charset="-128"/>
              </a:rPr>
              <a:t>代</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FAX</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06-6946-1141</a:t>
            </a:r>
          </a:p>
          <a:p>
            <a:r>
              <a:rPr kumimoji="1" lang="ja-JP" altLang="en-US" sz="1100" dirty="0">
                <a:latin typeface="BIZ UDPゴシック" panose="020B0400000000000000" pitchFamily="50" charset="-128"/>
                <a:ea typeface="BIZ UDPゴシック" panose="020B0400000000000000" pitchFamily="50" charset="-128"/>
              </a:rPr>
              <a:t>　　大阪府ホームページ「大阪府国公立高等学校等奨学のための給付金について」</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hlinkClick r:id="rId4"/>
              </a:rPr>
              <a:t>https://www.pref.osaka.lg.jp/kyoishisetsu/kyufukin/</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◎大阪府 府民お問合せセンター ピピっとライン</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06-6910-8001</a:t>
            </a: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FAX:06-6910-8005</a:t>
            </a:r>
          </a:p>
        </p:txBody>
      </p:sp>
      <p:sp>
        <p:nvSpPr>
          <p:cNvPr id="35" name="角丸四角形吹き出し 34"/>
          <p:cNvSpPr/>
          <p:nvPr/>
        </p:nvSpPr>
        <p:spPr>
          <a:xfrm>
            <a:off x="682659" y="4214388"/>
            <a:ext cx="3495641" cy="314635"/>
          </a:xfrm>
          <a:prstGeom prst="wedgeRoundRectCallout">
            <a:avLst>
              <a:gd name="adj1" fmla="val -52239"/>
              <a:gd name="adj2" fmla="val -50"/>
              <a:gd name="adj3" fmla="val 16667"/>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BIZ UDPゴシック" panose="020B0400000000000000" pitchFamily="50" charset="-128"/>
                <a:ea typeface="BIZ UDPゴシック" panose="020B0400000000000000" pitchFamily="50" charset="-128"/>
              </a:rPr>
              <a:t>Q1. </a:t>
            </a:r>
            <a:r>
              <a:rPr kumimoji="1" lang="ja-JP" altLang="en-US" sz="1200" dirty="0">
                <a:solidFill>
                  <a:schemeClr val="tx1"/>
                </a:solidFill>
                <a:latin typeface="BIZ UDPゴシック" panose="020B0400000000000000" pitchFamily="50" charset="-128"/>
                <a:ea typeface="BIZ UDPゴシック" panose="020B0400000000000000" pitchFamily="50" charset="-128"/>
              </a:rPr>
              <a:t>申請すれば、必ず給付金を支給されますか？</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732331" y="4540881"/>
            <a:ext cx="5741184"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A1. </a:t>
            </a:r>
            <a:r>
              <a:rPr kumimoji="1" lang="ja-JP" altLang="en-US" sz="1200" dirty="0">
                <a:latin typeface="BIZ UDPゴシック" panose="020B0400000000000000" pitchFamily="50" charset="-128"/>
                <a:ea typeface="BIZ UDPゴシック" panose="020B0400000000000000" pitchFamily="50" charset="-128"/>
              </a:rPr>
              <a:t>必ず支給されるものではありません。家計急変の発生事由が要件に該当するか、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収入が非課税相当であるか等を審査し、認定を受けた場合のみ支給されます。</a:t>
            </a:r>
            <a:endParaRPr kumimoji="1" lang="en-US" altLang="ja-JP" sz="1200" dirty="0">
              <a:latin typeface="BIZ UDPゴシック" panose="020B0400000000000000" pitchFamily="50" charset="-128"/>
              <a:ea typeface="BIZ UDPゴシック" panose="020B0400000000000000" pitchFamily="50" charset="-128"/>
            </a:endParaRPr>
          </a:p>
        </p:txBody>
      </p:sp>
      <p:pic>
        <p:nvPicPr>
          <p:cNvPr id="40" name="図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854" y="5083404"/>
            <a:ext cx="515688" cy="515688"/>
          </a:xfrm>
          <a:prstGeom prst="rect">
            <a:avLst/>
          </a:prstGeom>
        </p:spPr>
      </p:pic>
      <p:sp>
        <p:nvSpPr>
          <p:cNvPr id="41" name="角丸四角形吹き出し 40"/>
          <p:cNvSpPr/>
          <p:nvPr/>
        </p:nvSpPr>
        <p:spPr>
          <a:xfrm>
            <a:off x="682659" y="5042827"/>
            <a:ext cx="4896796" cy="461665"/>
          </a:xfrm>
          <a:prstGeom prst="wedgeRoundRectCallout">
            <a:avLst>
              <a:gd name="adj1" fmla="val -52057"/>
              <a:gd name="adj2" fmla="val -638"/>
              <a:gd name="adj3" fmla="val 16667"/>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BIZ UDPゴシック" panose="020B0400000000000000" pitchFamily="50" charset="-128"/>
                <a:ea typeface="BIZ UDPゴシック" panose="020B0400000000000000" pitchFamily="50" charset="-128"/>
              </a:rPr>
              <a:t>Q2. </a:t>
            </a:r>
            <a:r>
              <a:rPr kumimoji="1" lang="ja-JP" altLang="en-US" sz="1200" dirty="0">
                <a:solidFill>
                  <a:schemeClr val="tx1"/>
                </a:solidFill>
                <a:latin typeface="BIZ UDPゴシック" panose="020B0400000000000000" pitchFamily="50" charset="-128"/>
                <a:ea typeface="BIZ UDPゴシック" panose="020B0400000000000000" pitchFamily="50" charset="-128"/>
              </a:rPr>
              <a:t>両親ともに所得割額が</a:t>
            </a:r>
            <a:r>
              <a:rPr kumimoji="1" lang="en-US" altLang="ja-JP" sz="1200" dirty="0">
                <a:solidFill>
                  <a:schemeClr val="tx1"/>
                </a:solidFill>
                <a:latin typeface="BIZ UDPゴシック" panose="020B0400000000000000" pitchFamily="50" charset="-128"/>
                <a:ea typeface="BIZ UDPゴシック" panose="020B0400000000000000" pitchFamily="50" charset="-128"/>
              </a:rPr>
              <a:t>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円でない世帯です。父は離職しましたが、</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　　　 母の収入は変わりません。対象となりますか？</a:t>
            </a:r>
          </a:p>
        </p:txBody>
      </p:sp>
      <p:sp>
        <p:nvSpPr>
          <p:cNvPr id="43" name="テキスト ボックス 42"/>
          <p:cNvSpPr txBox="1"/>
          <p:nvPr/>
        </p:nvSpPr>
        <p:spPr>
          <a:xfrm>
            <a:off x="738840" y="5499409"/>
            <a:ext cx="5734675"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A2. </a:t>
            </a:r>
            <a:r>
              <a:rPr kumimoji="1" lang="ja-JP" altLang="en-US" sz="1200" dirty="0">
                <a:latin typeface="BIZ UDPゴシック" panose="020B0400000000000000" pitchFamily="50" charset="-128"/>
                <a:ea typeface="BIZ UDPゴシック" panose="020B0400000000000000" pitchFamily="50" charset="-128"/>
              </a:rPr>
              <a:t>対象外です。両親ともに所得割額が</a:t>
            </a:r>
            <a:r>
              <a:rPr kumimoji="1" lang="en-US" altLang="ja-JP" sz="1200" dirty="0">
                <a:latin typeface="BIZ UDPゴシック" panose="020B0400000000000000" pitchFamily="50" charset="-128"/>
                <a:ea typeface="BIZ UDPゴシック" panose="020B0400000000000000" pitchFamily="50" charset="-128"/>
              </a:rPr>
              <a:t>0</a:t>
            </a:r>
            <a:r>
              <a:rPr kumimoji="1" lang="ja-JP" altLang="en-US" sz="1200" dirty="0">
                <a:latin typeface="BIZ UDPゴシック" panose="020B0400000000000000" pitchFamily="50" charset="-128"/>
                <a:ea typeface="BIZ UDPゴシック" panose="020B0400000000000000" pitchFamily="50" charset="-128"/>
              </a:rPr>
              <a:t>円でない場合は、両親ともに離職や休職</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などの家計急変事由が発生していることが要件です。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併せて、両親とも収入が非課税相当であると認められる必要があります。</a:t>
            </a:r>
            <a:endParaRPr kumimoji="1" lang="en-US" altLang="ja-JP" sz="1200" dirty="0">
              <a:latin typeface="BIZ UDPゴシック" panose="020B0400000000000000" pitchFamily="50" charset="-128"/>
              <a:ea typeface="BIZ UDPゴシック" panose="020B0400000000000000" pitchFamily="50" charset="-128"/>
            </a:endParaRPr>
          </a:p>
        </p:txBody>
      </p:sp>
      <p:pic>
        <p:nvPicPr>
          <p:cNvPr id="44" name="図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378" y="6293786"/>
            <a:ext cx="515688" cy="515688"/>
          </a:xfrm>
          <a:prstGeom prst="rect">
            <a:avLst/>
          </a:prstGeom>
        </p:spPr>
      </p:pic>
      <p:sp>
        <p:nvSpPr>
          <p:cNvPr id="45" name="角丸四角形吹き出し 44"/>
          <p:cNvSpPr/>
          <p:nvPr/>
        </p:nvSpPr>
        <p:spPr>
          <a:xfrm>
            <a:off x="713066" y="6210365"/>
            <a:ext cx="5300383" cy="456582"/>
          </a:xfrm>
          <a:prstGeom prst="wedgeRoundRectCallout">
            <a:avLst>
              <a:gd name="adj1" fmla="val -52049"/>
              <a:gd name="adj2" fmla="val -5060"/>
              <a:gd name="adj3" fmla="val 16667"/>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BIZ UDPゴシック" panose="020B0400000000000000" pitchFamily="50" charset="-128"/>
                <a:ea typeface="BIZ UDPゴシック" panose="020B0400000000000000" pitchFamily="50" charset="-128"/>
              </a:rPr>
              <a:t>Q3. </a:t>
            </a:r>
            <a:r>
              <a:rPr kumimoji="1" lang="ja-JP" altLang="en-US" sz="1200" dirty="0">
                <a:solidFill>
                  <a:schemeClr val="tx1"/>
                </a:solidFill>
                <a:latin typeface="BIZ UDPゴシック" panose="020B0400000000000000" pitchFamily="50" charset="-128"/>
                <a:ea typeface="BIZ UDPゴシック" panose="020B0400000000000000" pitchFamily="50" charset="-128"/>
              </a:rPr>
              <a:t>両親ともに所得割額が</a:t>
            </a:r>
            <a:r>
              <a:rPr kumimoji="1" lang="en-US" altLang="ja-JP" sz="1200" dirty="0">
                <a:solidFill>
                  <a:schemeClr val="tx1"/>
                </a:solidFill>
                <a:latin typeface="BIZ UDPゴシック" panose="020B0400000000000000" pitchFamily="50" charset="-128"/>
                <a:ea typeface="BIZ UDPゴシック" panose="020B0400000000000000" pitchFamily="50" charset="-128"/>
              </a:rPr>
              <a:t>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円でない世帯です。父は６月</a:t>
            </a:r>
            <a:r>
              <a:rPr kumimoji="1" lang="en-US" altLang="ja-JP" sz="1200" dirty="0">
                <a:solidFill>
                  <a:schemeClr val="tx1"/>
                </a:solidFill>
                <a:latin typeface="BIZ UDPゴシック" panose="020B0400000000000000" pitchFamily="50" charset="-128"/>
                <a:ea typeface="BIZ UDPゴシック" panose="020B0400000000000000" pitchFamily="50" charset="-128"/>
              </a:rPr>
              <a:t>15</a:t>
            </a:r>
            <a:r>
              <a:rPr kumimoji="1" lang="ja-JP" altLang="en-US" sz="1200" dirty="0">
                <a:solidFill>
                  <a:schemeClr val="tx1"/>
                </a:solidFill>
                <a:latin typeface="BIZ UDPゴシック" panose="020B0400000000000000" pitchFamily="50" charset="-128"/>
                <a:ea typeface="BIZ UDPゴシック" panose="020B0400000000000000" pitchFamily="50" charset="-128"/>
              </a:rPr>
              <a:t>日に離職し、</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　　　 母は</a:t>
            </a:r>
            <a:r>
              <a:rPr kumimoji="1" lang="en-US" altLang="ja-JP" sz="1200" dirty="0">
                <a:solidFill>
                  <a:schemeClr val="tx1"/>
                </a:solidFill>
                <a:latin typeface="BIZ UDPゴシック" panose="020B0400000000000000" pitchFamily="50" charset="-128"/>
                <a:ea typeface="BIZ UDPゴシック" panose="020B0400000000000000" pitchFamily="50" charset="-128"/>
              </a:rPr>
              <a:t>9</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a:t>
            </a:r>
            <a:r>
              <a:rPr kumimoji="1" lang="en-US" altLang="ja-JP" sz="1200" dirty="0">
                <a:solidFill>
                  <a:schemeClr val="tx1"/>
                </a:solidFill>
                <a:latin typeface="BIZ UDPゴシック" panose="020B0400000000000000" pitchFamily="50" charset="-128"/>
                <a:ea typeface="BIZ UDPゴシック" panose="020B0400000000000000" pitchFamily="50" charset="-128"/>
              </a:rPr>
              <a:t>15</a:t>
            </a:r>
            <a:r>
              <a:rPr kumimoji="1" lang="ja-JP" altLang="en-US" sz="1200" dirty="0">
                <a:solidFill>
                  <a:schemeClr val="tx1"/>
                </a:solidFill>
                <a:latin typeface="BIZ UDPゴシック" panose="020B0400000000000000" pitchFamily="50" charset="-128"/>
                <a:ea typeface="BIZ UDPゴシック" panose="020B0400000000000000" pitchFamily="50" charset="-128"/>
              </a:rPr>
              <a:t>日に休職しました。この場合、基準日はいつになりますか？</a:t>
            </a:r>
          </a:p>
        </p:txBody>
      </p:sp>
      <p:sp>
        <p:nvSpPr>
          <p:cNvPr id="47" name="テキスト ボックス 46"/>
          <p:cNvSpPr txBox="1"/>
          <p:nvPr/>
        </p:nvSpPr>
        <p:spPr>
          <a:xfrm>
            <a:off x="783829" y="6666947"/>
            <a:ext cx="5741184"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A3. </a:t>
            </a:r>
            <a:r>
              <a:rPr kumimoji="1" lang="ja-JP" altLang="en-US" sz="1200" dirty="0">
                <a:latin typeface="BIZ UDPゴシック" panose="020B0400000000000000" pitchFamily="50" charset="-128"/>
                <a:ea typeface="BIZ UDPゴシック" panose="020B0400000000000000" pitchFamily="50" charset="-128"/>
              </a:rPr>
              <a:t>保護者等全員が離職</a:t>
            </a:r>
            <a:r>
              <a:rPr kumimoji="1" lang="ja-JP" altLang="en-US" sz="1200" b="1"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休職した時点で考えるため、母の休職開始日（</a:t>
            </a:r>
            <a:r>
              <a:rPr kumimoji="1" lang="en-US" altLang="ja-JP" sz="1200" dirty="0">
                <a:latin typeface="BIZ UDPゴシック" panose="020B0400000000000000" pitchFamily="50" charset="-128"/>
                <a:ea typeface="BIZ UDPゴシック" panose="020B0400000000000000" pitchFamily="50" charset="-128"/>
              </a:rPr>
              <a:t>9</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日）</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より、基準日は</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日となります。また、収入証明書類についても、両親とも</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月分の証明が必要となります。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54" name="正方形/長方形 53"/>
          <p:cNvSpPr/>
          <p:nvPr/>
        </p:nvSpPr>
        <p:spPr>
          <a:xfrm>
            <a:off x="208552" y="7714911"/>
            <a:ext cx="6480000" cy="88552"/>
          </a:xfrm>
          <a:prstGeom prst="rect">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角丸四角形 54"/>
          <p:cNvSpPr/>
          <p:nvPr/>
        </p:nvSpPr>
        <p:spPr>
          <a:xfrm>
            <a:off x="208551" y="7431425"/>
            <a:ext cx="1519483" cy="3431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お問い合わせ先</a:t>
            </a:r>
          </a:p>
        </p:txBody>
      </p:sp>
      <p:sp>
        <p:nvSpPr>
          <p:cNvPr id="56" name="正方形/長方形 55"/>
          <p:cNvSpPr/>
          <p:nvPr/>
        </p:nvSpPr>
        <p:spPr>
          <a:xfrm>
            <a:off x="6190419" y="9637303"/>
            <a:ext cx="914400" cy="36064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000" dirty="0" err="1">
                <a:latin typeface="BIZ UDPゴシック" panose="020B0400000000000000" pitchFamily="50" charset="-128"/>
                <a:ea typeface="BIZ UDPゴシック" panose="020B0400000000000000" pitchFamily="50" charset="-128"/>
              </a:rPr>
              <a:t>ー</a:t>
            </a:r>
            <a:r>
              <a:rPr kumimoji="1" lang="ja-JP" altLang="en-US" sz="1000" dirty="0">
                <a:latin typeface="BIZ UDPゴシック" panose="020B0400000000000000" pitchFamily="50" charset="-128"/>
                <a:ea typeface="BIZ UDPゴシック" panose="020B0400000000000000" pitchFamily="50" charset="-128"/>
              </a:rPr>
              <a:t>４ー</a:t>
            </a:r>
          </a:p>
        </p:txBody>
      </p:sp>
      <p:pic>
        <p:nvPicPr>
          <p:cNvPr id="2" name="図 1">
            <a:extLst>
              <a:ext uri="{FF2B5EF4-FFF2-40B4-BE49-F238E27FC236}">
                <a16:creationId xmlns:a16="http://schemas.microsoft.com/office/drawing/2014/main" id="{B51D5AD5-FA4E-49AF-90AD-96B0AC9D28D2}"/>
              </a:ext>
            </a:extLst>
          </p:cNvPr>
          <p:cNvPicPr>
            <a:picLocks noChangeAspect="1"/>
          </p:cNvPicPr>
          <p:nvPr/>
        </p:nvPicPr>
        <p:blipFill>
          <a:blip r:embed="rId5"/>
          <a:stretch>
            <a:fillRect/>
          </a:stretch>
        </p:blipFill>
        <p:spPr>
          <a:xfrm>
            <a:off x="274320" y="2418905"/>
            <a:ext cx="6309360" cy="1226820"/>
          </a:xfrm>
          <a:prstGeom prst="rect">
            <a:avLst/>
          </a:prstGeom>
        </p:spPr>
      </p:pic>
    </p:spTree>
    <p:extLst>
      <p:ext uri="{BB962C8B-B14F-4D97-AF65-F5344CB8AC3E}">
        <p14:creationId xmlns:p14="http://schemas.microsoft.com/office/powerpoint/2010/main" val="14973688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2386</TotalTime>
  <Words>2232</Words>
  <Application>Microsoft Office PowerPoint</Application>
  <PresentationFormat>A4 210 x 297 mm</PresentationFormat>
  <Paragraphs>144</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UD デジタル 教科書体 NK-B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平野　愛</dc:creator>
  <cp:lastModifiedBy>HamadaF</cp:lastModifiedBy>
  <cp:revision>234</cp:revision>
  <cp:lastPrinted>2024-06-26T11:05:12Z</cp:lastPrinted>
  <dcterms:created xsi:type="dcterms:W3CDTF">2023-05-11T10:12:37Z</dcterms:created>
  <dcterms:modified xsi:type="dcterms:W3CDTF">2024-06-27T04:05:26Z</dcterms:modified>
</cp:coreProperties>
</file>